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3" r:id="rId1"/>
  </p:sldMasterIdLst>
  <p:sldIdLst>
    <p:sldId id="287" r:id="rId2"/>
    <p:sldId id="279"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1" r:id="rId18"/>
    <p:sldId id="272" r:id="rId19"/>
    <p:sldId id="273" r:id="rId20"/>
    <p:sldId id="274" r:id="rId21"/>
    <p:sldId id="275" r:id="rId22"/>
    <p:sldId id="276" r:id="rId23"/>
    <p:sldId id="277" r:id="rId24"/>
    <p:sldId id="278" r:id="rId25"/>
    <p:sldId id="280" r:id="rId26"/>
    <p:sldId id="281" r:id="rId27"/>
    <p:sldId id="282" r:id="rId28"/>
    <p:sldId id="283" r:id="rId29"/>
    <p:sldId id="284" r:id="rId30"/>
    <p:sldId id="285" r:id="rId31"/>
    <p:sldId id="286" r:id="rId32"/>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86" d="100"/>
          <a:sy n="86" d="100"/>
        </p:scale>
        <p:origin x="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839F61D-ADDE-4451-ADA9-6206F11FEA3C}" type="datetimeFigureOut">
              <a:rPr lang="fa-IR" smtClean="0"/>
              <a:t>1443/06/28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2421BB-CCB5-4BB1-B0C3-62B3F2A04E81}" type="slidenum">
              <a:rPr lang="fa-IR" smtClean="0"/>
              <a:t>‹#›</a:t>
            </a:fld>
            <a:endParaRPr lang="fa-I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88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39F61D-ADDE-4451-ADA9-6206F11FEA3C}" type="datetimeFigureOut">
              <a:rPr lang="fa-IR" smtClean="0"/>
              <a:t>1443/06/28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2421BB-CCB5-4BB1-B0C3-62B3F2A04E81}" type="slidenum">
              <a:rPr lang="fa-IR" smtClean="0"/>
              <a:t>‹#›</a:t>
            </a:fld>
            <a:endParaRPr lang="fa-IR"/>
          </a:p>
        </p:txBody>
      </p:sp>
    </p:spTree>
    <p:extLst>
      <p:ext uri="{BB962C8B-B14F-4D97-AF65-F5344CB8AC3E}">
        <p14:creationId xmlns:p14="http://schemas.microsoft.com/office/powerpoint/2010/main" val="2686096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39F61D-ADDE-4451-ADA9-6206F11FEA3C}" type="datetimeFigureOut">
              <a:rPr lang="fa-IR" smtClean="0"/>
              <a:t>1443/06/28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2421BB-CCB5-4BB1-B0C3-62B3F2A04E81}" type="slidenum">
              <a:rPr lang="fa-IR" smtClean="0"/>
              <a:t>‹#›</a:t>
            </a:fld>
            <a:endParaRPr lang="fa-IR"/>
          </a:p>
        </p:txBody>
      </p:sp>
    </p:spTree>
    <p:extLst>
      <p:ext uri="{BB962C8B-B14F-4D97-AF65-F5344CB8AC3E}">
        <p14:creationId xmlns:p14="http://schemas.microsoft.com/office/powerpoint/2010/main" val="401965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39F61D-ADDE-4451-ADA9-6206F11FEA3C}" type="datetimeFigureOut">
              <a:rPr lang="fa-IR" smtClean="0"/>
              <a:t>1443/06/28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2421BB-CCB5-4BB1-B0C3-62B3F2A04E81}" type="slidenum">
              <a:rPr lang="fa-IR" smtClean="0"/>
              <a:t>‹#›</a:t>
            </a:fld>
            <a:endParaRPr lang="fa-IR"/>
          </a:p>
        </p:txBody>
      </p:sp>
    </p:spTree>
    <p:extLst>
      <p:ext uri="{BB962C8B-B14F-4D97-AF65-F5344CB8AC3E}">
        <p14:creationId xmlns:p14="http://schemas.microsoft.com/office/powerpoint/2010/main" val="427928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39F61D-ADDE-4451-ADA9-6206F11FEA3C}" type="datetimeFigureOut">
              <a:rPr lang="fa-IR" smtClean="0"/>
              <a:t>1443/06/28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2421BB-CCB5-4BB1-B0C3-62B3F2A04E81}" type="slidenum">
              <a:rPr lang="fa-IR" smtClean="0"/>
              <a:t>‹#›</a:t>
            </a:fld>
            <a:endParaRPr lang="fa-I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7658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839F61D-ADDE-4451-ADA9-6206F11FEA3C}" type="datetimeFigureOut">
              <a:rPr lang="fa-IR" smtClean="0"/>
              <a:t>1443/06/28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42421BB-CCB5-4BB1-B0C3-62B3F2A04E81}" type="slidenum">
              <a:rPr lang="fa-IR" smtClean="0"/>
              <a:t>‹#›</a:t>
            </a:fld>
            <a:endParaRPr lang="fa-IR"/>
          </a:p>
        </p:txBody>
      </p:sp>
    </p:spTree>
    <p:extLst>
      <p:ext uri="{BB962C8B-B14F-4D97-AF65-F5344CB8AC3E}">
        <p14:creationId xmlns:p14="http://schemas.microsoft.com/office/powerpoint/2010/main" val="23730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39F61D-ADDE-4451-ADA9-6206F11FEA3C}" type="datetimeFigureOut">
              <a:rPr lang="fa-IR" smtClean="0"/>
              <a:t>1443/06/28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42421BB-CCB5-4BB1-B0C3-62B3F2A04E81}" type="slidenum">
              <a:rPr lang="fa-IR" smtClean="0"/>
              <a:t>‹#›</a:t>
            </a:fld>
            <a:endParaRPr lang="fa-IR"/>
          </a:p>
        </p:txBody>
      </p:sp>
    </p:spTree>
    <p:extLst>
      <p:ext uri="{BB962C8B-B14F-4D97-AF65-F5344CB8AC3E}">
        <p14:creationId xmlns:p14="http://schemas.microsoft.com/office/powerpoint/2010/main" val="444305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839F61D-ADDE-4451-ADA9-6206F11FEA3C}" type="datetimeFigureOut">
              <a:rPr lang="fa-IR" smtClean="0"/>
              <a:t>1443/06/28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42421BB-CCB5-4BB1-B0C3-62B3F2A04E81}" type="slidenum">
              <a:rPr lang="fa-IR" smtClean="0"/>
              <a:t>‹#›</a:t>
            </a:fld>
            <a:endParaRPr lang="fa-IR"/>
          </a:p>
        </p:txBody>
      </p:sp>
    </p:spTree>
    <p:extLst>
      <p:ext uri="{BB962C8B-B14F-4D97-AF65-F5344CB8AC3E}">
        <p14:creationId xmlns:p14="http://schemas.microsoft.com/office/powerpoint/2010/main" val="1155026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839F61D-ADDE-4451-ADA9-6206F11FEA3C}" type="datetimeFigureOut">
              <a:rPr lang="fa-IR" smtClean="0"/>
              <a:t>1443/06/28</a:t>
            </a:fld>
            <a:endParaRPr lang="fa-I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a-IR"/>
          </a:p>
        </p:txBody>
      </p:sp>
      <p:sp>
        <p:nvSpPr>
          <p:cNvPr id="9" name="Slide Number Placeholder 8"/>
          <p:cNvSpPr>
            <a:spLocks noGrp="1"/>
          </p:cNvSpPr>
          <p:nvPr>
            <p:ph type="sldNum" sz="quarter" idx="12"/>
          </p:nvPr>
        </p:nvSpPr>
        <p:spPr/>
        <p:txBody>
          <a:bodyPr/>
          <a:lstStyle/>
          <a:p>
            <a:fld id="{842421BB-CCB5-4BB1-B0C3-62B3F2A04E81}" type="slidenum">
              <a:rPr lang="fa-IR" smtClean="0"/>
              <a:t>‹#›</a:t>
            </a:fld>
            <a:endParaRPr lang="fa-IR"/>
          </a:p>
        </p:txBody>
      </p:sp>
    </p:spTree>
    <p:extLst>
      <p:ext uri="{BB962C8B-B14F-4D97-AF65-F5344CB8AC3E}">
        <p14:creationId xmlns:p14="http://schemas.microsoft.com/office/powerpoint/2010/main" val="98453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839F61D-ADDE-4451-ADA9-6206F11FEA3C}" type="datetimeFigureOut">
              <a:rPr lang="fa-IR" smtClean="0"/>
              <a:t>1443/06/28</a:t>
            </a:fld>
            <a:endParaRPr lang="fa-I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a-I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42421BB-CCB5-4BB1-B0C3-62B3F2A04E81}" type="slidenum">
              <a:rPr lang="fa-IR" smtClean="0"/>
              <a:t>‹#›</a:t>
            </a:fld>
            <a:endParaRPr lang="fa-IR"/>
          </a:p>
        </p:txBody>
      </p:sp>
    </p:spTree>
    <p:extLst>
      <p:ext uri="{BB962C8B-B14F-4D97-AF65-F5344CB8AC3E}">
        <p14:creationId xmlns:p14="http://schemas.microsoft.com/office/powerpoint/2010/main" val="3612453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39F61D-ADDE-4451-ADA9-6206F11FEA3C}" type="datetimeFigureOut">
              <a:rPr lang="fa-IR" smtClean="0"/>
              <a:t>1443/06/28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42421BB-CCB5-4BB1-B0C3-62B3F2A04E81}" type="slidenum">
              <a:rPr lang="fa-IR" smtClean="0"/>
              <a:t>‹#›</a:t>
            </a:fld>
            <a:endParaRPr lang="fa-IR"/>
          </a:p>
        </p:txBody>
      </p:sp>
    </p:spTree>
    <p:extLst>
      <p:ext uri="{BB962C8B-B14F-4D97-AF65-F5344CB8AC3E}">
        <p14:creationId xmlns:p14="http://schemas.microsoft.com/office/powerpoint/2010/main" val="822496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839F61D-ADDE-4451-ADA9-6206F11FEA3C}" type="datetimeFigureOut">
              <a:rPr lang="fa-IR" smtClean="0"/>
              <a:t>1443/06/28</a:t>
            </a:fld>
            <a:endParaRPr lang="fa-I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a-I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42421BB-CCB5-4BB1-B0C3-62B3F2A04E81}" type="slidenum">
              <a:rPr lang="fa-IR" smtClean="0"/>
              <a:t>‹#›</a:t>
            </a:fld>
            <a:endParaRPr lang="fa-I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075675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69105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097280" y="571500"/>
            <a:ext cx="10058400" cy="5297594"/>
          </a:xfrm>
        </p:spPr>
        <p:txBody>
          <a:bodyPr>
            <a:normAutofit/>
          </a:bodyPr>
          <a:lstStyle/>
          <a:p>
            <a:pPr algn="justLow" eaLnBrk="0" hangingPunct="0">
              <a:tabLst>
                <a:tab pos="457200" algn="l"/>
              </a:tabLst>
            </a:pPr>
            <a:r>
              <a:rPr lang="ar-SA" sz="2800" dirty="0" smtClean="0">
                <a:ea typeface="Times New Roman" pitchFamily="18" charset="0"/>
                <a:cs typeface="B Mitra" pitchFamily="2" charset="-78"/>
              </a:rPr>
              <a:t>ديابت مليتوس علت اصلي بيماري كليوي مرحلة نهايي ( </a:t>
            </a:r>
            <a:r>
              <a:rPr lang="en-US" sz="2800" dirty="0" smtClean="0">
                <a:ea typeface="Times New Roman" pitchFamily="18" charset="0"/>
                <a:cs typeface="B Mitra" pitchFamily="2" charset="-78"/>
              </a:rPr>
              <a:t>ESRD</a:t>
            </a:r>
            <a:r>
              <a:rPr lang="ar-SA" sz="2800" dirty="0" smtClean="0">
                <a:ea typeface="Times New Roman" pitchFamily="18" charset="0"/>
                <a:cs typeface="B Mitra" pitchFamily="2" charset="-78"/>
              </a:rPr>
              <a:t> )، نابينايي و آمپوتاسيون اندام تحتاني به دلايل غير ترومايي است. علت اصلي مرگ در ديابت ، بيماري‌هاي قلبي عروقي است.</a:t>
            </a:r>
            <a:endParaRPr lang="fa-IR" sz="2800" dirty="0" smtClean="0">
              <a:ea typeface="Times New Roman" pitchFamily="18" charset="0"/>
              <a:cs typeface="B Mitra" pitchFamily="2" charset="-78"/>
            </a:endParaRPr>
          </a:p>
          <a:p>
            <a:pPr marL="0" indent="0" algn="justLow" eaLnBrk="0" hangingPunct="0">
              <a:buNone/>
              <a:tabLst>
                <a:tab pos="457200" algn="l"/>
              </a:tabLst>
            </a:pPr>
            <a:endParaRPr lang="en-US" sz="2800" dirty="0" smtClean="0">
              <a:ea typeface="Times New Roman" pitchFamily="18" charset="0"/>
              <a:cs typeface="B Mitra" pitchFamily="2" charset="-78"/>
            </a:endParaRPr>
          </a:p>
          <a:p>
            <a:pPr marL="0" indent="0" algn="justLow" eaLnBrk="0" hangingPunct="0">
              <a:buNone/>
              <a:tabLst>
                <a:tab pos="457200" algn="l"/>
              </a:tabLst>
            </a:pPr>
            <a:r>
              <a:rPr lang="ar-SA" sz="2800" dirty="0" smtClean="0">
                <a:ea typeface="Times New Roman" pitchFamily="18" charset="0"/>
                <a:cs typeface="B Mitra" pitchFamily="2" charset="-78"/>
              </a:rPr>
              <a:t> </a:t>
            </a:r>
            <a:endParaRPr lang="en-US" sz="2800" dirty="0" smtClean="0">
              <a:ea typeface="Times New Roman" pitchFamily="18" charset="0"/>
              <a:cs typeface="B Mitra" pitchFamily="2" charset="-78"/>
            </a:endParaRPr>
          </a:p>
          <a:p>
            <a:pPr algn="justLow" eaLnBrk="0" hangingPunct="0">
              <a:tabLst>
                <a:tab pos="457200" algn="l"/>
              </a:tabLst>
            </a:pPr>
            <a:r>
              <a:rPr lang="ar-SA" sz="2800" dirty="0" smtClean="0">
                <a:ea typeface="Times New Roman" pitchFamily="18" charset="0"/>
                <a:cs typeface="B Mitra" pitchFamily="2" charset="-78"/>
              </a:rPr>
              <a:t>ديابت </a:t>
            </a:r>
            <a:r>
              <a:rPr lang="ar-SA" sz="2800" dirty="0" smtClean="0">
                <a:solidFill>
                  <a:srgbClr val="C00000"/>
                </a:solidFill>
                <a:ea typeface="Times New Roman" pitchFamily="18" charset="0"/>
                <a:cs typeface="B Mitra" pitchFamily="2" charset="-78"/>
              </a:rPr>
              <a:t>پنجمين</a:t>
            </a:r>
            <a:r>
              <a:rPr lang="ar-SA" sz="2800" dirty="0" smtClean="0">
                <a:ea typeface="Times New Roman" pitchFamily="18" charset="0"/>
                <a:cs typeface="B Mitra" pitchFamily="2" charset="-78"/>
              </a:rPr>
              <a:t> علت مرگ ومير در جوامع غربي بوده و بيماريزايي اين عارضه، چه از نظر هزينة درماني و چه از جهت از كارافتادگي ، بسيار بالا و يكي از عمده‌ترين مسايل بهداشتي و درماني انسانها بشمار مي‌رود.</a:t>
            </a:r>
            <a:r>
              <a:rPr lang="ar-SA" sz="2800" dirty="0" smtClean="0">
                <a:cs typeface="Times New Roman" pitchFamily="18" charset="0"/>
              </a:rPr>
              <a:t> </a:t>
            </a:r>
            <a:endParaRPr lang="ar-SA" sz="2800" dirty="0"/>
          </a:p>
        </p:txBody>
      </p:sp>
    </p:spTree>
    <p:extLst>
      <p:ext uri="{BB962C8B-B14F-4D97-AF65-F5344CB8AC3E}">
        <p14:creationId xmlns:p14="http://schemas.microsoft.com/office/powerpoint/2010/main" val="20176118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097280" y="614363"/>
            <a:ext cx="10058400" cy="5254731"/>
          </a:xfrm>
        </p:spPr>
        <p:txBody>
          <a:bodyPr>
            <a:normAutofit/>
          </a:bodyPr>
          <a:lstStyle/>
          <a:p>
            <a:r>
              <a:rPr lang="ar-SA" sz="2400" dirty="0" smtClean="0">
                <a:cs typeface="B Mitra" pitchFamily="2" charset="-78"/>
              </a:rPr>
              <a:t>اغلب بيماران اين نوع ديابت چاق هستند و بيماراني هم كه طبق معيار تعيين شده چاق نباشند، در محدوده</a:t>
            </a:r>
            <a:r>
              <a:rPr lang="fa-IR" sz="2400" dirty="0" smtClean="0">
                <a:cs typeface="B Mitra" pitchFamily="2" charset="-78"/>
              </a:rPr>
              <a:t>‌</a:t>
            </a:r>
            <a:r>
              <a:rPr lang="ar-SA" sz="2400" dirty="0" smtClean="0">
                <a:cs typeface="B Mitra" pitchFamily="2" charset="-78"/>
              </a:rPr>
              <a:t>ي شكم تجمع چربي دارند.</a:t>
            </a:r>
            <a:endParaRPr lang="en-US" sz="2400" b="0" dirty="0" smtClean="0">
              <a:cs typeface="B Mitra" pitchFamily="2" charset="-78"/>
            </a:endParaRPr>
          </a:p>
          <a:p>
            <a:pPr algn="just">
              <a:spcBef>
                <a:spcPct val="20000"/>
              </a:spcBef>
              <a:buClr>
                <a:srgbClr val="660066"/>
              </a:buClr>
              <a:buSzPct val="80000"/>
              <a:buNone/>
            </a:pPr>
            <a:endParaRPr lang="fa-IR" sz="2400" dirty="0" smtClean="0">
              <a:cs typeface="B Titr" pitchFamily="2" charset="-78"/>
            </a:endParaRPr>
          </a:p>
          <a:p>
            <a:pPr algn="just">
              <a:spcBef>
                <a:spcPct val="20000"/>
              </a:spcBef>
              <a:buClr>
                <a:srgbClr val="660066"/>
              </a:buClr>
              <a:buSzPct val="80000"/>
              <a:buNone/>
            </a:pPr>
            <a:endParaRPr lang="fa-IR" sz="2400" dirty="0" smtClean="0">
              <a:cs typeface="B Titr" pitchFamily="2" charset="-78"/>
            </a:endParaRPr>
          </a:p>
          <a:p>
            <a:pPr algn="just">
              <a:spcBef>
                <a:spcPct val="20000"/>
              </a:spcBef>
              <a:buClr>
                <a:srgbClr val="660066"/>
              </a:buClr>
              <a:buSzPct val="80000"/>
              <a:buNone/>
            </a:pPr>
            <a:r>
              <a:rPr lang="ar-SA" sz="2400" dirty="0" smtClean="0">
                <a:cs typeface="B Mitra" pitchFamily="2" charset="-78"/>
              </a:rPr>
              <a:t>شيوع ديابت نوع 2 روز به روز افزايش مي</a:t>
            </a:r>
            <a:r>
              <a:rPr lang="fa-IR" sz="2400" dirty="0" smtClean="0">
                <a:cs typeface="B Mitra" pitchFamily="2" charset="-78"/>
              </a:rPr>
              <a:t>‌</a:t>
            </a:r>
            <a:r>
              <a:rPr lang="ar-SA" sz="2400" dirty="0" smtClean="0">
                <a:cs typeface="B Mitra" pitchFamily="2" charset="-78"/>
              </a:rPr>
              <a:t>يابد، زيرا اگر چه </a:t>
            </a:r>
            <a:r>
              <a:rPr lang="ar-SA" sz="2400" dirty="0" smtClean="0">
                <a:solidFill>
                  <a:srgbClr val="FF0000"/>
                </a:solidFill>
                <a:cs typeface="B Mitra" pitchFamily="2" charset="-78"/>
              </a:rPr>
              <a:t>توارث </a:t>
            </a:r>
            <a:r>
              <a:rPr lang="ar-SA" sz="2400" dirty="0" smtClean="0">
                <a:cs typeface="B Mitra" pitchFamily="2" charset="-78"/>
              </a:rPr>
              <a:t>در اين بيماري نقش زيادي دارد، اما </a:t>
            </a:r>
            <a:r>
              <a:rPr lang="ar-SA" sz="2400" dirty="0" smtClean="0">
                <a:solidFill>
                  <a:srgbClr val="FF0000"/>
                </a:solidFill>
                <a:cs typeface="B Mitra" pitchFamily="2" charset="-78"/>
              </a:rPr>
              <a:t>عوامل محيطي </a:t>
            </a:r>
            <a:r>
              <a:rPr lang="ar-SA" sz="2400" dirty="0" smtClean="0">
                <a:cs typeface="B Mitra" pitchFamily="2" charset="-78"/>
              </a:rPr>
              <a:t>نيز اثر چشم</a:t>
            </a:r>
            <a:r>
              <a:rPr lang="fa-IR" sz="2400" dirty="0" smtClean="0">
                <a:cs typeface="B Mitra" pitchFamily="2" charset="-78"/>
              </a:rPr>
              <a:t>‌</a:t>
            </a:r>
            <a:r>
              <a:rPr lang="ar-SA" sz="2400" dirty="0" smtClean="0">
                <a:cs typeface="B Mitra" pitchFamily="2" charset="-78"/>
              </a:rPr>
              <a:t>گيري در بروز آن دارند. </a:t>
            </a:r>
            <a:r>
              <a:rPr lang="ar-SA" sz="2400" dirty="0" smtClean="0">
                <a:solidFill>
                  <a:srgbClr val="FF0000"/>
                </a:solidFill>
                <a:cs typeface="B Mitra" pitchFamily="2" charset="-78"/>
              </a:rPr>
              <a:t>زندگي صنعتي و شهر نشيني </a:t>
            </a:r>
            <a:r>
              <a:rPr lang="ar-SA" sz="2400" dirty="0" smtClean="0">
                <a:cs typeface="B Mitra" pitchFamily="2" charset="-78"/>
              </a:rPr>
              <a:t>عامل اصلي افزايش تعداد مبتلايان به اين بيماري است.</a:t>
            </a:r>
            <a:endParaRPr lang="en-US" sz="2400" b="0" dirty="0" smtClean="0">
              <a:cs typeface="B Mitra" pitchFamily="2" charset="-78"/>
            </a:endParaRPr>
          </a:p>
          <a:p>
            <a:endParaRPr lang="fa-IR" sz="2400" dirty="0"/>
          </a:p>
        </p:txBody>
      </p:sp>
    </p:spTree>
    <p:extLst>
      <p:ext uri="{BB962C8B-B14F-4D97-AF65-F5344CB8AC3E}">
        <p14:creationId xmlns:p14="http://schemas.microsoft.com/office/powerpoint/2010/main" val="27951790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9513" y="628649"/>
            <a:ext cx="3824286" cy="928687"/>
          </a:xfrm>
        </p:spPr>
        <p:txBody>
          <a:bodyPr>
            <a:normAutofit/>
          </a:bodyPr>
          <a:lstStyle/>
          <a:p>
            <a:r>
              <a:rPr lang="ar-SA" sz="3200" dirty="0" smtClean="0">
                <a:solidFill>
                  <a:srgbClr val="660066"/>
                </a:solidFill>
                <a:effectLst>
                  <a:outerShdw blurRad="38100" dist="38100" dir="2700000" algn="tl">
                    <a:srgbClr val="000000"/>
                  </a:outerShdw>
                </a:effectLst>
                <a:cs typeface="B Titr" pitchFamily="2" charset="-78"/>
              </a:rPr>
              <a:t>عوامل ابتلا به ديابت نوع 2</a:t>
            </a:r>
            <a:r>
              <a:rPr lang="en-US" sz="3200" dirty="0" smtClean="0">
                <a:solidFill>
                  <a:srgbClr val="660066"/>
                </a:solidFill>
                <a:effectLst>
                  <a:outerShdw blurRad="38100" dist="38100" dir="2700000" algn="tl">
                    <a:srgbClr val="000000"/>
                  </a:outerShdw>
                </a:effectLst>
                <a:cs typeface="B Titr" pitchFamily="2" charset="-78"/>
              </a:rPr>
              <a:t/>
            </a:r>
            <a:br>
              <a:rPr lang="en-US" sz="3200" dirty="0" smtClean="0">
                <a:solidFill>
                  <a:srgbClr val="660066"/>
                </a:solidFill>
                <a:effectLst>
                  <a:outerShdw blurRad="38100" dist="38100" dir="2700000" algn="tl">
                    <a:srgbClr val="000000"/>
                  </a:outerShdw>
                </a:effectLst>
                <a:cs typeface="B Titr" pitchFamily="2" charset="-78"/>
              </a:rPr>
            </a:br>
            <a:endParaRPr lang="fa-IR" sz="3200" dirty="0"/>
          </a:p>
        </p:txBody>
      </p:sp>
      <p:sp>
        <p:nvSpPr>
          <p:cNvPr id="3" name="Content Placeholder 2"/>
          <p:cNvSpPr>
            <a:spLocks noGrp="1"/>
          </p:cNvSpPr>
          <p:nvPr>
            <p:ph idx="1"/>
          </p:nvPr>
        </p:nvSpPr>
        <p:spPr>
          <a:xfrm>
            <a:off x="838200" y="1557337"/>
            <a:ext cx="10515600" cy="4619625"/>
          </a:xfrm>
        </p:spPr>
        <p:txBody>
          <a:bodyPr>
            <a:normAutofit/>
          </a:bodyPr>
          <a:lstStyle/>
          <a:p>
            <a:r>
              <a:rPr lang="ar-SA" b="0" dirty="0" smtClean="0">
                <a:cs typeface="B Titr" pitchFamily="2" charset="-78"/>
              </a:rPr>
              <a:t>ديابت نوع 2 يك بيماري چند عاملي است و دو عامل زير در ايجاد آن دخيل هستند:</a:t>
            </a:r>
            <a:endParaRPr lang="fa-IR" b="0" dirty="0" smtClean="0">
              <a:cs typeface="B Titr" pitchFamily="2" charset="-78"/>
            </a:endParaRPr>
          </a:p>
          <a:p>
            <a:endParaRPr lang="ar-SA" b="0" dirty="0" smtClean="0">
              <a:cs typeface="B Titr" pitchFamily="2" charset="-78"/>
            </a:endParaRPr>
          </a:p>
          <a:p>
            <a:r>
              <a:rPr lang="ar-SA" b="0" dirty="0" smtClean="0">
                <a:cs typeface="B Titr" pitchFamily="2" charset="-78"/>
              </a:rPr>
              <a:t>1- </a:t>
            </a:r>
            <a:r>
              <a:rPr lang="ar-SA" b="0" dirty="0" smtClean="0">
                <a:solidFill>
                  <a:srgbClr val="CC0066"/>
                </a:solidFill>
                <a:cs typeface="B Titr" pitchFamily="2" charset="-78"/>
              </a:rPr>
              <a:t>استعداد ژنتيكي</a:t>
            </a:r>
            <a:r>
              <a:rPr lang="fa-IR" b="0" dirty="0" smtClean="0">
                <a:cs typeface="B Titr" pitchFamily="2" charset="-78"/>
              </a:rPr>
              <a:t> </a:t>
            </a:r>
            <a:r>
              <a:rPr lang="ar-SA" b="0" dirty="0" smtClean="0">
                <a:cs typeface="B Titr" pitchFamily="2" charset="-78"/>
              </a:rPr>
              <a:t>(سابقه</a:t>
            </a:r>
            <a:r>
              <a:rPr lang="fa-IR" b="0" dirty="0" smtClean="0">
                <a:cs typeface="B Titr" pitchFamily="2" charset="-78"/>
              </a:rPr>
              <a:t>‌</a:t>
            </a:r>
            <a:r>
              <a:rPr lang="ar-SA" b="0" dirty="0" smtClean="0">
                <a:cs typeface="B Titr" pitchFamily="2" charset="-78"/>
              </a:rPr>
              <a:t>ي ابتلا به ديابت در افراد درجه يك خانواده يعني پدر، مادر، برادر يا خواهر)</a:t>
            </a:r>
            <a:endParaRPr lang="fa-IR" b="0" dirty="0" smtClean="0">
              <a:cs typeface="B Titr" pitchFamily="2" charset="-78"/>
            </a:endParaRPr>
          </a:p>
          <a:p>
            <a:endParaRPr lang="ar-SA" b="0" dirty="0" smtClean="0">
              <a:cs typeface="B Titr" pitchFamily="2" charset="-78"/>
            </a:endParaRPr>
          </a:p>
          <a:p>
            <a:r>
              <a:rPr lang="ar-SA" b="0" dirty="0" smtClean="0">
                <a:cs typeface="B Titr" pitchFamily="2" charset="-78"/>
              </a:rPr>
              <a:t>2- </a:t>
            </a:r>
            <a:r>
              <a:rPr lang="ar-SA" b="0" dirty="0" smtClean="0">
                <a:solidFill>
                  <a:srgbClr val="CC0066"/>
                </a:solidFill>
                <a:cs typeface="B Titr" pitchFamily="2" charset="-78"/>
              </a:rPr>
              <a:t>عوامل محيطي</a:t>
            </a:r>
            <a:r>
              <a:rPr lang="ar-SA" b="0" dirty="0" smtClean="0">
                <a:cs typeface="B Titr" pitchFamily="2" charset="-78"/>
              </a:rPr>
              <a:t> كه شامل:</a:t>
            </a:r>
          </a:p>
          <a:p>
            <a:r>
              <a:rPr lang="ar-SA" b="0" dirty="0" smtClean="0">
                <a:cs typeface="B Titr" pitchFamily="2" charset="-78"/>
              </a:rPr>
              <a:t>عدم تحرك بدني </a:t>
            </a:r>
          </a:p>
          <a:p>
            <a:r>
              <a:rPr lang="ar-SA" b="0" dirty="0" smtClean="0">
                <a:cs typeface="B Titr" pitchFamily="2" charset="-78"/>
              </a:rPr>
              <a:t>تغذيه نامناسب</a:t>
            </a:r>
          </a:p>
          <a:p>
            <a:r>
              <a:rPr lang="ar-SA" b="0" dirty="0" smtClean="0">
                <a:cs typeface="B Titr" pitchFamily="2" charset="-78"/>
              </a:rPr>
              <a:t>چاقي و </a:t>
            </a:r>
            <a:r>
              <a:rPr lang="en-US" b="0" dirty="0" smtClean="0">
                <a:cs typeface="B Titr" pitchFamily="2" charset="-78"/>
              </a:rPr>
              <a:t>BMI</a:t>
            </a:r>
            <a:r>
              <a:rPr lang="ar-SA" b="0" dirty="0" smtClean="0">
                <a:cs typeface="B Titr" pitchFamily="2" charset="-78"/>
              </a:rPr>
              <a:t> بالا و توزيع چربي</a:t>
            </a:r>
            <a:r>
              <a:rPr lang="fa-IR" b="0" dirty="0" smtClean="0">
                <a:cs typeface="B Titr" pitchFamily="2" charset="-78"/>
              </a:rPr>
              <a:t> </a:t>
            </a:r>
            <a:r>
              <a:rPr lang="ar-SA" b="0" dirty="0" smtClean="0">
                <a:cs typeface="B Titr" pitchFamily="2" charset="-78"/>
              </a:rPr>
              <a:t>(در صورت </a:t>
            </a:r>
            <a:r>
              <a:rPr lang="en-US" b="0" dirty="0" smtClean="0">
                <a:cs typeface="B Titr" pitchFamily="2" charset="-78"/>
              </a:rPr>
              <a:t>BMI</a:t>
            </a:r>
            <a:r>
              <a:rPr lang="ar-SA" b="0" dirty="0" smtClean="0">
                <a:cs typeface="B Titr" pitchFamily="2" charset="-78"/>
              </a:rPr>
              <a:t> طبيعي) در اطراف كمر و باسن</a:t>
            </a:r>
            <a:endParaRPr lang="en-US" b="0" dirty="0" smtClean="0">
              <a:cs typeface="B Titr" pitchFamily="2" charset="-78"/>
            </a:endParaRPr>
          </a:p>
          <a:p>
            <a:endParaRPr lang="fa-IR" dirty="0"/>
          </a:p>
        </p:txBody>
      </p:sp>
    </p:spTree>
    <p:extLst>
      <p:ext uri="{BB962C8B-B14F-4D97-AF65-F5344CB8AC3E}">
        <p14:creationId xmlns:p14="http://schemas.microsoft.com/office/powerpoint/2010/main" val="35520485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9413" y="365125"/>
            <a:ext cx="4624386" cy="1306513"/>
          </a:xfrm>
        </p:spPr>
        <p:txBody>
          <a:bodyPr>
            <a:normAutofit/>
          </a:bodyPr>
          <a:lstStyle/>
          <a:p>
            <a:r>
              <a:rPr lang="fa-IR" sz="3200" dirty="0" smtClean="0">
                <a:solidFill>
                  <a:srgbClr val="C00000"/>
                </a:solidFill>
                <a:effectLst>
                  <a:outerShdw blurRad="38100" dist="38100" dir="2700000" algn="tl">
                    <a:srgbClr val="000000">
                      <a:alpha val="43137"/>
                    </a:srgbClr>
                  </a:outerShdw>
                </a:effectLst>
                <a:latin typeface="Calibri" pitchFamily="34" charset="0"/>
                <a:ea typeface="Times New Roman" pitchFamily="18" charset="0"/>
                <a:cs typeface="B Titr" pitchFamily="2" charset="-78"/>
              </a:rPr>
              <a:t>نشانه هاي ديابت نوع دو چيست؟</a:t>
            </a:r>
            <a:r>
              <a:rPr lang="fa-IR" sz="3200" dirty="0" smtClean="0">
                <a:solidFill>
                  <a:srgbClr val="C00000"/>
                </a:solidFill>
                <a:effectLst>
                  <a:outerShdw blurRad="38100" dist="38100" dir="2700000" algn="tl">
                    <a:srgbClr val="000000">
                      <a:alpha val="43137"/>
                    </a:srgbClr>
                  </a:outerShdw>
                </a:effectLst>
                <a:cs typeface="B Titr" pitchFamily="2" charset="-78"/>
              </a:rPr>
              <a:t/>
            </a:r>
            <a:br>
              <a:rPr lang="fa-IR" sz="3200" dirty="0" smtClean="0">
                <a:solidFill>
                  <a:srgbClr val="C00000"/>
                </a:solidFill>
                <a:effectLst>
                  <a:outerShdw blurRad="38100" dist="38100" dir="2700000" algn="tl">
                    <a:srgbClr val="000000">
                      <a:alpha val="43137"/>
                    </a:srgbClr>
                  </a:outerShdw>
                </a:effectLst>
                <a:cs typeface="B Titr" pitchFamily="2" charset="-78"/>
              </a:rPr>
            </a:br>
            <a:endParaRPr lang="fa-IR" sz="3200" dirty="0"/>
          </a:p>
        </p:txBody>
      </p:sp>
      <p:sp>
        <p:nvSpPr>
          <p:cNvPr id="3" name="Content Placeholder 2"/>
          <p:cNvSpPr>
            <a:spLocks noGrp="1"/>
          </p:cNvSpPr>
          <p:nvPr>
            <p:ph idx="1"/>
          </p:nvPr>
        </p:nvSpPr>
        <p:spPr>
          <a:xfrm>
            <a:off x="838200" y="1871663"/>
            <a:ext cx="10515600" cy="4305300"/>
          </a:xfrm>
        </p:spPr>
        <p:txBody>
          <a:bodyPr>
            <a:normAutofit/>
          </a:bodyPr>
          <a:lstStyle/>
          <a:p>
            <a:pPr algn="just" eaLnBrk="0" hangingPunct="0">
              <a:buFontTx/>
              <a:buChar char="-"/>
            </a:pPr>
            <a:r>
              <a:rPr lang="fa-IR" sz="2800" dirty="0" smtClean="0">
                <a:latin typeface="Calibri" pitchFamily="34" charset="0"/>
                <a:ea typeface="Times New Roman" pitchFamily="18" charset="0"/>
                <a:cs typeface="B Mitra" pitchFamily="2" charset="-78"/>
              </a:rPr>
              <a:t>متاسفانه ديابت نوع 2 يك بيماري بي‌سر و صدا مي‌باشد. </a:t>
            </a:r>
            <a:endParaRPr lang="en-US" sz="2800" dirty="0" smtClean="0">
              <a:latin typeface="Calibri" pitchFamily="34" charset="0"/>
              <a:ea typeface="Times New Roman" pitchFamily="18" charset="0"/>
              <a:cs typeface="B Mitra" pitchFamily="2" charset="-78"/>
            </a:endParaRPr>
          </a:p>
          <a:p>
            <a:pPr algn="just" eaLnBrk="0" hangingPunct="0"/>
            <a:endParaRPr lang="en-US" sz="2800" dirty="0" smtClean="0">
              <a:latin typeface="Calibri" pitchFamily="34" charset="0"/>
              <a:ea typeface="Times New Roman" pitchFamily="18" charset="0"/>
              <a:cs typeface="B Mitra" pitchFamily="2" charset="-78"/>
            </a:endParaRPr>
          </a:p>
          <a:p>
            <a:pPr algn="just" eaLnBrk="0" hangingPunct="0"/>
            <a:r>
              <a:rPr lang="en-US" sz="2800" dirty="0" smtClean="0">
                <a:latin typeface="Calibri" pitchFamily="34" charset="0"/>
                <a:ea typeface="Times New Roman" pitchFamily="18" charset="0"/>
                <a:cs typeface="B Mitra" pitchFamily="2" charset="-78"/>
              </a:rPr>
              <a:t>-</a:t>
            </a:r>
            <a:r>
              <a:rPr lang="fa-IR" sz="2800" dirty="0" smtClean="0">
                <a:latin typeface="Calibri" pitchFamily="34" charset="0"/>
                <a:ea typeface="Times New Roman" pitchFamily="18" charset="0"/>
                <a:cs typeface="B Mitra" pitchFamily="2" charset="-78"/>
              </a:rPr>
              <a:t>در واقع در سطوح نسبتاً بالاي قند خون (</a:t>
            </a:r>
            <a:r>
              <a:rPr lang="en-US" sz="2800" dirty="0" smtClean="0">
                <a:latin typeface="Calibri" pitchFamily="34" charset="0"/>
                <a:ea typeface="Times New Roman" pitchFamily="18" charset="0"/>
                <a:cs typeface="B Mitra" pitchFamily="2" charset="-78"/>
              </a:rPr>
              <a:t>mg/dl</a:t>
            </a:r>
            <a:r>
              <a:rPr lang="fa-IR" sz="2800" dirty="0" smtClean="0">
                <a:latin typeface="Calibri" pitchFamily="34" charset="0"/>
                <a:ea typeface="Times New Roman" pitchFamily="18" charset="0"/>
                <a:cs typeface="B Mitra" pitchFamily="2" charset="-78"/>
              </a:rPr>
              <a:t> 200-180) نيز اين بيماري مي‌تواند نشانه‌اي در بيمار ايجاد ننمايد و ممكن است براي ماهها يا سالها علامت‌دار نشود، در حاليكه آسيب‌هاي آن متوجه ارگانهاي بدن مي‌شود. </a:t>
            </a:r>
            <a:endParaRPr lang="en-US" sz="2800" dirty="0" smtClean="0">
              <a:latin typeface="Calibri" pitchFamily="34" charset="0"/>
              <a:ea typeface="Times New Roman" pitchFamily="18" charset="0"/>
              <a:cs typeface="B Mitra" pitchFamily="2" charset="-78"/>
            </a:endParaRPr>
          </a:p>
          <a:p>
            <a:pPr algn="just" eaLnBrk="0" hangingPunct="0"/>
            <a:endParaRPr lang="en-US" sz="2800" dirty="0" smtClean="0">
              <a:latin typeface="Calibri" pitchFamily="34" charset="0"/>
              <a:ea typeface="Times New Roman" pitchFamily="18" charset="0"/>
              <a:cs typeface="B Mitra" pitchFamily="2" charset="-78"/>
            </a:endParaRPr>
          </a:p>
          <a:p>
            <a:pPr algn="just" eaLnBrk="0" hangingPunct="0"/>
            <a:r>
              <a:rPr lang="en-US" sz="2800" dirty="0" smtClean="0">
                <a:latin typeface="Calibri" pitchFamily="34" charset="0"/>
                <a:ea typeface="Times New Roman" pitchFamily="18" charset="0"/>
                <a:cs typeface="B Mitra" pitchFamily="2" charset="-78"/>
              </a:rPr>
              <a:t>- </a:t>
            </a:r>
            <a:r>
              <a:rPr lang="fa-IR" sz="2800" dirty="0" smtClean="0">
                <a:latin typeface="Calibri" pitchFamily="34" charset="0"/>
                <a:ea typeface="Times New Roman" pitchFamily="18" charset="0"/>
                <a:cs typeface="B Mitra" pitchFamily="2" charset="-78"/>
              </a:rPr>
              <a:t>در سطوح بسيار بالاي قند خون (</a:t>
            </a:r>
            <a:r>
              <a:rPr lang="en-US" sz="2800" dirty="0" smtClean="0">
                <a:latin typeface="Calibri" pitchFamily="34" charset="0"/>
                <a:ea typeface="Times New Roman" pitchFamily="18" charset="0"/>
                <a:cs typeface="B Mitra" pitchFamily="2" charset="-78"/>
              </a:rPr>
              <a:t>mg/dl</a:t>
            </a:r>
            <a:r>
              <a:rPr lang="fa-IR" sz="2800" dirty="0" smtClean="0">
                <a:latin typeface="Calibri" pitchFamily="34" charset="0"/>
                <a:ea typeface="Times New Roman" pitchFamily="18" charset="0"/>
                <a:cs typeface="B Mitra" pitchFamily="2" charset="-78"/>
              </a:rPr>
              <a:t> 220-200) فقط نشانه‌هاي خفيفي را ايجاد مي‌كند كه شامل : افزايش حجم ادرار (پر ادراري) و تشنگي غيرطبيعی مي‌باشد.          </a:t>
            </a:r>
            <a:endParaRPr lang="fa-IR" sz="2800" dirty="0" smtClean="0">
              <a:cs typeface="B Karim" pitchFamily="2" charset="-78"/>
            </a:endParaRPr>
          </a:p>
          <a:p>
            <a:endParaRPr lang="fa-IR" sz="2800" dirty="0"/>
          </a:p>
        </p:txBody>
      </p:sp>
    </p:spTree>
    <p:extLst>
      <p:ext uri="{BB962C8B-B14F-4D97-AF65-F5344CB8AC3E}">
        <p14:creationId xmlns:p14="http://schemas.microsoft.com/office/powerpoint/2010/main" val="32452582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0" y="365125"/>
            <a:ext cx="2209800" cy="892175"/>
          </a:xfrm>
        </p:spPr>
        <p:txBody>
          <a:bodyPr>
            <a:normAutofit fontScale="90000"/>
          </a:bodyPr>
          <a:lstStyle/>
          <a:p>
            <a:r>
              <a:rPr lang="ar-SA" sz="3600" dirty="0" smtClean="0">
                <a:solidFill>
                  <a:srgbClr val="660066"/>
                </a:solidFill>
                <a:effectLst>
                  <a:outerShdw blurRad="38100" dist="38100" dir="2700000" algn="tl">
                    <a:srgbClr val="000000"/>
                  </a:outerShdw>
                </a:effectLst>
                <a:cs typeface="B Titr" pitchFamily="2" charset="-78"/>
              </a:rPr>
              <a:t>ديابت </a:t>
            </a:r>
            <a:r>
              <a:rPr lang="fa-IR" sz="3600" dirty="0" smtClean="0">
                <a:solidFill>
                  <a:srgbClr val="660066"/>
                </a:solidFill>
                <a:effectLst>
                  <a:outerShdw blurRad="38100" dist="38100" dir="2700000" algn="tl">
                    <a:srgbClr val="000000"/>
                  </a:outerShdw>
                </a:effectLst>
                <a:cs typeface="B Titr" pitchFamily="2" charset="-78"/>
              </a:rPr>
              <a:t>بارداری</a:t>
            </a:r>
            <a:r>
              <a:rPr lang="en-US" sz="3600" dirty="0" smtClean="0">
                <a:solidFill>
                  <a:srgbClr val="660066"/>
                </a:solidFill>
                <a:effectLst>
                  <a:outerShdw blurRad="38100" dist="38100" dir="2700000" algn="tl">
                    <a:srgbClr val="000000"/>
                  </a:outerShdw>
                </a:effectLst>
                <a:cs typeface="B Titr" pitchFamily="2" charset="-78"/>
              </a:rPr>
              <a:t/>
            </a:r>
            <a:br>
              <a:rPr lang="en-US" sz="3600" dirty="0" smtClean="0">
                <a:solidFill>
                  <a:srgbClr val="660066"/>
                </a:solidFill>
                <a:effectLst>
                  <a:outerShdw blurRad="38100" dist="38100" dir="2700000" algn="tl">
                    <a:srgbClr val="000000"/>
                  </a:outerShdw>
                </a:effectLst>
                <a:cs typeface="B Titr" pitchFamily="2" charset="-78"/>
              </a:rPr>
            </a:br>
            <a:endParaRPr lang="fa-IR" sz="3600" dirty="0"/>
          </a:p>
        </p:txBody>
      </p:sp>
      <p:sp>
        <p:nvSpPr>
          <p:cNvPr id="3" name="Content Placeholder 2"/>
          <p:cNvSpPr>
            <a:spLocks noGrp="1"/>
          </p:cNvSpPr>
          <p:nvPr>
            <p:ph idx="1"/>
          </p:nvPr>
        </p:nvSpPr>
        <p:spPr>
          <a:xfrm>
            <a:off x="838200" y="1028700"/>
            <a:ext cx="10515600" cy="5148263"/>
          </a:xfrm>
        </p:spPr>
        <p:txBody>
          <a:bodyPr>
            <a:noAutofit/>
          </a:bodyPr>
          <a:lstStyle/>
          <a:p>
            <a:pPr algn="just"/>
            <a:r>
              <a:rPr lang="ar-SA" sz="2800" dirty="0" smtClean="0">
                <a:cs typeface="B Mitra" pitchFamily="2" charset="-78"/>
              </a:rPr>
              <a:t>ديابت حاملگي با شيوع </a:t>
            </a:r>
            <a:r>
              <a:rPr lang="fa-IR" sz="2800" dirty="0" smtClean="0">
                <a:cs typeface="B Mitra" pitchFamily="2" charset="-78"/>
              </a:rPr>
              <a:t>4/5</a:t>
            </a:r>
            <a:r>
              <a:rPr lang="ar-SA" sz="2800" dirty="0" smtClean="0">
                <a:cs typeface="B Mitra" pitchFamily="2" charset="-78"/>
              </a:rPr>
              <a:t>% يكي از عوارض شايع دوران حاملگي است</a:t>
            </a:r>
            <a:r>
              <a:rPr lang="fa-IR" sz="2800" dirty="0" smtClean="0">
                <a:cs typeface="B Mitra" pitchFamily="2" charset="-78"/>
              </a:rPr>
              <a:t>، با عوارض جدي روي مادر و جنين.</a:t>
            </a:r>
            <a:r>
              <a:rPr lang="ar-SA" sz="2800" dirty="0" smtClean="0">
                <a:cs typeface="B Mitra" pitchFamily="2" charset="-78"/>
              </a:rPr>
              <a:t> </a:t>
            </a:r>
            <a:endParaRPr lang="fa-IR" sz="2800" dirty="0" smtClean="0">
              <a:cs typeface="B Mitra" pitchFamily="2" charset="-78"/>
            </a:endParaRPr>
          </a:p>
          <a:p>
            <a:pPr algn="just"/>
            <a:r>
              <a:rPr lang="fa-IR" sz="2800" dirty="0" smtClean="0">
                <a:cs typeface="B Mitra" pitchFamily="2" charset="-78"/>
              </a:rPr>
              <a:t>در سه ماهه دوم یا سوم حاملگی رخ می دهد.</a:t>
            </a:r>
          </a:p>
          <a:p>
            <a:pPr algn="just"/>
            <a:r>
              <a:rPr lang="fa-IR" sz="2800" dirty="0" smtClean="0">
                <a:cs typeface="B Mitra" pitchFamily="2" charset="-78"/>
              </a:rPr>
              <a:t>به علت هورمون های مترشحه از جفت که عملکرد انسولین را مهار می کنند ایجاد می شود.</a:t>
            </a:r>
          </a:p>
          <a:p>
            <a:pPr algn="just"/>
            <a:r>
              <a:rPr lang="fa-IR" sz="2800" dirty="0" smtClean="0">
                <a:cs typeface="B Mitra" pitchFamily="2" charset="-78"/>
              </a:rPr>
              <a:t>خطر تولد جنین ماکروزوم وجود دارد.</a:t>
            </a:r>
          </a:p>
          <a:p>
            <a:pPr algn="just"/>
            <a:endParaRPr lang="fa-IR" sz="2800" dirty="0" smtClean="0">
              <a:cs typeface="B Mitra" pitchFamily="2" charset="-78"/>
            </a:endParaRPr>
          </a:p>
          <a:p>
            <a:pPr algn="just"/>
            <a:r>
              <a:rPr lang="fa-IR" sz="2800" dirty="0" smtClean="0">
                <a:cs typeface="B Mitra" pitchFamily="2" charset="-78"/>
              </a:rPr>
              <a:t> آزمايش‌هاي روتين نظير </a:t>
            </a:r>
            <a:r>
              <a:rPr lang="en-US" sz="2800" dirty="0" smtClean="0">
                <a:cs typeface="B Mitra" pitchFamily="2" charset="-78"/>
              </a:rPr>
              <a:t>FBS</a:t>
            </a:r>
            <a:r>
              <a:rPr lang="fa-IR" sz="2800" dirty="0" smtClean="0">
                <a:cs typeface="B Mitra" pitchFamily="2" charset="-78"/>
              </a:rPr>
              <a:t> تقريباً هيچ ارزشي در دوران حاملگي ندارد.</a:t>
            </a:r>
          </a:p>
          <a:p>
            <a:pPr algn="just"/>
            <a:endParaRPr lang="fa-IR" sz="2800" dirty="0" smtClean="0">
              <a:cs typeface="B Mitra" pitchFamily="2" charset="-78"/>
            </a:endParaRPr>
          </a:p>
          <a:p>
            <a:pPr algn="just"/>
            <a:r>
              <a:rPr lang="fa-IR" sz="2800" dirty="0" smtClean="0">
                <a:cs typeface="B Mitra" pitchFamily="2" charset="-78"/>
              </a:rPr>
              <a:t>تست تحمل گلوکز در ماههاي 28 – 24 بارداري برای تمامی زنان باردار که موارد زیر را دارا باشند بایستی انجام شود :</a:t>
            </a:r>
          </a:p>
          <a:p>
            <a:pPr algn="just"/>
            <a:r>
              <a:rPr lang="fa-IR" sz="2800" dirty="0" smtClean="0">
                <a:cs typeface="B Mitra" pitchFamily="2" charset="-78"/>
              </a:rPr>
              <a:t>سن بالای 35 و زیر 25 به همراه چاقی و سابقه خانوادگی</a:t>
            </a:r>
          </a:p>
          <a:p>
            <a:pPr algn="just"/>
            <a:endParaRPr lang="fa-IR" sz="2800" dirty="0" smtClean="0">
              <a:cs typeface="B Mitra" pitchFamily="2" charset="-78"/>
            </a:endParaRPr>
          </a:p>
          <a:p>
            <a:pPr algn="just"/>
            <a:r>
              <a:rPr lang="fa-IR" sz="2800" dirty="0" smtClean="0">
                <a:cs typeface="B Mitra" pitchFamily="2" charset="-78"/>
              </a:rPr>
              <a:t>30-40 در صد در طی10 سال بعد به دیابت مبتلا می شوند.</a:t>
            </a:r>
          </a:p>
          <a:p>
            <a:pPr algn="just"/>
            <a:r>
              <a:rPr lang="fa-IR" sz="2800" dirty="0" smtClean="0">
                <a:cs typeface="B Mitra" pitchFamily="2" charset="-78"/>
              </a:rPr>
              <a:t>هدف از درمان رسیدن </a:t>
            </a:r>
            <a:r>
              <a:rPr lang="en-US" sz="2800" dirty="0" smtClean="0">
                <a:cs typeface="B Mitra" pitchFamily="2" charset="-78"/>
              </a:rPr>
              <a:t>FBS</a:t>
            </a:r>
            <a:r>
              <a:rPr lang="fa-IR" sz="2800" dirty="0" smtClean="0">
                <a:cs typeface="B Mitra" pitchFamily="2" charset="-78"/>
              </a:rPr>
              <a:t> به کمتر مساوی 100 و </a:t>
            </a:r>
            <a:r>
              <a:rPr lang="en-US" sz="2800" dirty="0" smtClean="0">
                <a:cs typeface="B Mitra" pitchFamily="2" charset="-78"/>
              </a:rPr>
              <a:t>2hpp</a:t>
            </a:r>
            <a:r>
              <a:rPr lang="fa-IR" sz="2800" dirty="0" smtClean="0">
                <a:cs typeface="B Mitra" pitchFamily="2" charset="-78"/>
              </a:rPr>
              <a:t> حدود 120 می باشد.</a:t>
            </a:r>
          </a:p>
          <a:p>
            <a:endParaRPr lang="fa-IR" sz="2800" dirty="0"/>
          </a:p>
        </p:txBody>
      </p:sp>
    </p:spTree>
    <p:extLst>
      <p:ext uri="{BB962C8B-B14F-4D97-AF65-F5344CB8AC3E}">
        <p14:creationId xmlns:p14="http://schemas.microsoft.com/office/powerpoint/2010/main" val="42588912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86613" y="286603"/>
            <a:ext cx="3969066" cy="927835"/>
          </a:xfrm>
        </p:spPr>
        <p:txBody>
          <a:bodyPr>
            <a:normAutofit/>
          </a:bodyPr>
          <a:lstStyle/>
          <a:p>
            <a:r>
              <a:rPr lang="fa-IR" sz="3600" dirty="0" smtClean="0"/>
              <a:t>افزایش شیوع دیابت تیپ 2</a:t>
            </a:r>
            <a:endParaRPr lang="fa-IR" sz="3600" dirty="0"/>
          </a:p>
        </p:txBody>
      </p:sp>
      <p:sp>
        <p:nvSpPr>
          <p:cNvPr id="3" name="Content Placeholder 2"/>
          <p:cNvSpPr>
            <a:spLocks noGrp="1"/>
          </p:cNvSpPr>
          <p:nvPr>
            <p:ph idx="1"/>
          </p:nvPr>
        </p:nvSpPr>
        <p:spPr>
          <a:xfrm>
            <a:off x="838200" y="1737359"/>
            <a:ext cx="10515600" cy="4439603"/>
          </a:xfrm>
        </p:spPr>
        <p:txBody>
          <a:bodyPr>
            <a:normAutofit/>
          </a:bodyPr>
          <a:lstStyle/>
          <a:p>
            <a:pPr marL="342900" indent="-342900" algn="just">
              <a:spcBef>
                <a:spcPct val="50000"/>
              </a:spcBef>
            </a:pPr>
            <a:r>
              <a:rPr lang="fa-IR" sz="2800" dirty="0" smtClean="0">
                <a:latin typeface="Arial" charset="0"/>
                <a:cs typeface="B Mitra" pitchFamily="2" charset="-78"/>
              </a:rPr>
              <a:t>1)كاهش فعاليت بدني</a:t>
            </a:r>
          </a:p>
          <a:p>
            <a:pPr marL="342900" indent="-342900" algn="just">
              <a:spcBef>
                <a:spcPct val="50000"/>
              </a:spcBef>
            </a:pPr>
            <a:r>
              <a:rPr lang="fa-IR" sz="2800" dirty="0" smtClean="0">
                <a:latin typeface="Arial" charset="0"/>
                <a:cs typeface="B Mitra" pitchFamily="2" charset="-78"/>
              </a:rPr>
              <a:t>2) افزايش توده بدني</a:t>
            </a:r>
          </a:p>
          <a:p>
            <a:pPr marL="342900" indent="-342900" algn="just">
              <a:spcBef>
                <a:spcPct val="50000"/>
              </a:spcBef>
            </a:pPr>
            <a:r>
              <a:rPr lang="fa-IR" sz="2800" dirty="0" smtClean="0">
                <a:latin typeface="Arial" charset="0"/>
                <a:cs typeface="B Mitra" pitchFamily="2" charset="-78"/>
              </a:rPr>
              <a:t>3) تغيير تركيب سبد غذايي و مواد غذايي مصرفي خانوار و عادات تغذيه‌اي</a:t>
            </a:r>
          </a:p>
          <a:p>
            <a:pPr marL="342900" indent="-342900" algn="just">
              <a:spcBef>
                <a:spcPct val="50000"/>
              </a:spcBef>
            </a:pPr>
            <a:r>
              <a:rPr lang="fa-IR" sz="2800" dirty="0" smtClean="0">
                <a:latin typeface="Arial" charset="0"/>
                <a:cs typeface="B Mitra" pitchFamily="2" charset="-78"/>
              </a:rPr>
              <a:t>4) افزايش شيوع بيماري فشارخون بالا</a:t>
            </a:r>
          </a:p>
          <a:p>
            <a:pPr marL="342900" indent="-342900" algn="just">
              <a:spcBef>
                <a:spcPct val="50000"/>
              </a:spcBef>
            </a:pPr>
            <a:r>
              <a:rPr lang="fa-IR" sz="2800" dirty="0" smtClean="0">
                <a:latin typeface="Arial" charset="0"/>
                <a:cs typeface="B Mitra" pitchFamily="2" charset="-78"/>
              </a:rPr>
              <a:t>5 ) افزايش استرس‌هاي رواني</a:t>
            </a:r>
          </a:p>
          <a:p>
            <a:pPr marL="342900" indent="-342900" algn="just">
              <a:spcBef>
                <a:spcPct val="50000"/>
              </a:spcBef>
            </a:pPr>
            <a:r>
              <a:rPr lang="fa-IR" sz="2800" dirty="0" smtClean="0">
                <a:latin typeface="Arial" charset="0"/>
                <a:cs typeface="B Mitra" pitchFamily="2" charset="-78"/>
              </a:rPr>
              <a:t>6) .......</a:t>
            </a:r>
          </a:p>
          <a:p>
            <a:endParaRPr lang="fa-IR" sz="2800" dirty="0"/>
          </a:p>
        </p:txBody>
      </p:sp>
    </p:spTree>
    <p:extLst>
      <p:ext uri="{BB962C8B-B14F-4D97-AF65-F5344CB8AC3E}">
        <p14:creationId xmlns:p14="http://schemas.microsoft.com/office/powerpoint/2010/main" val="7456755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8100" y="0"/>
            <a:ext cx="3695700" cy="1585913"/>
          </a:xfrm>
        </p:spPr>
        <p:txBody>
          <a:bodyPr>
            <a:normAutofit/>
          </a:bodyPr>
          <a:lstStyle/>
          <a:p>
            <a:r>
              <a:rPr lang="fa-IR" sz="3600" dirty="0" smtClean="0">
                <a:solidFill>
                  <a:srgbClr val="993366"/>
                </a:solidFill>
                <a:effectLst>
                  <a:outerShdw blurRad="38100" dist="38100" dir="2700000" algn="tl">
                    <a:srgbClr val="000000">
                      <a:alpha val="43137"/>
                    </a:srgbClr>
                  </a:outerShdw>
                </a:effectLst>
                <a:latin typeface="Calibri" pitchFamily="34" charset="0"/>
                <a:ea typeface="Times New Roman" pitchFamily="18" charset="0"/>
                <a:cs typeface="B Titr" pitchFamily="2" charset="-78"/>
              </a:rPr>
              <a:t>غربالگری دیابت تیپ 2</a:t>
            </a:r>
            <a:r>
              <a:rPr lang="en-US" sz="3600" dirty="0" smtClean="0">
                <a:solidFill>
                  <a:srgbClr val="993366"/>
                </a:solidFill>
                <a:effectLst>
                  <a:outerShdw blurRad="38100" dist="38100" dir="2700000" algn="tl">
                    <a:srgbClr val="000000">
                      <a:alpha val="43137"/>
                    </a:srgbClr>
                  </a:outerShdw>
                </a:effectLst>
                <a:latin typeface="Calibri" pitchFamily="34" charset="0"/>
                <a:ea typeface="Times New Roman" pitchFamily="18" charset="0"/>
                <a:cs typeface="B Titr" pitchFamily="2" charset="-78"/>
              </a:rPr>
              <a:t/>
            </a:r>
            <a:br>
              <a:rPr lang="en-US" sz="3600" dirty="0" smtClean="0">
                <a:solidFill>
                  <a:srgbClr val="993366"/>
                </a:solidFill>
                <a:effectLst>
                  <a:outerShdw blurRad="38100" dist="38100" dir="2700000" algn="tl">
                    <a:srgbClr val="000000">
                      <a:alpha val="43137"/>
                    </a:srgbClr>
                  </a:outerShdw>
                </a:effectLst>
                <a:latin typeface="Calibri" pitchFamily="34" charset="0"/>
                <a:ea typeface="Times New Roman" pitchFamily="18" charset="0"/>
                <a:cs typeface="B Titr" pitchFamily="2" charset="-78"/>
              </a:rPr>
            </a:br>
            <a:endParaRPr lang="fa-IR" sz="3600" dirty="0"/>
          </a:p>
        </p:txBody>
      </p:sp>
      <p:sp>
        <p:nvSpPr>
          <p:cNvPr id="3" name="Content Placeholder 2"/>
          <p:cNvSpPr>
            <a:spLocks noGrp="1"/>
          </p:cNvSpPr>
          <p:nvPr>
            <p:ph idx="1"/>
          </p:nvPr>
        </p:nvSpPr>
        <p:spPr>
          <a:xfrm>
            <a:off x="838200" y="1057275"/>
            <a:ext cx="10515600" cy="5119688"/>
          </a:xfrm>
        </p:spPr>
        <p:txBody>
          <a:bodyPr>
            <a:normAutofit/>
          </a:bodyPr>
          <a:lstStyle/>
          <a:p>
            <a:pPr eaLnBrk="0" hangingPunct="0">
              <a:defRPr/>
            </a:pPr>
            <a:endParaRPr lang="en-US" sz="2800" dirty="0">
              <a:cs typeface="B Mitra" pitchFamily="2" charset="-78"/>
            </a:endParaRPr>
          </a:p>
          <a:p>
            <a:pPr eaLnBrk="0" hangingPunct="0">
              <a:buFontTx/>
              <a:buChar char="•"/>
              <a:defRPr/>
            </a:pPr>
            <a:r>
              <a:rPr lang="fa-IR" sz="2800" dirty="0">
                <a:latin typeface="Calibri" pitchFamily="34" charset="0"/>
                <a:ea typeface="Times New Roman" pitchFamily="18" charset="0"/>
                <a:cs typeface="B Mitra" pitchFamily="2" charset="-78"/>
              </a:rPr>
              <a:t>سابقه وجود ديابت در يكي از اعضاي خانواده (والدين، برادر يا خواهر)</a:t>
            </a:r>
            <a:endParaRPr lang="en-US" sz="2800" dirty="0">
              <a:cs typeface="B Mitra" pitchFamily="2" charset="-78"/>
            </a:endParaRPr>
          </a:p>
          <a:p>
            <a:pPr eaLnBrk="0" hangingPunct="0">
              <a:buFontTx/>
              <a:buChar char="•"/>
              <a:defRPr/>
            </a:pPr>
            <a:r>
              <a:rPr lang="fa-IR" sz="2800" dirty="0">
                <a:latin typeface="Calibri" pitchFamily="34" charset="0"/>
                <a:ea typeface="Times New Roman" pitchFamily="18" charset="0"/>
                <a:cs typeface="B Mitra" pitchFamily="2" charset="-78"/>
              </a:rPr>
              <a:t>سابقه ابتلا به ديابت بارداري</a:t>
            </a:r>
            <a:endParaRPr lang="en-US" sz="2800" dirty="0">
              <a:cs typeface="B Mitra" pitchFamily="2" charset="-78"/>
            </a:endParaRPr>
          </a:p>
          <a:p>
            <a:pPr eaLnBrk="0" hangingPunct="0">
              <a:buFontTx/>
              <a:buChar char="•"/>
              <a:defRPr/>
            </a:pPr>
            <a:r>
              <a:rPr lang="ar-SA" sz="2800" dirty="0">
                <a:solidFill>
                  <a:srgbClr val="000000"/>
                </a:solidFill>
                <a:latin typeface="Calibri" pitchFamily="34" charset="0"/>
                <a:ea typeface="Times New Roman" pitchFamily="18" charset="0"/>
                <a:cs typeface="B Mitra" pitchFamily="2" charset="-78"/>
              </a:rPr>
              <a:t>سابقة سقط، مرده‌زايي و تولد نوزاد بيشتر از </a:t>
            </a:r>
            <a:r>
              <a:rPr lang="en-US" sz="2800" dirty="0">
                <a:solidFill>
                  <a:srgbClr val="000000"/>
                </a:solidFill>
                <a:latin typeface="Calibri" pitchFamily="34" charset="0"/>
                <a:ea typeface="Times New Roman" pitchFamily="18" charset="0"/>
                <a:cs typeface="B Mitra" pitchFamily="2" charset="-78"/>
              </a:rPr>
              <a:t>kg</a:t>
            </a:r>
            <a:r>
              <a:rPr lang="ar-SA" sz="2800" dirty="0">
                <a:solidFill>
                  <a:srgbClr val="000000"/>
                </a:solidFill>
                <a:latin typeface="Calibri" pitchFamily="34" charset="0"/>
                <a:ea typeface="Times New Roman" pitchFamily="18" charset="0"/>
                <a:cs typeface="B Mitra" pitchFamily="2" charset="-78"/>
              </a:rPr>
              <a:t>4</a:t>
            </a:r>
            <a:endParaRPr lang="en-US" sz="2800" dirty="0">
              <a:cs typeface="B Mitra" pitchFamily="2" charset="-78"/>
            </a:endParaRPr>
          </a:p>
          <a:p>
            <a:pPr eaLnBrk="0" hangingPunct="0">
              <a:buFontTx/>
              <a:buChar char="•"/>
              <a:defRPr/>
            </a:pPr>
            <a:r>
              <a:rPr lang="fa-IR" sz="2800" dirty="0">
                <a:latin typeface="Calibri" pitchFamily="34" charset="0"/>
                <a:ea typeface="Times New Roman" pitchFamily="18" charset="0"/>
                <a:cs typeface="B Mitra" pitchFamily="2" charset="-78"/>
              </a:rPr>
              <a:t>حاملگي</a:t>
            </a:r>
            <a:endParaRPr lang="en-US" sz="2800" dirty="0">
              <a:cs typeface="B Mitra" pitchFamily="2" charset="-78"/>
            </a:endParaRPr>
          </a:p>
          <a:p>
            <a:pPr eaLnBrk="0" hangingPunct="0">
              <a:buFontTx/>
              <a:buChar char="•"/>
              <a:defRPr/>
            </a:pPr>
            <a:r>
              <a:rPr lang="fa-IR" sz="2800" dirty="0">
                <a:latin typeface="Calibri" pitchFamily="34" charset="0"/>
                <a:ea typeface="Times New Roman" pitchFamily="18" charset="0"/>
                <a:cs typeface="B Mitra" pitchFamily="2" charset="-78"/>
              </a:rPr>
              <a:t>افراد مبتلا به بيماري فشارخون بالا</a:t>
            </a:r>
            <a:endParaRPr lang="en-US" sz="2800" dirty="0">
              <a:cs typeface="B Mitra" pitchFamily="2" charset="-78"/>
            </a:endParaRPr>
          </a:p>
          <a:p>
            <a:pPr eaLnBrk="0" hangingPunct="0">
              <a:buFontTx/>
              <a:buChar char="•"/>
              <a:defRPr/>
            </a:pPr>
            <a:r>
              <a:rPr lang="fa-IR" sz="2800" dirty="0">
                <a:latin typeface="Calibri" pitchFamily="34" charset="0"/>
                <a:ea typeface="Times New Roman" pitchFamily="18" charset="0"/>
                <a:cs typeface="B Mitra" pitchFamily="2" charset="-78"/>
              </a:rPr>
              <a:t>افراد چاق يا داراي اضافه وزن</a:t>
            </a:r>
            <a:endParaRPr lang="en-US" sz="2800" dirty="0">
              <a:cs typeface="B Mitra" pitchFamily="2" charset="-78"/>
            </a:endParaRPr>
          </a:p>
          <a:p>
            <a:pPr eaLnBrk="0" hangingPunct="0">
              <a:buFontTx/>
              <a:buChar char="•"/>
              <a:defRPr/>
            </a:pPr>
            <a:r>
              <a:rPr lang="fa-IR" sz="2800" dirty="0">
                <a:latin typeface="Calibri" pitchFamily="34" charset="0"/>
                <a:ea typeface="Times New Roman" pitchFamily="18" charset="0"/>
                <a:cs typeface="B Mitra" pitchFamily="2" charset="-78"/>
              </a:rPr>
              <a:t>افزايش كلسترول و يا تري گليسيريد خون و كاهش </a:t>
            </a:r>
            <a:r>
              <a:rPr lang="en-US" sz="2800" dirty="0">
                <a:latin typeface="Calibri" pitchFamily="34" charset="0"/>
                <a:ea typeface="Times New Roman" pitchFamily="18" charset="0"/>
                <a:cs typeface="B Mitra" pitchFamily="2" charset="-78"/>
              </a:rPr>
              <a:t>HDL</a:t>
            </a:r>
            <a:r>
              <a:rPr lang="fa-IR" sz="2800" dirty="0">
                <a:latin typeface="Calibri" pitchFamily="34" charset="0"/>
                <a:ea typeface="Times New Roman" pitchFamily="18" charset="0"/>
                <a:cs typeface="B Mitra" pitchFamily="2" charset="-78"/>
              </a:rPr>
              <a:t> (چربي خوب خون)</a:t>
            </a:r>
            <a:endParaRPr lang="fa-IR" sz="2800" dirty="0">
              <a:cs typeface="B Mitra" pitchFamily="2" charset="-78"/>
            </a:endParaRPr>
          </a:p>
        </p:txBody>
      </p:sp>
    </p:spTree>
    <p:extLst>
      <p:ext uri="{BB962C8B-B14F-4D97-AF65-F5344CB8AC3E}">
        <p14:creationId xmlns:p14="http://schemas.microsoft.com/office/powerpoint/2010/main" val="26611856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2488" y="286604"/>
            <a:ext cx="2683192" cy="884972"/>
          </a:xfrm>
        </p:spPr>
        <p:txBody>
          <a:bodyPr>
            <a:normAutofit/>
          </a:bodyPr>
          <a:lstStyle/>
          <a:p>
            <a:r>
              <a:rPr lang="fa-IR" sz="4000" dirty="0" smtClean="0"/>
              <a:t>معیار تشخیص:</a:t>
            </a:r>
            <a:endParaRPr lang="fa-IR" sz="4000" dirty="0"/>
          </a:p>
        </p:txBody>
      </p:sp>
      <p:sp>
        <p:nvSpPr>
          <p:cNvPr id="3" name="Content Placeholder 2"/>
          <p:cNvSpPr>
            <a:spLocks noGrp="1"/>
          </p:cNvSpPr>
          <p:nvPr>
            <p:ph idx="1"/>
          </p:nvPr>
        </p:nvSpPr>
        <p:spPr/>
        <p:txBody>
          <a:bodyPr/>
          <a:lstStyle/>
          <a:p>
            <a:pPr>
              <a:spcBef>
                <a:spcPct val="20000"/>
              </a:spcBef>
              <a:buClr>
                <a:srgbClr val="660066"/>
              </a:buClr>
              <a:buSzPct val="80000"/>
              <a:buNone/>
            </a:pPr>
            <a:r>
              <a:rPr lang="ar-SA" dirty="0" smtClean="0">
                <a:cs typeface="B Titr" pitchFamily="2" charset="-78"/>
              </a:rPr>
              <a:t>قند پلاسماي خون وريدي ناشتا كمتر از </a:t>
            </a:r>
            <a:r>
              <a:rPr lang="en-US" dirty="0" smtClean="0">
                <a:solidFill>
                  <a:srgbClr val="CC0066"/>
                </a:solidFill>
                <a:cs typeface="B Titr" pitchFamily="2" charset="-78"/>
              </a:rPr>
              <a:t>mg/dl</a:t>
            </a:r>
            <a:r>
              <a:rPr lang="ar-SA" dirty="0" smtClean="0">
                <a:cs typeface="B Titr" pitchFamily="2" charset="-78"/>
              </a:rPr>
              <a:t> </a:t>
            </a:r>
            <a:r>
              <a:rPr lang="ar-SA" dirty="0" smtClean="0">
                <a:solidFill>
                  <a:srgbClr val="CC0066"/>
                </a:solidFill>
                <a:cs typeface="B Titr" pitchFamily="2" charset="-78"/>
              </a:rPr>
              <a:t>1</a:t>
            </a:r>
            <a:r>
              <a:rPr lang="fa-IR" dirty="0" smtClean="0">
                <a:solidFill>
                  <a:srgbClr val="CC0066"/>
                </a:solidFill>
                <a:cs typeface="B Titr" pitchFamily="2" charset="-78"/>
              </a:rPr>
              <a:t>0</a:t>
            </a:r>
            <a:r>
              <a:rPr lang="ar-SA" dirty="0" smtClean="0">
                <a:solidFill>
                  <a:srgbClr val="CC0066"/>
                </a:solidFill>
                <a:cs typeface="B Titr" pitchFamily="2" charset="-78"/>
              </a:rPr>
              <a:t>0</a:t>
            </a:r>
            <a:r>
              <a:rPr lang="ar-SA" dirty="0" smtClean="0">
                <a:cs typeface="B Titr" pitchFamily="2" charset="-78"/>
              </a:rPr>
              <a:t>طبيعي است.</a:t>
            </a:r>
            <a:endParaRPr lang="fa-IR" dirty="0" smtClean="0">
              <a:cs typeface="B Titr" pitchFamily="2" charset="-78"/>
            </a:endParaRPr>
          </a:p>
          <a:p>
            <a:pPr>
              <a:spcBef>
                <a:spcPct val="20000"/>
              </a:spcBef>
              <a:buClr>
                <a:srgbClr val="660066"/>
              </a:buClr>
              <a:buSzPct val="80000"/>
              <a:buNone/>
            </a:pPr>
            <a:endParaRPr lang="fa-IR" dirty="0" smtClean="0">
              <a:cs typeface="B Titr" pitchFamily="2" charset="-78"/>
            </a:endParaRPr>
          </a:p>
          <a:p>
            <a:pPr>
              <a:spcBef>
                <a:spcPct val="20000"/>
              </a:spcBef>
              <a:buClr>
                <a:srgbClr val="660066"/>
              </a:buClr>
              <a:buSzPct val="80000"/>
              <a:buNone/>
            </a:pPr>
            <a:r>
              <a:rPr lang="fa-IR" dirty="0" smtClean="0">
                <a:solidFill>
                  <a:srgbClr val="660066"/>
                </a:solidFill>
                <a:effectLst>
                  <a:outerShdw blurRad="38100" dist="38100" dir="2700000" algn="tl">
                    <a:srgbClr val="000000"/>
                  </a:outerShdw>
                </a:effectLst>
                <a:cs typeface="B Titr" pitchFamily="2" charset="-78"/>
              </a:rPr>
              <a:t>تشخيص ديابت :</a:t>
            </a:r>
            <a:endParaRPr lang="en-US" dirty="0" smtClean="0">
              <a:solidFill>
                <a:srgbClr val="660066"/>
              </a:solidFill>
              <a:effectLst>
                <a:outerShdw blurRad="38100" dist="38100" dir="2700000" algn="tl">
                  <a:srgbClr val="000000"/>
                </a:outerShdw>
              </a:effectLst>
              <a:cs typeface="B Titr" pitchFamily="2" charset="-78"/>
            </a:endParaRPr>
          </a:p>
          <a:p>
            <a:pPr>
              <a:spcBef>
                <a:spcPct val="20000"/>
              </a:spcBef>
              <a:buClr>
                <a:srgbClr val="660066"/>
              </a:buClr>
              <a:buSzPct val="80000"/>
              <a:buNone/>
            </a:pPr>
            <a:r>
              <a:rPr lang="ar-SA" dirty="0" smtClean="0">
                <a:cs typeface="B Titr" pitchFamily="2" charset="-78"/>
              </a:rPr>
              <a:t>دو نوبت قند پلاسماي خون وريدي ناشتا مساوي يا بيشتر از</a:t>
            </a:r>
            <a:r>
              <a:rPr lang="en-US" dirty="0" smtClean="0">
                <a:cs typeface="B Titr" pitchFamily="2" charset="-78"/>
              </a:rPr>
              <a:t> </a:t>
            </a:r>
            <a:r>
              <a:rPr lang="ar-SA" dirty="0" smtClean="0">
                <a:cs typeface="B Titr" pitchFamily="2" charset="-78"/>
              </a:rPr>
              <a:t> </a:t>
            </a:r>
            <a:r>
              <a:rPr lang="en-US" dirty="0" smtClean="0">
                <a:solidFill>
                  <a:srgbClr val="800080"/>
                </a:solidFill>
                <a:cs typeface="B Titr" pitchFamily="2" charset="-78"/>
              </a:rPr>
              <a:t>mg/dl</a:t>
            </a:r>
            <a:r>
              <a:rPr lang="ar-SA" dirty="0" smtClean="0">
                <a:solidFill>
                  <a:srgbClr val="800080"/>
                </a:solidFill>
                <a:cs typeface="B Titr" pitchFamily="2" charset="-78"/>
              </a:rPr>
              <a:t> 126</a:t>
            </a:r>
            <a:r>
              <a:rPr lang="en-US" dirty="0" smtClean="0">
                <a:cs typeface="B Titr" pitchFamily="2" charset="-78"/>
              </a:rPr>
              <a:t> </a:t>
            </a:r>
            <a:r>
              <a:rPr lang="ar-SA" dirty="0" smtClean="0">
                <a:cs typeface="B Titr" pitchFamily="2" charset="-78"/>
              </a:rPr>
              <a:t>باشد.</a:t>
            </a:r>
          </a:p>
          <a:p>
            <a:pPr>
              <a:spcBef>
                <a:spcPct val="20000"/>
              </a:spcBef>
              <a:buClr>
                <a:srgbClr val="660066"/>
              </a:buClr>
              <a:buSzPct val="80000"/>
              <a:buNone/>
            </a:pPr>
            <a:r>
              <a:rPr lang="en-US" dirty="0" smtClean="0">
                <a:solidFill>
                  <a:srgbClr val="CC0066"/>
                </a:solidFill>
              </a:rPr>
              <a:t>FBS ≥ 126 mg/dl</a:t>
            </a:r>
            <a:endParaRPr lang="fa-IR" dirty="0" smtClean="0">
              <a:solidFill>
                <a:srgbClr val="CC0066"/>
              </a:solidFill>
            </a:endParaRPr>
          </a:p>
          <a:p>
            <a:pPr>
              <a:spcBef>
                <a:spcPct val="20000"/>
              </a:spcBef>
              <a:buClr>
                <a:srgbClr val="660066"/>
              </a:buClr>
              <a:buSzPct val="80000"/>
              <a:buNone/>
            </a:pPr>
            <a:endParaRPr lang="fa-IR" dirty="0" smtClean="0">
              <a:solidFill>
                <a:srgbClr val="CC0066"/>
              </a:solidFill>
              <a:cs typeface="Times New Roman" pitchFamily="18" charset="0"/>
            </a:endParaRPr>
          </a:p>
          <a:p>
            <a:pPr>
              <a:spcBef>
                <a:spcPct val="20000"/>
              </a:spcBef>
              <a:buClr>
                <a:srgbClr val="660066"/>
              </a:buClr>
              <a:buSzPct val="80000"/>
              <a:buNone/>
            </a:pPr>
            <a:r>
              <a:rPr lang="fa-IR" dirty="0" smtClean="0">
                <a:solidFill>
                  <a:srgbClr val="CC0066"/>
                </a:solidFill>
                <a:cs typeface="Times New Roman" pitchFamily="18" charset="0"/>
              </a:rPr>
              <a:t>دونوبت </a:t>
            </a:r>
            <a:r>
              <a:rPr lang="en-US" dirty="0" smtClean="0">
                <a:solidFill>
                  <a:srgbClr val="CC0066"/>
                </a:solidFill>
                <a:cs typeface="Times New Roman" pitchFamily="18" charset="0"/>
              </a:rPr>
              <a:t>2hpp&gt;=200</a:t>
            </a:r>
            <a:r>
              <a:rPr lang="fa-IR" dirty="0" smtClean="0">
                <a:solidFill>
                  <a:srgbClr val="CC0066"/>
                </a:solidFill>
                <a:cs typeface="Times New Roman" pitchFamily="18" charset="0"/>
              </a:rPr>
              <a:t> یا </a:t>
            </a:r>
            <a:r>
              <a:rPr lang="en-US" dirty="0" smtClean="0">
                <a:solidFill>
                  <a:srgbClr val="CC0066"/>
                </a:solidFill>
                <a:cs typeface="Times New Roman" pitchFamily="18" charset="0"/>
              </a:rPr>
              <a:t>HBA1C&gt;=6.5</a:t>
            </a:r>
          </a:p>
          <a:p>
            <a:pPr>
              <a:spcBef>
                <a:spcPct val="20000"/>
              </a:spcBef>
              <a:buClr>
                <a:srgbClr val="660066"/>
              </a:buClr>
              <a:buSzPct val="80000"/>
              <a:buNone/>
            </a:pPr>
            <a:endParaRPr lang="en-US" dirty="0">
              <a:solidFill>
                <a:srgbClr val="CC0066"/>
              </a:solidFill>
              <a:cs typeface="Times New Roman" pitchFamily="18" charset="0"/>
            </a:endParaRPr>
          </a:p>
          <a:p>
            <a:pPr>
              <a:spcBef>
                <a:spcPct val="20000"/>
              </a:spcBef>
              <a:buClr>
                <a:srgbClr val="660066"/>
              </a:buClr>
              <a:buSzPct val="80000"/>
              <a:buNone/>
            </a:pPr>
            <a:r>
              <a:rPr lang="en-US" dirty="0" smtClean="0">
                <a:solidFill>
                  <a:srgbClr val="CC0066"/>
                </a:solidFill>
                <a:cs typeface="Times New Roman" pitchFamily="18" charset="0"/>
              </a:rPr>
              <a:t> </a:t>
            </a:r>
            <a:r>
              <a:rPr lang="en-US" dirty="0" err="1" smtClean="0">
                <a:solidFill>
                  <a:srgbClr val="CC0066"/>
                </a:solidFill>
                <a:cs typeface="Times New Roman" pitchFamily="18" charset="0"/>
              </a:rPr>
              <a:t>Bs</a:t>
            </a:r>
            <a:r>
              <a:rPr lang="en-US" dirty="0" smtClean="0">
                <a:solidFill>
                  <a:srgbClr val="CC0066"/>
                </a:solidFill>
                <a:cs typeface="Times New Roman" pitchFamily="18" charset="0"/>
              </a:rPr>
              <a:t> </a:t>
            </a:r>
            <a:r>
              <a:rPr lang="fa-IR" dirty="0" smtClean="0">
                <a:solidFill>
                  <a:srgbClr val="CC0066"/>
                </a:solidFill>
                <a:cs typeface="Times New Roman" pitchFamily="18" charset="0"/>
              </a:rPr>
              <a:t>رندوم &gt;= </a:t>
            </a:r>
            <a:r>
              <a:rPr lang="en-US" dirty="0" smtClean="0">
                <a:solidFill>
                  <a:srgbClr val="CC0066"/>
                </a:solidFill>
                <a:cs typeface="Times New Roman" pitchFamily="18" charset="0"/>
              </a:rPr>
              <a:t>200  </a:t>
            </a:r>
            <a:r>
              <a:rPr lang="fa-IR" dirty="0" smtClean="0">
                <a:solidFill>
                  <a:srgbClr val="CC0066"/>
                </a:solidFill>
                <a:cs typeface="Times New Roman" pitchFamily="18" charset="0"/>
              </a:rPr>
              <a:t> همراه با علایم بالینی</a:t>
            </a:r>
            <a:endParaRPr lang="en-US" dirty="0" smtClean="0">
              <a:solidFill>
                <a:srgbClr val="CC0066"/>
              </a:solidFill>
              <a:cs typeface="Times New Roman" pitchFamily="18" charset="0"/>
            </a:endParaRPr>
          </a:p>
          <a:p>
            <a:pPr>
              <a:spcBef>
                <a:spcPct val="20000"/>
              </a:spcBef>
              <a:buClr>
                <a:srgbClr val="660066"/>
              </a:buClr>
              <a:buSzPct val="80000"/>
              <a:buNone/>
            </a:pPr>
            <a:endParaRPr lang="ar-SA" dirty="0">
              <a:cs typeface="B Titr" pitchFamily="2" charset="-78"/>
            </a:endParaRPr>
          </a:p>
        </p:txBody>
      </p:sp>
    </p:spTree>
    <p:extLst>
      <p:ext uri="{BB962C8B-B14F-4D97-AF65-F5344CB8AC3E}">
        <p14:creationId xmlns:p14="http://schemas.microsoft.com/office/powerpoint/2010/main" val="14002808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1097280" y="1114425"/>
            <a:ext cx="10058400" cy="4754669"/>
          </a:xfrm>
        </p:spPr>
        <p:txBody>
          <a:bodyPr>
            <a:normAutofit/>
          </a:bodyPr>
          <a:lstStyle/>
          <a:p>
            <a:pPr>
              <a:spcBef>
                <a:spcPct val="50000"/>
              </a:spcBef>
            </a:pPr>
            <a:r>
              <a:rPr lang="en-US" sz="2400" dirty="0" smtClean="0">
                <a:solidFill>
                  <a:srgbClr val="800080"/>
                </a:solidFill>
              </a:rPr>
              <a:t>IGT = Impaired Glucose Tolerance Test </a:t>
            </a:r>
          </a:p>
          <a:p>
            <a:pPr>
              <a:spcBef>
                <a:spcPct val="50000"/>
              </a:spcBef>
            </a:pPr>
            <a:r>
              <a:rPr lang="fa-IR" sz="2400" b="0" dirty="0" smtClean="0">
                <a:solidFill>
                  <a:srgbClr val="800080"/>
                </a:solidFill>
                <a:cs typeface="B Zar" pitchFamily="2" charset="-78"/>
              </a:rPr>
              <a:t>اختلال تحمل گلوكز ( 2 ساعت بعد از مصرف 75 گرم گلوكز خوراكي)</a:t>
            </a:r>
            <a:endParaRPr lang="en-US" sz="2400" b="0" dirty="0" smtClean="0">
              <a:solidFill>
                <a:srgbClr val="800080"/>
              </a:solidFill>
              <a:cs typeface="B Zar" pitchFamily="2" charset="-78"/>
            </a:endParaRPr>
          </a:p>
          <a:p>
            <a:r>
              <a:rPr lang="en-US" sz="2400" i="1" dirty="0" smtClean="0"/>
              <a:t>140 mg/dl ≤ BS </a:t>
            </a:r>
            <a:r>
              <a:rPr lang="en-US" sz="2400" i="1" dirty="0" smtClean="0">
                <a:cs typeface="Times New Roman" pitchFamily="18" charset="0"/>
              </a:rPr>
              <a:t>&lt; 200 mg/dl</a:t>
            </a:r>
            <a:endParaRPr lang="fa-IR" sz="2400" i="1" dirty="0" smtClean="0">
              <a:cs typeface="Times New Roman" pitchFamily="18" charset="0"/>
            </a:endParaRPr>
          </a:p>
          <a:p>
            <a:endParaRPr lang="fa-IR" sz="2400" i="1" dirty="0">
              <a:cs typeface="Times New Roman" pitchFamily="18" charset="0"/>
            </a:endParaRPr>
          </a:p>
          <a:p>
            <a:r>
              <a:rPr lang="en-US" sz="2400" i="1" dirty="0" smtClean="0">
                <a:cs typeface="Times New Roman" pitchFamily="18" charset="0"/>
              </a:rPr>
              <a:t>IFG=impaired fasting glucose</a:t>
            </a:r>
          </a:p>
          <a:p>
            <a:r>
              <a:rPr lang="fa-IR" sz="2400" i="1" dirty="0" smtClean="0">
                <a:cs typeface="Times New Roman" pitchFamily="18" charset="0"/>
              </a:rPr>
              <a:t>قند خون ناشتا بین از 100 تا 125</a:t>
            </a:r>
            <a:endParaRPr lang="en-US" sz="2400" i="1" dirty="0" smtClean="0">
              <a:cs typeface="Times New Roman" pitchFamily="18" charset="0"/>
            </a:endParaRPr>
          </a:p>
          <a:p>
            <a:endParaRPr lang="fa-IR" sz="2400" dirty="0"/>
          </a:p>
        </p:txBody>
      </p:sp>
    </p:spTree>
    <p:extLst>
      <p:ext uri="{BB962C8B-B14F-4D97-AF65-F5344CB8AC3E}">
        <p14:creationId xmlns:p14="http://schemas.microsoft.com/office/powerpoint/2010/main" val="34213606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8200" y="365125"/>
            <a:ext cx="2895600" cy="1049338"/>
          </a:xfrm>
        </p:spPr>
        <p:txBody>
          <a:bodyPr>
            <a:noAutofit/>
          </a:bodyPr>
          <a:lstStyle/>
          <a:p>
            <a:r>
              <a:rPr lang="fa-IR" sz="3200" b="0" dirty="0" smtClean="0">
                <a:solidFill>
                  <a:srgbClr val="6600CC"/>
                </a:solidFill>
                <a:cs typeface="B Titr" pitchFamily="2" charset="-78"/>
              </a:rPr>
              <a:t>وضعيت پره ديابتيك</a:t>
            </a:r>
            <a:r>
              <a:rPr lang="en-US" sz="3200" b="0" dirty="0" smtClean="0">
                <a:solidFill>
                  <a:srgbClr val="6600CC"/>
                </a:solidFill>
                <a:cs typeface="B Titr" pitchFamily="2" charset="-78"/>
              </a:rPr>
              <a:t/>
            </a:r>
            <a:br>
              <a:rPr lang="en-US" sz="3200" b="0" dirty="0" smtClean="0">
                <a:solidFill>
                  <a:srgbClr val="6600CC"/>
                </a:solidFill>
                <a:cs typeface="B Titr" pitchFamily="2" charset="-78"/>
              </a:rPr>
            </a:br>
            <a:endParaRPr lang="fa-IR" sz="3200" dirty="0"/>
          </a:p>
        </p:txBody>
      </p:sp>
      <p:sp>
        <p:nvSpPr>
          <p:cNvPr id="3" name="Content Placeholder 2"/>
          <p:cNvSpPr>
            <a:spLocks noGrp="1"/>
          </p:cNvSpPr>
          <p:nvPr>
            <p:ph idx="1"/>
          </p:nvPr>
        </p:nvSpPr>
        <p:spPr/>
        <p:txBody>
          <a:bodyPr>
            <a:normAutofit/>
          </a:bodyPr>
          <a:lstStyle/>
          <a:p>
            <a:r>
              <a:rPr lang="en-US" sz="2800" b="0" dirty="0" err="1" smtClean="0">
                <a:solidFill>
                  <a:srgbClr val="800080"/>
                </a:solidFill>
              </a:rPr>
              <a:t>Prediabetes</a:t>
            </a:r>
            <a:r>
              <a:rPr lang="en-US" sz="2800" b="0" dirty="0" smtClean="0">
                <a:solidFill>
                  <a:srgbClr val="800080"/>
                </a:solidFill>
              </a:rPr>
              <a:t>  =  IFG  or  IGT</a:t>
            </a:r>
          </a:p>
          <a:p>
            <a:r>
              <a:rPr lang="fa-IR" sz="2800" b="0" dirty="0" smtClean="0">
                <a:latin typeface="Arial" charset="0"/>
                <a:cs typeface="B Mitra" pitchFamily="2" charset="-78"/>
              </a:rPr>
              <a:t>بيش از يك‌چهارم مبتلايان به </a:t>
            </a:r>
            <a:r>
              <a:rPr lang="en-US" sz="2800" b="0" dirty="0" smtClean="0">
                <a:cs typeface="B Mitra" pitchFamily="2" charset="-78"/>
              </a:rPr>
              <a:t>IGT</a:t>
            </a:r>
            <a:r>
              <a:rPr lang="fa-IR" sz="2800" b="0" dirty="0" smtClean="0">
                <a:latin typeface="Arial" charset="0"/>
                <a:cs typeface="B Mitra" pitchFamily="2" charset="-78"/>
              </a:rPr>
              <a:t> و حدود  8 ـ 3%  مبتلايان به </a:t>
            </a:r>
            <a:r>
              <a:rPr lang="en-US" sz="2800" b="0" dirty="0" smtClean="0">
                <a:cs typeface="B Mitra" pitchFamily="2" charset="-78"/>
              </a:rPr>
              <a:t>IFG</a:t>
            </a:r>
            <a:r>
              <a:rPr lang="fa-IR" sz="2800" b="0" dirty="0" smtClean="0">
                <a:latin typeface="Arial" charset="0"/>
                <a:cs typeface="B Mitra" pitchFamily="2" charset="-78"/>
              </a:rPr>
              <a:t> در 3 الي 5 سال آينده دچار ديابت مي‌شوند و اگر اين افراد مبتلا به ديابت هم نشوند در معرض عوارض ماكرواسكولر (مانند بيماري‌هاي عروق كرونري، مغزي و اندامها) قرار دارند.</a:t>
            </a:r>
            <a:endParaRPr lang="en-US" sz="2800" b="0" dirty="0" smtClean="0">
              <a:latin typeface="Arial" charset="0"/>
              <a:cs typeface="B Mitra" pitchFamily="2" charset="-78"/>
            </a:endParaRPr>
          </a:p>
          <a:p>
            <a:endParaRPr lang="fa-IR" sz="2800" dirty="0"/>
          </a:p>
        </p:txBody>
      </p:sp>
    </p:spTree>
    <p:extLst>
      <p:ext uri="{BB962C8B-B14F-4D97-AF65-F5344CB8AC3E}">
        <p14:creationId xmlns:p14="http://schemas.microsoft.com/office/powerpoint/2010/main" val="12073979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77987"/>
          </a:xfrm>
        </p:spPr>
        <p:txBody>
          <a:bodyPr/>
          <a:lstStyle/>
          <a:p>
            <a:r>
              <a:rPr lang="fa-IR" dirty="0" smtClean="0"/>
              <a:t>دیابت ملیتوس</a:t>
            </a:r>
            <a:endParaRPr lang="fa-IR" dirty="0"/>
          </a:p>
        </p:txBody>
      </p:sp>
      <p:sp>
        <p:nvSpPr>
          <p:cNvPr id="3" name="Subtitle 2"/>
          <p:cNvSpPr>
            <a:spLocks noGrp="1"/>
          </p:cNvSpPr>
          <p:nvPr>
            <p:ph type="subTitle" idx="1"/>
          </p:nvPr>
        </p:nvSpPr>
        <p:spPr/>
        <p:txBody>
          <a:bodyPr>
            <a:noAutofit/>
          </a:bodyPr>
          <a:lstStyle/>
          <a:p>
            <a:r>
              <a:rPr lang="fa-IR" sz="3200" dirty="0" smtClean="0"/>
              <a:t>دکتر طیبه جمشیدبیگی</a:t>
            </a:r>
          </a:p>
          <a:p>
            <a:r>
              <a:rPr lang="fa-IR" sz="3200" dirty="0" smtClean="0"/>
              <a:t>متخصص بیماریهای داخلی</a:t>
            </a:r>
          </a:p>
          <a:p>
            <a:r>
              <a:rPr lang="fa-IR" sz="3200" dirty="0" smtClean="0"/>
              <a:t>عضو هیئت علمی</a:t>
            </a:r>
            <a:endParaRPr lang="fa-IR" sz="3200" dirty="0"/>
          </a:p>
        </p:txBody>
      </p:sp>
    </p:spTree>
    <p:extLst>
      <p:ext uri="{BB962C8B-B14F-4D97-AF65-F5344CB8AC3E}">
        <p14:creationId xmlns:p14="http://schemas.microsoft.com/office/powerpoint/2010/main" val="38078946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2274" y="471488"/>
            <a:ext cx="4581525" cy="900112"/>
          </a:xfrm>
        </p:spPr>
        <p:txBody>
          <a:bodyPr>
            <a:noAutofit/>
          </a:bodyPr>
          <a:lstStyle/>
          <a:p>
            <a:r>
              <a:rPr lang="fa-IR" sz="3200" dirty="0" smtClean="0">
                <a:solidFill>
                  <a:srgbClr val="CC0066"/>
                </a:solidFill>
                <a:latin typeface="Calibri" pitchFamily="34" charset="0"/>
                <a:ea typeface="Times New Roman" pitchFamily="18" charset="0"/>
                <a:cs typeface="B Titr" pitchFamily="2" charset="-78"/>
              </a:rPr>
              <a:t>اقدامات موثر در کنترل قند خون</a:t>
            </a:r>
            <a:r>
              <a:rPr lang="fa-IR" sz="3200" dirty="0" smtClean="0">
                <a:solidFill>
                  <a:srgbClr val="CC0066"/>
                </a:solidFill>
                <a:ea typeface="Times New Roman" pitchFamily="18" charset="0"/>
                <a:cs typeface="B Titr" pitchFamily="2" charset="-78"/>
              </a:rPr>
              <a:t/>
            </a:r>
            <a:br>
              <a:rPr lang="fa-IR" sz="3200" dirty="0" smtClean="0">
                <a:solidFill>
                  <a:srgbClr val="CC0066"/>
                </a:solidFill>
                <a:ea typeface="Times New Roman" pitchFamily="18" charset="0"/>
                <a:cs typeface="B Titr" pitchFamily="2" charset="-78"/>
              </a:rPr>
            </a:br>
            <a:endParaRPr lang="fa-IR" sz="3200" dirty="0"/>
          </a:p>
        </p:txBody>
      </p:sp>
      <p:sp>
        <p:nvSpPr>
          <p:cNvPr id="3" name="Content Placeholder 2"/>
          <p:cNvSpPr>
            <a:spLocks noGrp="1"/>
          </p:cNvSpPr>
          <p:nvPr>
            <p:ph idx="1"/>
          </p:nvPr>
        </p:nvSpPr>
        <p:spPr/>
        <p:txBody>
          <a:bodyPr/>
          <a:lstStyle/>
          <a:p>
            <a:pPr eaLnBrk="0" hangingPunct="0"/>
            <a:r>
              <a:rPr lang="fa-IR" sz="2400" dirty="0" smtClean="0">
                <a:solidFill>
                  <a:srgbClr val="CC0066"/>
                </a:solidFill>
                <a:latin typeface="Calibri" pitchFamily="34" charset="0"/>
                <a:ea typeface="Times New Roman" pitchFamily="18" charset="0"/>
                <a:cs typeface="B Titr" pitchFamily="2" charset="-78"/>
              </a:rPr>
              <a:t>الف) كاهش وزن </a:t>
            </a:r>
            <a:endParaRPr lang="fa-IR" sz="2400" i="1" dirty="0" smtClean="0">
              <a:latin typeface="Calibri" pitchFamily="34" charset="0"/>
              <a:ea typeface="Times New Roman" pitchFamily="18" charset="0"/>
              <a:cs typeface="B Mitra" pitchFamily="2" charset="-78"/>
            </a:endParaRPr>
          </a:p>
          <a:p>
            <a:pPr eaLnBrk="0" hangingPunct="0">
              <a:buFontTx/>
              <a:buChar char="•"/>
            </a:pPr>
            <a:endParaRPr lang="en-US" dirty="0" smtClean="0">
              <a:latin typeface="Calibri" pitchFamily="34" charset="0"/>
              <a:ea typeface="Times New Roman" pitchFamily="18" charset="0"/>
              <a:cs typeface="B Mitra" pitchFamily="2" charset="-78"/>
            </a:endParaRPr>
          </a:p>
          <a:p>
            <a:pPr eaLnBrk="0" hangingPunct="0"/>
            <a:r>
              <a:rPr lang="fa-IR" sz="2800" dirty="0" smtClean="0">
                <a:latin typeface="Calibri" pitchFamily="34" charset="0"/>
                <a:ea typeface="Times New Roman" pitchFamily="18" charset="0"/>
                <a:cs typeface="B Mitra" pitchFamily="2" charset="-78"/>
              </a:rPr>
              <a:t>اضافه وزن حتي به ميزان كم بخصوص اگر در ناحيه شكم ذخيره شده باشد، خطر پيشرفت ديابت نوع دو، بيماري فشارخون بالا و سطح بالاي كلسترول را افزايش مي‌دهد. وزن مناسب و تركيب بدني مناسب مي‌تواند از بروز اين بيماريها جلوگيري نمايد</a:t>
            </a:r>
            <a:r>
              <a:rPr lang="en-US" sz="2800" dirty="0" smtClean="0">
                <a:latin typeface="Calibri" pitchFamily="34" charset="0"/>
                <a:ea typeface="Times New Roman" pitchFamily="18" charset="0"/>
                <a:cs typeface="B Mitra" pitchFamily="2" charset="-78"/>
              </a:rPr>
              <a:t>.</a:t>
            </a:r>
            <a:r>
              <a:rPr lang="en-US" sz="2800" dirty="0" smtClean="0">
                <a:cs typeface="B Mitra" pitchFamily="2" charset="-78"/>
              </a:rPr>
              <a:t> </a:t>
            </a:r>
            <a:endParaRPr lang="en-US" sz="2800" dirty="0">
              <a:cs typeface="B Mitra" pitchFamily="2" charset="-78"/>
            </a:endParaRPr>
          </a:p>
        </p:txBody>
      </p:sp>
    </p:spTree>
    <p:extLst>
      <p:ext uri="{BB962C8B-B14F-4D97-AF65-F5344CB8AC3E}">
        <p14:creationId xmlns:p14="http://schemas.microsoft.com/office/powerpoint/2010/main" val="1693808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097280" y="457200"/>
            <a:ext cx="10058400" cy="5411894"/>
          </a:xfrm>
        </p:spPr>
        <p:txBody>
          <a:bodyPr>
            <a:normAutofit/>
          </a:bodyPr>
          <a:lstStyle/>
          <a:p>
            <a:pPr eaLnBrk="0" hangingPunct="0">
              <a:buFontTx/>
              <a:buChar char="•"/>
            </a:pPr>
            <a:r>
              <a:rPr lang="fa-IR" sz="2800" dirty="0" smtClean="0">
                <a:latin typeface="Calibri" pitchFamily="34" charset="0"/>
                <a:ea typeface="Times New Roman" pitchFamily="18" charset="0"/>
                <a:cs typeface="B Mitra" pitchFamily="2" charset="-78"/>
              </a:rPr>
              <a:t>در مبتلايان به ديابت نوع دوم، فشارخون بالا، كلسترول بالا يا تركيبي از اين بيماريها، </a:t>
            </a:r>
            <a:r>
              <a:rPr lang="fa-IR" sz="2800" dirty="0" smtClean="0">
                <a:solidFill>
                  <a:srgbClr val="FF0000"/>
                </a:solidFill>
                <a:latin typeface="Calibri" pitchFamily="34" charset="0"/>
                <a:ea typeface="Times New Roman" pitchFamily="18" charset="0"/>
                <a:cs typeface="B Mitra" pitchFamily="2" charset="-78"/>
              </a:rPr>
              <a:t>كم كردن وزن </a:t>
            </a:r>
            <a:r>
              <a:rPr lang="fa-IR" sz="2800" dirty="0" smtClean="0">
                <a:latin typeface="Calibri" pitchFamily="34" charset="0"/>
                <a:ea typeface="Times New Roman" pitchFamily="18" charset="0"/>
                <a:cs typeface="B Mitra" pitchFamily="2" charset="-78"/>
              </a:rPr>
              <a:t>بهترين درمان است. ورزش روزانه به تنهايي يا همراه با ساير درمانها بسيار مناسب است و حتي گاهي نياز به درمان دارويي را با مكانيسم بهبود عملكرد انسولين از بين مي‌برد.</a:t>
            </a:r>
          </a:p>
          <a:p>
            <a:pPr eaLnBrk="0" hangingPunct="0">
              <a:buFontTx/>
              <a:buChar char="•"/>
            </a:pPr>
            <a:endParaRPr lang="fa-IR" sz="2800" dirty="0" smtClean="0">
              <a:latin typeface="Calibri" pitchFamily="34" charset="0"/>
              <a:ea typeface="Times New Roman" pitchFamily="18" charset="0"/>
              <a:cs typeface="B Mitra" pitchFamily="2" charset="-78"/>
            </a:endParaRPr>
          </a:p>
          <a:p>
            <a:pPr eaLnBrk="0" hangingPunct="0">
              <a:buFontTx/>
              <a:buChar char="•"/>
            </a:pPr>
            <a:endParaRPr lang="en-US" sz="2800" dirty="0" smtClean="0">
              <a:ea typeface="Times New Roman" pitchFamily="18" charset="0"/>
              <a:cs typeface="B Mitra" pitchFamily="2" charset="-78"/>
            </a:endParaRPr>
          </a:p>
          <a:p>
            <a:pPr eaLnBrk="0" hangingPunct="0">
              <a:buFontTx/>
              <a:buChar char="•"/>
            </a:pPr>
            <a:r>
              <a:rPr lang="fa-IR" sz="2800" dirty="0" smtClean="0">
                <a:latin typeface="Calibri" pitchFamily="34" charset="0"/>
                <a:ea typeface="Times New Roman" pitchFamily="18" charset="0"/>
                <a:cs typeface="B Mitra" pitchFamily="2" charset="-78"/>
              </a:rPr>
              <a:t>افزايش وزن يك عامل خطر قلبي‌عروقي مي‌باشد. اين جمله به اين معني است كه حتي در غياب ديابت، افزايش فشارخون يا سطح چربي‌هاي خون يا حتي وقتي كه اين بيماريها بخوبي درمان شوند، كاهش وزن مي‌تواند طول عمر شما را افزايش دهد.</a:t>
            </a:r>
            <a:endParaRPr lang="fa-IR" sz="2800" dirty="0" smtClean="0">
              <a:cs typeface="B Mitra" pitchFamily="2" charset="-78"/>
            </a:endParaRPr>
          </a:p>
          <a:p>
            <a:endParaRPr lang="fa-IR" sz="2800" dirty="0"/>
          </a:p>
        </p:txBody>
      </p:sp>
    </p:spTree>
    <p:extLst>
      <p:ext uri="{BB962C8B-B14F-4D97-AF65-F5344CB8AC3E}">
        <p14:creationId xmlns:p14="http://schemas.microsoft.com/office/powerpoint/2010/main" val="5566840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097280" y="428625"/>
            <a:ext cx="10058400" cy="5440469"/>
          </a:xfrm>
        </p:spPr>
        <p:txBody>
          <a:bodyPr/>
          <a:lstStyle/>
          <a:p>
            <a:pPr eaLnBrk="0" hangingPunct="0"/>
            <a:r>
              <a:rPr lang="fa-IR" sz="2800" dirty="0" smtClean="0">
                <a:solidFill>
                  <a:srgbClr val="CC0066"/>
                </a:solidFill>
                <a:latin typeface="Calibri" pitchFamily="34" charset="0"/>
                <a:ea typeface="Times New Roman" pitchFamily="18" charset="0"/>
                <a:cs typeface="B Titr" pitchFamily="2" charset="-78"/>
              </a:rPr>
              <a:t>ب) ورزش</a:t>
            </a:r>
          </a:p>
          <a:p>
            <a:pPr eaLnBrk="0" hangingPunct="0"/>
            <a:endParaRPr lang="en-US" sz="2800" dirty="0" smtClean="0">
              <a:ea typeface="Times New Roman" pitchFamily="18" charset="0"/>
              <a:cs typeface="B Titr" pitchFamily="2" charset="-78"/>
            </a:endParaRPr>
          </a:p>
          <a:p>
            <a:pPr eaLnBrk="0" hangingPunct="0"/>
            <a:r>
              <a:rPr lang="ar-SA" sz="2800" dirty="0" smtClean="0">
                <a:latin typeface="Calibri" pitchFamily="34" charset="0"/>
                <a:ea typeface="Times New Roman" pitchFamily="18" charset="0"/>
                <a:cs typeface="B Mitra" pitchFamily="2" charset="-78"/>
              </a:rPr>
              <a:t>    براي هر فرد مبتلا به ديابت در مرحلة اول بايد يك رژيم غذايي صحيح همراه با برنامة فعاليت بدني و ورزش منظم در نظر گرفته شود. اين برنامه بايد بر حسب وضعيت سلامت و تناسب بدني هر فرد و متناسب با سن، جنس، وضعيت اجتماعي و نحوة درمان دارويي آن فرد تنظيم گردد.</a:t>
            </a:r>
            <a:endParaRPr lang="ar-SA" sz="2800" dirty="0" smtClean="0">
              <a:cs typeface="B Mitra" pitchFamily="2" charset="-78"/>
            </a:endParaRPr>
          </a:p>
          <a:p>
            <a:r>
              <a:rPr lang="ar-SA" sz="2800" dirty="0" smtClean="0">
                <a:solidFill>
                  <a:srgbClr val="C00000"/>
                </a:solidFill>
                <a:cs typeface="B Mitra" pitchFamily="2" charset="-78"/>
              </a:rPr>
              <a:t> انجام فعاليت بدني و ورزش مستمر علاوه بر اينكه در پيشگيري اوليه ديابت نوع 2 موثر است، بلكه قدم اول در درمان ديابت نيز مي‌باشد. </a:t>
            </a:r>
            <a:r>
              <a:rPr lang="ar-SA" sz="2800" dirty="0" smtClean="0">
                <a:cs typeface="B Mitra" pitchFamily="2" charset="-78"/>
              </a:rPr>
              <a:t>علاوه بر اين در كاهش خطر ابتلاء به بيماريهاي قلبي‌عروقي كه از عوارض مهم و عامل اصلي مرگ و ناتواني بيماران ديابتي است نقش دارد. </a:t>
            </a:r>
            <a:endParaRPr lang="en-US" sz="2800" dirty="0" smtClean="0">
              <a:cs typeface="B Mitra" pitchFamily="2" charset="-78"/>
            </a:endParaRPr>
          </a:p>
          <a:p>
            <a:endParaRPr lang="fa-IR" dirty="0"/>
          </a:p>
        </p:txBody>
      </p:sp>
    </p:spTree>
    <p:extLst>
      <p:ext uri="{BB962C8B-B14F-4D97-AF65-F5344CB8AC3E}">
        <p14:creationId xmlns:p14="http://schemas.microsoft.com/office/powerpoint/2010/main" val="11579580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097280" y="428625"/>
            <a:ext cx="10058400" cy="5440469"/>
          </a:xfrm>
        </p:spPr>
        <p:txBody>
          <a:bodyPr>
            <a:normAutofit/>
          </a:bodyPr>
          <a:lstStyle/>
          <a:p>
            <a:pPr>
              <a:spcBef>
                <a:spcPct val="50000"/>
              </a:spcBef>
            </a:pPr>
            <a:r>
              <a:rPr lang="fa-IR" sz="2800" b="0" dirty="0" smtClean="0">
                <a:solidFill>
                  <a:srgbClr val="660066"/>
                </a:solidFill>
                <a:latin typeface="Arial" charset="0"/>
                <a:cs typeface="B Titr" pitchFamily="2" charset="-78"/>
              </a:rPr>
              <a:t>روشهاي پيشگيري از ديابت  نوع 2 :</a:t>
            </a:r>
          </a:p>
          <a:p>
            <a:pPr>
              <a:spcBef>
                <a:spcPct val="50000"/>
              </a:spcBef>
            </a:pPr>
            <a:r>
              <a:rPr lang="fa-IR" sz="2800" b="0" dirty="0" smtClean="0">
                <a:latin typeface="Arial" charset="0"/>
                <a:cs typeface="B Mitra" pitchFamily="2" charset="-78"/>
              </a:rPr>
              <a:t>1)‌ تغيير عادات غذايي و كاهش مصرف چربي‌هاي اشباع و كاهش دريافت كالري</a:t>
            </a:r>
          </a:p>
          <a:p>
            <a:pPr>
              <a:spcBef>
                <a:spcPct val="50000"/>
              </a:spcBef>
            </a:pPr>
            <a:r>
              <a:rPr lang="fa-IR" sz="2800" b="0" dirty="0" smtClean="0">
                <a:latin typeface="Arial" charset="0"/>
                <a:cs typeface="B Mitra" pitchFamily="2" charset="-78"/>
              </a:rPr>
              <a:t>2)‌ افزايش فعاليت فيزيكي</a:t>
            </a:r>
          </a:p>
          <a:p>
            <a:pPr>
              <a:spcBef>
                <a:spcPct val="50000"/>
              </a:spcBef>
            </a:pPr>
            <a:r>
              <a:rPr lang="fa-IR" sz="2800" b="0" dirty="0" smtClean="0">
                <a:latin typeface="Arial" charset="0"/>
                <a:cs typeface="B Mitra" pitchFamily="2" charset="-78"/>
              </a:rPr>
              <a:t>3) ترك دخانيات</a:t>
            </a:r>
          </a:p>
          <a:p>
            <a:pPr>
              <a:spcBef>
                <a:spcPct val="50000"/>
              </a:spcBef>
            </a:pPr>
            <a:r>
              <a:rPr lang="fa-IR" sz="2800" b="0" dirty="0" smtClean="0">
                <a:latin typeface="Arial" charset="0"/>
                <a:cs typeface="B Mitra" pitchFamily="2" charset="-78"/>
              </a:rPr>
              <a:t>4) كاهش وزن</a:t>
            </a:r>
          </a:p>
          <a:p>
            <a:pPr>
              <a:spcBef>
                <a:spcPct val="50000"/>
              </a:spcBef>
            </a:pPr>
            <a:r>
              <a:rPr lang="fa-IR" sz="2800" b="0" dirty="0" smtClean="0">
                <a:latin typeface="Arial" charset="0"/>
                <a:cs typeface="B Mitra" pitchFamily="2" charset="-78"/>
              </a:rPr>
              <a:t>5) كاهش استرس‌هاي روزانه</a:t>
            </a:r>
          </a:p>
          <a:p>
            <a:pPr>
              <a:spcBef>
                <a:spcPct val="50000"/>
              </a:spcBef>
            </a:pPr>
            <a:r>
              <a:rPr lang="fa-IR" sz="2800" b="0" dirty="0" smtClean="0">
                <a:latin typeface="Arial" charset="0"/>
                <a:cs typeface="B Mitra" pitchFamily="2" charset="-78"/>
              </a:rPr>
              <a:t>6) افراد بالاي 30 سال هر سه سال يك بار قند خون ناشتاي خود را كنترل كنند.</a:t>
            </a:r>
            <a:endParaRPr lang="en-US" sz="2800" b="0" dirty="0" smtClean="0">
              <a:latin typeface="Arial" charset="0"/>
              <a:cs typeface="B Mitra" pitchFamily="2" charset="-78"/>
            </a:endParaRPr>
          </a:p>
          <a:p>
            <a:endParaRPr lang="fa-IR" dirty="0"/>
          </a:p>
        </p:txBody>
      </p:sp>
    </p:spTree>
    <p:extLst>
      <p:ext uri="{BB962C8B-B14F-4D97-AF65-F5344CB8AC3E}">
        <p14:creationId xmlns:p14="http://schemas.microsoft.com/office/powerpoint/2010/main" val="12271154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9674" y="286604"/>
            <a:ext cx="2326005" cy="599221"/>
          </a:xfrm>
        </p:spPr>
        <p:txBody>
          <a:bodyPr>
            <a:normAutofit/>
          </a:bodyPr>
          <a:lstStyle/>
          <a:p>
            <a:r>
              <a:rPr lang="fa-IR" sz="3600" dirty="0" smtClean="0"/>
              <a:t>عوارض دیابت</a:t>
            </a:r>
            <a:endParaRPr lang="fa-IR" sz="3600" dirty="0"/>
          </a:p>
        </p:txBody>
      </p:sp>
      <p:sp>
        <p:nvSpPr>
          <p:cNvPr id="3" name="Content Placeholder 2"/>
          <p:cNvSpPr>
            <a:spLocks noGrp="1"/>
          </p:cNvSpPr>
          <p:nvPr>
            <p:ph idx="1"/>
          </p:nvPr>
        </p:nvSpPr>
        <p:spPr>
          <a:xfrm>
            <a:off x="1097280" y="1114426"/>
            <a:ext cx="10058400" cy="4754668"/>
          </a:xfrm>
        </p:spPr>
        <p:txBody>
          <a:bodyPr>
            <a:noAutofit/>
          </a:bodyPr>
          <a:lstStyle/>
          <a:p>
            <a:r>
              <a:rPr lang="fa-IR" sz="2800" dirty="0" smtClean="0"/>
              <a:t>عوارض حاد دیابت    هیپوگلیسمی</a:t>
            </a:r>
          </a:p>
          <a:p>
            <a:pPr>
              <a:buNone/>
            </a:pPr>
            <a:r>
              <a:rPr lang="fa-IR" sz="2800" dirty="0" smtClean="0"/>
              <a:t>                              </a:t>
            </a:r>
            <a:r>
              <a:rPr lang="en-US" sz="2800" dirty="0" smtClean="0"/>
              <a:t>DKA</a:t>
            </a:r>
          </a:p>
          <a:p>
            <a:pPr>
              <a:buNone/>
            </a:pPr>
            <a:r>
              <a:rPr lang="en-US" sz="2800" dirty="0" smtClean="0"/>
              <a:t>                       </a:t>
            </a:r>
            <a:r>
              <a:rPr lang="fa-IR" sz="2800" dirty="0" smtClean="0"/>
              <a:t>           </a:t>
            </a:r>
            <a:r>
              <a:rPr lang="en-US" sz="2800" dirty="0" smtClean="0"/>
              <a:t>HHS</a:t>
            </a:r>
            <a:endParaRPr lang="fa-IR" sz="2800" dirty="0" smtClean="0"/>
          </a:p>
          <a:p>
            <a:pPr>
              <a:buNone/>
            </a:pPr>
            <a:endParaRPr lang="fa-IR" sz="2800" dirty="0" smtClean="0"/>
          </a:p>
          <a:p>
            <a:pPr>
              <a:buNone/>
            </a:pPr>
            <a:endParaRPr lang="fa-IR" sz="2800" dirty="0" smtClean="0"/>
          </a:p>
          <a:p>
            <a:pPr>
              <a:buNone/>
            </a:pPr>
            <a:endParaRPr lang="fa-IR" sz="2800" dirty="0" smtClean="0"/>
          </a:p>
          <a:p>
            <a:pPr>
              <a:buNone/>
            </a:pPr>
            <a:r>
              <a:rPr lang="fa-IR" sz="2800" dirty="0" smtClean="0"/>
              <a:t>عوارض بلند مدت دیابت  ماکروواسکولار (قلب و مغز )</a:t>
            </a:r>
          </a:p>
          <a:p>
            <a:pPr>
              <a:buNone/>
            </a:pPr>
            <a:r>
              <a:rPr lang="fa-IR" sz="2800" dirty="0" smtClean="0"/>
              <a:t>                               میکروواسکولار(رتینوپاتی ، نفروپاتی )</a:t>
            </a:r>
          </a:p>
          <a:p>
            <a:pPr>
              <a:buNone/>
            </a:pPr>
            <a:r>
              <a:rPr lang="fa-IR" sz="2800" dirty="0" smtClean="0"/>
              <a:t>                               نوروپاتی محیطی ( اعصاب محیطی ،سمپاتیک ، </a:t>
            </a:r>
          </a:p>
          <a:p>
            <a:pPr>
              <a:buNone/>
            </a:pPr>
            <a:r>
              <a:rPr lang="fa-IR" sz="2800" dirty="0" smtClean="0"/>
              <a:t>                                                      سودوموتور)</a:t>
            </a:r>
          </a:p>
          <a:p>
            <a:pPr>
              <a:buNone/>
            </a:pPr>
            <a:r>
              <a:rPr lang="fa-IR" sz="2800" dirty="0" smtClean="0"/>
              <a:t>                     </a:t>
            </a:r>
          </a:p>
          <a:p>
            <a:pPr>
              <a:buNone/>
            </a:pPr>
            <a:r>
              <a:rPr lang="fa-IR" sz="2800" dirty="0" smtClean="0"/>
              <a:t>                                           </a:t>
            </a:r>
          </a:p>
          <a:p>
            <a:endParaRPr lang="fa-IR" sz="2800" dirty="0"/>
          </a:p>
        </p:txBody>
      </p:sp>
    </p:spTree>
    <p:extLst>
      <p:ext uri="{BB962C8B-B14F-4D97-AF65-F5344CB8AC3E}">
        <p14:creationId xmlns:p14="http://schemas.microsoft.com/office/powerpoint/2010/main" val="8489658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9712" y="286603"/>
            <a:ext cx="2025967" cy="927835"/>
          </a:xfrm>
        </p:spPr>
        <p:txBody>
          <a:bodyPr>
            <a:normAutofit/>
          </a:bodyPr>
          <a:lstStyle/>
          <a:p>
            <a:r>
              <a:rPr lang="fa-IR" sz="4000" dirty="0" smtClean="0"/>
              <a:t>هیپوگلیسمی</a:t>
            </a:r>
            <a:endParaRPr lang="fa-IR" sz="4000" dirty="0"/>
          </a:p>
        </p:txBody>
      </p:sp>
      <p:sp>
        <p:nvSpPr>
          <p:cNvPr id="3" name="Content Placeholder 2"/>
          <p:cNvSpPr>
            <a:spLocks noGrp="1"/>
          </p:cNvSpPr>
          <p:nvPr>
            <p:ph idx="1"/>
          </p:nvPr>
        </p:nvSpPr>
        <p:spPr/>
        <p:txBody>
          <a:bodyPr>
            <a:normAutofit/>
          </a:bodyPr>
          <a:lstStyle/>
          <a:p>
            <a:r>
              <a:rPr lang="fa-IR" sz="2400" dirty="0" smtClean="0"/>
              <a:t>تریاد ویپل:</a:t>
            </a:r>
          </a:p>
          <a:p>
            <a:r>
              <a:rPr lang="fa-IR" sz="2400" dirty="0" smtClean="0"/>
              <a:t>علائم مطابق با هیپوگلیسمی</a:t>
            </a:r>
          </a:p>
          <a:p>
            <a:r>
              <a:rPr lang="fa-IR" sz="2400" dirty="0" smtClean="0"/>
              <a:t>گلوکز پایین پلاسما</a:t>
            </a:r>
          </a:p>
          <a:p>
            <a:r>
              <a:rPr lang="fa-IR" sz="2400" dirty="0" smtClean="0"/>
              <a:t>برطرف شدن علائم با افزایش گلوکز پلاسما</a:t>
            </a:r>
          </a:p>
          <a:p>
            <a:endParaRPr lang="fa-IR" sz="2400" dirty="0"/>
          </a:p>
        </p:txBody>
      </p:sp>
    </p:spTree>
    <p:extLst>
      <p:ext uri="{BB962C8B-B14F-4D97-AF65-F5344CB8AC3E}">
        <p14:creationId xmlns:p14="http://schemas.microsoft.com/office/powerpoint/2010/main" val="222520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9674" y="286604"/>
            <a:ext cx="2326005" cy="999272"/>
          </a:xfrm>
        </p:spPr>
        <p:txBody>
          <a:bodyPr>
            <a:normAutofit/>
          </a:bodyPr>
          <a:lstStyle/>
          <a:p>
            <a:r>
              <a:rPr lang="fa-IR" sz="3200" dirty="0" smtClean="0"/>
              <a:t>علل هیپو گلیسمی</a:t>
            </a:r>
            <a:br>
              <a:rPr lang="fa-IR" sz="3200" dirty="0" smtClean="0"/>
            </a:br>
            <a:endParaRPr lang="fa-IR" sz="3200" dirty="0"/>
          </a:p>
        </p:txBody>
      </p:sp>
      <p:sp>
        <p:nvSpPr>
          <p:cNvPr id="3" name="Content Placeholder 2"/>
          <p:cNvSpPr>
            <a:spLocks noGrp="1"/>
          </p:cNvSpPr>
          <p:nvPr>
            <p:ph idx="1"/>
          </p:nvPr>
        </p:nvSpPr>
        <p:spPr>
          <a:xfrm>
            <a:off x="1097280" y="1471613"/>
            <a:ext cx="10058400" cy="4397481"/>
          </a:xfrm>
        </p:spPr>
        <p:txBody>
          <a:bodyPr>
            <a:normAutofit/>
          </a:bodyPr>
          <a:lstStyle/>
          <a:p>
            <a:r>
              <a:rPr lang="fa-IR" sz="2800" dirty="0" smtClean="0"/>
              <a:t>داروها</a:t>
            </a:r>
          </a:p>
          <a:p>
            <a:r>
              <a:rPr lang="fa-IR" sz="2800" dirty="0" smtClean="0"/>
              <a:t>الکل</a:t>
            </a:r>
          </a:p>
          <a:p>
            <a:r>
              <a:rPr lang="fa-IR" sz="2800" dirty="0" smtClean="0"/>
              <a:t>بیماریهای کریتیکال(کبد –کلیه- قلب)</a:t>
            </a:r>
          </a:p>
          <a:p>
            <a:r>
              <a:rPr lang="fa-IR" sz="2800" dirty="0" smtClean="0"/>
              <a:t>سپسیس</a:t>
            </a:r>
          </a:p>
          <a:p>
            <a:r>
              <a:rPr lang="fa-IR" sz="2800" dirty="0" smtClean="0"/>
              <a:t>کمبود هورمونی</a:t>
            </a:r>
          </a:p>
          <a:p>
            <a:r>
              <a:rPr lang="fa-IR" sz="2800" dirty="0" smtClean="0"/>
              <a:t>توده های داخل شکمی</a:t>
            </a:r>
            <a:endParaRPr lang="fa-IR" sz="2800" dirty="0"/>
          </a:p>
        </p:txBody>
      </p:sp>
    </p:spTree>
    <p:extLst>
      <p:ext uri="{BB962C8B-B14F-4D97-AF65-F5344CB8AC3E}">
        <p14:creationId xmlns:p14="http://schemas.microsoft.com/office/powerpoint/2010/main" val="4147502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3988" y="286604"/>
            <a:ext cx="2111692" cy="656372"/>
          </a:xfrm>
        </p:spPr>
        <p:txBody>
          <a:bodyPr>
            <a:normAutofit/>
          </a:bodyPr>
          <a:lstStyle/>
          <a:p>
            <a:r>
              <a:rPr lang="fa-IR" sz="4000" dirty="0" smtClean="0"/>
              <a:t>علائم بالینی</a:t>
            </a:r>
            <a:endParaRPr lang="fa-IR" sz="4000" dirty="0"/>
          </a:p>
        </p:txBody>
      </p:sp>
      <p:sp>
        <p:nvSpPr>
          <p:cNvPr id="3" name="Content Placeholder 2"/>
          <p:cNvSpPr>
            <a:spLocks noGrp="1"/>
          </p:cNvSpPr>
          <p:nvPr>
            <p:ph idx="1"/>
          </p:nvPr>
        </p:nvSpPr>
        <p:spPr>
          <a:xfrm>
            <a:off x="1097280" y="942976"/>
            <a:ext cx="10058400" cy="4926118"/>
          </a:xfrm>
        </p:spPr>
        <p:txBody>
          <a:bodyPr>
            <a:noAutofit/>
          </a:bodyPr>
          <a:lstStyle/>
          <a:p>
            <a:r>
              <a:rPr lang="fa-IR" sz="2800" dirty="0" smtClean="0"/>
              <a:t>تغییرات رفتاری</a:t>
            </a:r>
          </a:p>
          <a:p>
            <a:r>
              <a:rPr lang="fa-IR" sz="2800" dirty="0" smtClean="0"/>
              <a:t>گیجی</a:t>
            </a:r>
          </a:p>
          <a:p>
            <a:r>
              <a:rPr lang="fa-IR" sz="2800" dirty="0" smtClean="0"/>
              <a:t>خستگی</a:t>
            </a:r>
          </a:p>
          <a:p>
            <a:r>
              <a:rPr lang="fa-IR" sz="2800" dirty="0" smtClean="0"/>
              <a:t>تشنج</a:t>
            </a:r>
          </a:p>
          <a:p>
            <a:r>
              <a:rPr lang="fa-IR" sz="2800" dirty="0" smtClean="0"/>
              <a:t>کاهش سطح هوشیاری</a:t>
            </a:r>
          </a:p>
          <a:p>
            <a:r>
              <a:rPr lang="fa-IR" sz="2800" dirty="0" smtClean="0"/>
              <a:t>آریتمی قلبی</a:t>
            </a:r>
          </a:p>
          <a:p>
            <a:r>
              <a:rPr lang="fa-IR" sz="2800" dirty="0" smtClean="0"/>
              <a:t>طپش قلب</a:t>
            </a:r>
          </a:p>
          <a:p>
            <a:r>
              <a:rPr lang="fa-IR" sz="2800" dirty="0" smtClean="0"/>
              <a:t>ترمور</a:t>
            </a:r>
          </a:p>
          <a:p>
            <a:r>
              <a:rPr lang="fa-IR" sz="2800" dirty="0" smtClean="0"/>
              <a:t>اضطراب</a:t>
            </a:r>
          </a:p>
          <a:p>
            <a:r>
              <a:rPr lang="fa-IR" sz="2800" dirty="0" smtClean="0"/>
              <a:t>تعریق و گرسنگی</a:t>
            </a:r>
            <a:endParaRPr lang="fa-IR" sz="2800" dirty="0"/>
          </a:p>
        </p:txBody>
      </p:sp>
    </p:spTree>
    <p:extLst>
      <p:ext uri="{BB962C8B-B14F-4D97-AF65-F5344CB8AC3E}">
        <p14:creationId xmlns:p14="http://schemas.microsoft.com/office/powerpoint/2010/main" val="16172647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6950" y="286604"/>
            <a:ext cx="1268730" cy="1242160"/>
          </a:xfrm>
        </p:spPr>
        <p:txBody>
          <a:bodyPr>
            <a:normAutofit/>
          </a:bodyPr>
          <a:lstStyle/>
          <a:p>
            <a:r>
              <a:rPr lang="fa-IR" sz="4000" dirty="0" smtClean="0"/>
              <a:t>درمان</a:t>
            </a:r>
            <a:br>
              <a:rPr lang="fa-IR" sz="4000" dirty="0" smtClean="0"/>
            </a:br>
            <a:endParaRPr lang="fa-IR" sz="4000" dirty="0"/>
          </a:p>
        </p:txBody>
      </p:sp>
      <p:sp>
        <p:nvSpPr>
          <p:cNvPr id="3" name="Content Placeholder 2"/>
          <p:cNvSpPr>
            <a:spLocks noGrp="1"/>
          </p:cNvSpPr>
          <p:nvPr>
            <p:ph idx="1"/>
          </p:nvPr>
        </p:nvSpPr>
        <p:spPr>
          <a:xfrm>
            <a:off x="1097280" y="1300163"/>
            <a:ext cx="10058400" cy="4568931"/>
          </a:xfrm>
        </p:spPr>
        <p:txBody>
          <a:bodyPr>
            <a:normAutofit/>
          </a:bodyPr>
          <a:lstStyle/>
          <a:p>
            <a:r>
              <a:rPr lang="fa-IR" sz="2800" dirty="0" smtClean="0"/>
              <a:t>در صورتی که بیمار قادر به خوردن باشد غذا</a:t>
            </a:r>
            <a:r>
              <a:rPr lang="en-US" sz="2800" dirty="0" smtClean="0"/>
              <a:t>,</a:t>
            </a:r>
            <a:r>
              <a:rPr lang="fa-IR" sz="2800" dirty="0" smtClean="0"/>
              <a:t> شکلات یا قرص گلوکز</a:t>
            </a:r>
          </a:p>
          <a:p>
            <a:r>
              <a:rPr lang="fa-IR" sz="2800" dirty="0" smtClean="0"/>
              <a:t>در بیماری که قادر به خوردن نیست گلوکز </a:t>
            </a:r>
            <a:r>
              <a:rPr lang="en-US" sz="2800" dirty="0" smtClean="0"/>
              <a:t>IV</a:t>
            </a:r>
            <a:r>
              <a:rPr lang="fa-IR" sz="2800" dirty="0" smtClean="0"/>
              <a:t> باید تجویز شود.(25 گرم)در عدم امکان تجویز گلوکز </a:t>
            </a:r>
            <a:r>
              <a:rPr lang="en-US" sz="2800" dirty="0" smtClean="0"/>
              <a:t>IV</a:t>
            </a:r>
            <a:r>
              <a:rPr lang="fa-IR" sz="2800" dirty="0" smtClean="0"/>
              <a:t> از گلوکاگون زیرجلدی یا عضلانی 1 میلی گرم میتوان استفاده کرد.</a:t>
            </a:r>
          </a:p>
          <a:p>
            <a:endParaRPr lang="fa-IR" sz="2800" dirty="0"/>
          </a:p>
          <a:p>
            <a:r>
              <a:rPr lang="fa-IR" sz="2800" dirty="0" smtClean="0"/>
              <a:t>پیشگیری از تکرار هیپوگلیسمی</a:t>
            </a:r>
          </a:p>
          <a:p>
            <a:r>
              <a:rPr lang="fa-IR" sz="2800" dirty="0" smtClean="0"/>
              <a:t>درمان مناسب علت زمینه ای</a:t>
            </a:r>
            <a:endParaRPr lang="fa-IR" sz="2800" dirty="0"/>
          </a:p>
        </p:txBody>
      </p:sp>
    </p:spTree>
    <p:extLst>
      <p:ext uri="{BB962C8B-B14F-4D97-AF65-F5344CB8AC3E}">
        <p14:creationId xmlns:p14="http://schemas.microsoft.com/office/powerpoint/2010/main" val="37561426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2338" y="286604"/>
            <a:ext cx="3883342" cy="784960"/>
          </a:xfrm>
        </p:spPr>
        <p:txBody>
          <a:bodyPr>
            <a:normAutofit/>
          </a:bodyPr>
          <a:lstStyle/>
          <a:p>
            <a:r>
              <a:rPr lang="fa-IR" sz="4000" dirty="0" smtClean="0"/>
              <a:t>تشخیص و درمان </a:t>
            </a:r>
            <a:r>
              <a:rPr lang="en-US" sz="4000" dirty="0" smtClean="0"/>
              <a:t>DKA</a:t>
            </a:r>
            <a:endParaRPr lang="fa-IR" sz="4000" dirty="0"/>
          </a:p>
        </p:txBody>
      </p:sp>
      <p:sp>
        <p:nvSpPr>
          <p:cNvPr id="3" name="Content Placeholder 2"/>
          <p:cNvSpPr>
            <a:spLocks noGrp="1"/>
          </p:cNvSpPr>
          <p:nvPr>
            <p:ph idx="1"/>
          </p:nvPr>
        </p:nvSpPr>
        <p:spPr>
          <a:xfrm>
            <a:off x="1097280" y="1071564"/>
            <a:ext cx="10058400" cy="4797530"/>
          </a:xfrm>
        </p:spPr>
        <p:txBody>
          <a:bodyPr>
            <a:noAutofit/>
          </a:bodyPr>
          <a:lstStyle/>
          <a:p>
            <a:r>
              <a:rPr lang="fa-IR" sz="2800" dirty="0" smtClean="0"/>
              <a:t>قند خون بالای 250 میلی گرم بر دسی لیتر</a:t>
            </a:r>
          </a:p>
          <a:p>
            <a:r>
              <a:rPr lang="fa-IR" sz="2800" dirty="0" smtClean="0"/>
              <a:t>اسیدوز متابولیک(</a:t>
            </a:r>
            <a:r>
              <a:rPr lang="en-US" sz="2800" dirty="0" err="1" smtClean="0"/>
              <a:t>ph</a:t>
            </a:r>
            <a:r>
              <a:rPr lang="en-US" sz="2800" dirty="0" smtClean="0"/>
              <a:t>&lt;7.35, hco3&lt;15</a:t>
            </a:r>
            <a:r>
              <a:rPr lang="fa-IR" sz="2800" dirty="0" smtClean="0"/>
              <a:t>)</a:t>
            </a:r>
          </a:p>
          <a:p>
            <a:r>
              <a:rPr lang="fa-IR" sz="2800" dirty="0" smtClean="0"/>
              <a:t>کتون مثبت ادرار و خون</a:t>
            </a:r>
          </a:p>
          <a:p>
            <a:r>
              <a:rPr lang="fa-IR" sz="2800" dirty="0" smtClean="0"/>
              <a:t>اغلب بیماران با درد شکم و تهوع و استفراغ مراجعه میکنند.کاهش فشار خون و تنفس کوسمال و اختلال هوشیاری نیز دیده میشود.</a:t>
            </a:r>
          </a:p>
          <a:p>
            <a:r>
              <a:rPr lang="fa-IR" sz="2800" dirty="0" smtClean="0"/>
              <a:t>اصل درمان در این موارد هیدراتاسیون و جایگزینی حجم از دست رفته است.سرم بیمار ترجیحا ایزوتونیک و سپس به دنبال آن از سرم های هیپوتون استفاده می شود.</a:t>
            </a:r>
          </a:p>
          <a:p>
            <a:r>
              <a:rPr lang="fa-IR" sz="2800" dirty="0" smtClean="0"/>
              <a:t>قدم بعدی درمان تجویز انسولین است.اما قبل از آن باید پتاسیم بیمار اصلاح شده باشد.</a:t>
            </a:r>
          </a:p>
          <a:p>
            <a:r>
              <a:rPr lang="fa-IR" sz="2800" dirty="0" smtClean="0"/>
              <a:t>با کاهش قند خون سرم قندی تدریجا به درمان بیمار افزوده می شود.با برطرف شدن کامل اسیدوز و کنترل مناسب قند خون در صورتی که بیمار اشتهای خوردن داشته باشد با مصرف مواد غذایی و تبدیل انسولین وریدی به نوع زیرجلدی درمان تکمیل میشود</a:t>
            </a:r>
          </a:p>
          <a:p>
            <a:endParaRPr lang="fa-IR" sz="2800" dirty="0"/>
          </a:p>
        </p:txBody>
      </p:sp>
    </p:spTree>
    <p:extLst>
      <p:ext uri="{BB962C8B-B14F-4D97-AF65-F5344CB8AC3E}">
        <p14:creationId xmlns:p14="http://schemas.microsoft.com/office/powerpoint/2010/main" val="15042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0" hangingPunct="0">
              <a:lnSpc>
                <a:spcPct val="150000"/>
              </a:lnSpc>
              <a:tabLst>
                <a:tab pos="457200" algn="l"/>
              </a:tabLst>
            </a:pPr>
            <a:r>
              <a:rPr lang="en-US" dirty="0" smtClean="0"/>
              <a:t/>
            </a:r>
            <a:br>
              <a:rPr lang="en-US" dirty="0" smtClean="0"/>
            </a:br>
            <a:endParaRPr lang="fa-IR" dirty="0"/>
          </a:p>
        </p:txBody>
      </p:sp>
      <p:sp>
        <p:nvSpPr>
          <p:cNvPr id="3" name="Subtitle 2"/>
          <p:cNvSpPr>
            <a:spLocks noGrp="1"/>
          </p:cNvSpPr>
          <p:nvPr>
            <p:ph type="subTitle" idx="1"/>
          </p:nvPr>
        </p:nvSpPr>
        <p:spPr>
          <a:xfrm>
            <a:off x="785813" y="468351"/>
            <a:ext cx="10772775" cy="6043961"/>
          </a:xfrm>
        </p:spPr>
        <p:txBody>
          <a:bodyPr>
            <a:normAutofit/>
          </a:bodyPr>
          <a:lstStyle/>
          <a:p>
            <a:pPr algn="r" eaLnBrk="0" hangingPunct="0">
              <a:lnSpc>
                <a:spcPct val="150000"/>
              </a:lnSpc>
              <a:tabLst>
                <a:tab pos="457200" algn="l"/>
              </a:tabLst>
            </a:pPr>
            <a:r>
              <a:rPr lang="ar-SA" sz="2800" dirty="0" smtClean="0">
                <a:ea typeface="Times New Roman" pitchFamily="18" charset="0"/>
                <a:cs typeface="B Mitra" pitchFamily="2" charset="-78"/>
              </a:rPr>
              <a:t>ديابت‌مليتوس از گروه بيماريهاي متابوليك و يك اختلال چند عاملي (</a:t>
            </a:r>
            <a:r>
              <a:rPr lang="en-US" sz="2800" dirty="0" smtClean="0">
                <a:ea typeface="Times New Roman" pitchFamily="18" charset="0"/>
                <a:cs typeface="B Mitra" pitchFamily="2" charset="-78"/>
              </a:rPr>
              <a:t>(Multifactor</a:t>
            </a:r>
            <a:r>
              <a:rPr lang="ar-SA" sz="2800" dirty="0" smtClean="0">
                <a:ea typeface="Times New Roman" pitchFamily="18" charset="0"/>
                <a:cs typeface="B Mitra" pitchFamily="2" charset="-78"/>
              </a:rPr>
              <a:t> است، كه با افزايش مزمن</a:t>
            </a:r>
            <a:r>
              <a:rPr lang="fa-IR" sz="2800" dirty="0">
                <a:ea typeface="Times New Roman" pitchFamily="18" charset="0"/>
                <a:cs typeface="B Mitra" pitchFamily="2" charset="-78"/>
              </a:rPr>
              <a:t> </a:t>
            </a:r>
            <a:r>
              <a:rPr lang="ar-SA" sz="2800" dirty="0" smtClean="0">
                <a:ea typeface="Times New Roman" pitchFamily="18" charset="0"/>
                <a:cs typeface="B Mitra" pitchFamily="2" charset="-78"/>
              </a:rPr>
              <a:t>قند خون يا هيپرگليسمي(طبق معيارهاي تشخيصي) مشخص مي‌شود و ناشي از اختلال ترشح</a:t>
            </a:r>
            <a:r>
              <a:rPr lang="fa-IR" sz="2800" dirty="0" smtClean="0">
                <a:ea typeface="Times New Roman" pitchFamily="18" charset="0"/>
                <a:cs typeface="B Mitra" pitchFamily="2" charset="-78"/>
              </a:rPr>
              <a:t> </a:t>
            </a:r>
            <a:r>
              <a:rPr lang="ar-SA" sz="2800" dirty="0" smtClean="0">
                <a:ea typeface="Times New Roman" pitchFamily="18" charset="0"/>
                <a:cs typeface="B Mitra" pitchFamily="2" charset="-78"/>
              </a:rPr>
              <a:t>و يا عمل انسولين و يا هر دوي آنهاست.</a:t>
            </a:r>
            <a:endParaRPr lang="en-US" sz="2800" dirty="0">
              <a:ea typeface="Times New Roman" pitchFamily="18" charset="0"/>
              <a:cs typeface="B Mitra" pitchFamily="2" charset="-78"/>
            </a:endParaRPr>
          </a:p>
          <a:p>
            <a:pPr algn="r" eaLnBrk="0" hangingPunct="0">
              <a:lnSpc>
                <a:spcPct val="150000"/>
              </a:lnSpc>
              <a:tabLst>
                <a:tab pos="457200" algn="l"/>
              </a:tabLst>
            </a:pPr>
            <a:r>
              <a:rPr lang="en-US" sz="2800" dirty="0" smtClean="0">
                <a:ea typeface="Times New Roman" pitchFamily="18" charset="0"/>
                <a:cs typeface="B Mitra" pitchFamily="2" charset="-78"/>
              </a:rPr>
              <a:t>    </a:t>
            </a:r>
            <a:r>
              <a:rPr lang="ar-SA" sz="2800" dirty="0" smtClean="0">
                <a:ea typeface="Times New Roman" pitchFamily="18" charset="0"/>
                <a:cs typeface="B Mitra" pitchFamily="2" charset="-78"/>
              </a:rPr>
              <a:t>ديابت مليتوس شامل مجموعه‌اي از اختلالات است كه با هيپرگليسمي مزمن و </a:t>
            </a:r>
            <a:r>
              <a:rPr lang="en-US" sz="2800" dirty="0" smtClean="0">
                <a:ea typeface="Times New Roman" pitchFamily="18" charset="0"/>
                <a:cs typeface="B Mitra" pitchFamily="2" charset="-78"/>
              </a:rPr>
              <a:t>.</a:t>
            </a:r>
            <a:r>
              <a:rPr lang="ar-SA" sz="2800" dirty="0" smtClean="0">
                <a:ea typeface="Times New Roman" pitchFamily="18" charset="0"/>
                <a:cs typeface="B Mitra" pitchFamily="2" charset="-78"/>
              </a:rPr>
              <a:t>اختلال متابوليسم كربوهيدرات، چربي و پروتئين همراهند</a:t>
            </a:r>
            <a:r>
              <a:rPr lang="fa-IR" sz="2800" dirty="0" smtClean="0">
                <a:ea typeface="Times New Roman" pitchFamily="18" charset="0"/>
                <a:cs typeface="B Mitra" pitchFamily="2" charset="-78"/>
              </a:rPr>
              <a:t>.</a:t>
            </a:r>
            <a:endParaRPr lang="en-US" sz="2800" dirty="0" smtClean="0"/>
          </a:p>
          <a:p>
            <a:endParaRPr lang="fa-IR" sz="2800" dirty="0"/>
          </a:p>
        </p:txBody>
      </p:sp>
    </p:spTree>
    <p:extLst>
      <p:ext uri="{BB962C8B-B14F-4D97-AF65-F5344CB8AC3E}">
        <p14:creationId xmlns:p14="http://schemas.microsoft.com/office/powerpoint/2010/main" val="21287074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2662" y="286603"/>
            <a:ext cx="1283017" cy="1142147"/>
          </a:xfrm>
        </p:spPr>
        <p:txBody>
          <a:bodyPr>
            <a:normAutofit fontScale="90000"/>
          </a:bodyPr>
          <a:lstStyle/>
          <a:p>
            <a:r>
              <a:rPr lang="en-US" dirty="0" smtClean="0"/>
              <a:t>HHS</a:t>
            </a:r>
            <a:br>
              <a:rPr lang="en-US" dirty="0" smtClean="0"/>
            </a:br>
            <a:endParaRPr lang="fa-IR" dirty="0"/>
          </a:p>
        </p:txBody>
      </p:sp>
      <p:sp>
        <p:nvSpPr>
          <p:cNvPr id="3" name="Content Placeholder 2"/>
          <p:cNvSpPr>
            <a:spLocks noGrp="1"/>
          </p:cNvSpPr>
          <p:nvPr>
            <p:ph idx="1"/>
          </p:nvPr>
        </p:nvSpPr>
        <p:spPr>
          <a:xfrm>
            <a:off x="1097280" y="942975"/>
            <a:ext cx="10058400" cy="4926119"/>
          </a:xfrm>
        </p:spPr>
        <p:txBody>
          <a:bodyPr>
            <a:normAutofit/>
          </a:bodyPr>
          <a:lstStyle/>
          <a:p>
            <a:r>
              <a:rPr lang="fa-IR" sz="2800" dirty="0" smtClean="0"/>
              <a:t>وضعیت هیپراسمولار غیر کتوتیک با تظاهرات نسبتا مشابه </a:t>
            </a:r>
            <a:r>
              <a:rPr lang="en-US" sz="2800" dirty="0" smtClean="0"/>
              <a:t>DKA</a:t>
            </a:r>
            <a:r>
              <a:rPr lang="fa-IR" sz="2800" dirty="0" smtClean="0"/>
              <a:t> بروز میکند با این تفاوت که سیر بیماری طولانی تر و اختلال حجمی شدیدتر می باشد.</a:t>
            </a:r>
          </a:p>
          <a:p>
            <a:r>
              <a:rPr lang="fa-IR" sz="2800" dirty="0" smtClean="0"/>
              <a:t>قند خون بیمار با عدد بالاتربوده</a:t>
            </a:r>
            <a:r>
              <a:rPr lang="en-US" sz="2800" dirty="0" smtClean="0"/>
              <a:t>,</a:t>
            </a:r>
            <a:r>
              <a:rPr lang="fa-IR" sz="2800" dirty="0" smtClean="0"/>
              <a:t>  اما اسیدوز متابولیک قابل توجه ندارد.احتمال ازوتمی وجود داشته  و اسمولاریته پلاسما به شدت افزایش یافته است.</a:t>
            </a:r>
          </a:p>
          <a:p>
            <a:r>
              <a:rPr lang="fa-IR" sz="2800" dirty="0" smtClean="0"/>
              <a:t>اقدامات درمانی مشابه </a:t>
            </a:r>
            <a:r>
              <a:rPr lang="en-US" sz="2800" dirty="0" smtClean="0"/>
              <a:t>DKA</a:t>
            </a:r>
            <a:r>
              <a:rPr lang="fa-IR" sz="2800" dirty="0" smtClean="0"/>
              <a:t> می باشد اما نیاز به جایگزینی حجم بیشتر و مدت زمان طولانی تر برای اصلاح دارد</a:t>
            </a:r>
            <a:endParaRPr lang="fa-IR" sz="2800" dirty="0"/>
          </a:p>
        </p:txBody>
      </p:sp>
    </p:spTree>
    <p:extLst>
      <p:ext uri="{BB962C8B-B14F-4D97-AF65-F5344CB8AC3E}">
        <p14:creationId xmlns:p14="http://schemas.microsoft.com/office/powerpoint/2010/main" val="23917400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008131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9612" y="1"/>
            <a:ext cx="3024187" cy="942974"/>
          </a:xfrm>
        </p:spPr>
        <p:txBody>
          <a:bodyPr/>
          <a:lstStyle/>
          <a:p>
            <a:r>
              <a:rPr lang="fa-IR" dirty="0" smtClean="0"/>
              <a:t>پاتوفیزیولوژی    </a:t>
            </a:r>
            <a:endParaRPr lang="fa-IR" dirty="0"/>
          </a:p>
        </p:txBody>
      </p:sp>
      <p:sp>
        <p:nvSpPr>
          <p:cNvPr id="3" name="Content Placeholder 2"/>
          <p:cNvSpPr>
            <a:spLocks noGrp="1"/>
          </p:cNvSpPr>
          <p:nvPr>
            <p:ph idx="1"/>
          </p:nvPr>
        </p:nvSpPr>
        <p:spPr>
          <a:xfrm>
            <a:off x="838200" y="942976"/>
            <a:ext cx="10515599" cy="5429250"/>
          </a:xfrm>
        </p:spPr>
        <p:txBody>
          <a:bodyPr>
            <a:noAutofit/>
          </a:bodyPr>
          <a:lstStyle/>
          <a:p>
            <a:r>
              <a:rPr lang="fa-IR" sz="2800" dirty="0" smtClean="0"/>
              <a:t>انسولین وگلوکاگون دو هورمون مهم و مترشحه از پانکراس می باشند.انسولین یک </a:t>
            </a:r>
          </a:p>
          <a:p>
            <a:r>
              <a:rPr lang="fa-IR" sz="2800" dirty="0" smtClean="0"/>
              <a:t>هورمون آنابولیک است.وقتی فرد یک وعده غذا مصرف می کند ترشح انسولین</a:t>
            </a:r>
          </a:p>
          <a:p>
            <a:r>
              <a:rPr lang="fa-IR" sz="2800" dirty="0" smtClean="0"/>
              <a:t> افزایش وگلوکز را از داخل خون به داخل عضلات ، کبد وسلول های چربی حرکت</a:t>
            </a:r>
          </a:p>
          <a:p>
            <a:r>
              <a:rPr lang="fa-IR" sz="2800" dirty="0" smtClean="0"/>
              <a:t> می دهد.</a:t>
            </a:r>
          </a:p>
          <a:p>
            <a:pPr>
              <a:buNone/>
            </a:pPr>
            <a:r>
              <a:rPr lang="fa-IR" sz="2800" dirty="0"/>
              <a:t> </a:t>
            </a:r>
            <a:r>
              <a:rPr lang="fa-IR" sz="2800" dirty="0" smtClean="0"/>
              <a:t>در این سلول ها انسولین دارای اثرات زیر می باشد :</a:t>
            </a:r>
          </a:p>
          <a:p>
            <a:pPr>
              <a:buFontTx/>
              <a:buChar char="-"/>
            </a:pPr>
            <a:r>
              <a:rPr lang="fa-IR" sz="2800" dirty="0" smtClean="0"/>
              <a:t>تحریک ذخیره سازی گلوکز در کبد وعضلات به صورت گلیکوژن</a:t>
            </a:r>
          </a:p>
          <a:p>
            <a:pPr>
              <a:buFontTx/>
              <a:buChar char="-"/>
            </a:pPr>
            <a:r>
              <a:rPr lang="fa-IR" sz="2800" dirty="0" smtClean="0"/>
              <a:t>ارسال پیامی به کبد جهت توقف آزادسازی گلوکز از کبد</a:t>
            </a:r>
          </a:p>
          <a:p>
            <a:pPr>
              <a:buFontTx/>
              <a:buChar char="-"/>
            </a:pPr>
            <a:r>
              <a:rPr lang="fa-IR" sz="2800" dirty="0" smtClean="0"/>
              <a:t>تسریع فرایند ذخیره سازی چربی غذا در بافت های چربی</a:t>
            </a:r>
          </a:p>
          <a:p>
            <a:pPr>
              <a:buFontTx/>
              <a:buChar char="-"/>
            </a:pPr>
            <a:r>
              <a:rPr lang="fa-IR" sz="2800" dirty="0" smtClean="0"/>
              <a:t>تسریع انتقال اسیدهای آمینه به داخل سلول</a:t>
            </a:r>
          </a:p>
          <a:p>
            <a:pPr>
              <a:buFontTx/>
              <a:buChar char="-"/>
            </a:pPr>
            <a:r>
              <a:rPr lang="fa-IR" sz="2800" dirty="0" smtClean="0"/>
              <a:t>ممانعت از شکسته شدن گلوکز، پروتئین وچربی های ذخیره شده</a:t>
            </a:r>
          </a:p>
          <a:p>
            <a:endParaRPr lang="fa-IR" sz="2800" dirty="0"/>
          </a:p>
        </p:txBody>
      </p:sp>
    </p:spTree>
    <p:extLst>
      <p:ext uri="{BB962C8B-B14F-4D97-AF65-F5344CB8AC3E}">
        <p14:creationId xmlns:p14="http://schemas.microsoft.com/office/powerpoint/2010/main" val="38951074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66"/>
                </a:solidFill>
                <a:effectLst>
                  <a:outerShdw blurRad="38100" dist="38100" dir="2700000" algn="tl">
                    <a:srgbClr val="000000"/>
                  </a:outerShdw>
                </a:effectLst>
                <a:cs typeface="B Titr" pitchFamily="2" charset="-78"/>
              </a:rPr>
              <a:t/>
            </a:r>
            <a:br>
              <a:rPr lang="en-US" dirty="0" smtClean="0">
                <a:solidFill>
                  <a:srgbClr val="660066"/>
                </a:solidFill>
                <a:effectLst>
                  <a:outerShdw blurRad="38100" dist="38100" dir="2700000" algn="tl">
                    <a:srgbClr val="000000"/>
                  </a:outerShdw>
                </a:effectLst>
                <a:cs typeface="B Titr" pitchFamily="2" charset="-78"/>
              </a:rPr>
            </a:br>
            <a:endParaRPr lang="fa-IR" dirty="0"/>
          </a:p>
        </p:txBody>
      </p:sp>
      <p:sp>
        <p:nvSpPr>
          <p:cNvPr id="3" name="Content Placeholder 2"/>
          <p:cNvSpPr>
            <a:spLocks noGrp="1"/>
          </p:cNvSpPr>
          <p:nvPr>
            <p:ph idx="1"/>
          </p:nvPr>
        </p:nvSpPr>
        <p:spPr>
          <a:xfrm>
            <a:off x="868680" y="414338"/>
            <a:ext cx="10515600" cy="4814887"/>
          </a:xfrm>
        </p:spPr>
        <p:txBody>
          <a:bodyPr>
            <a:normAutofit fontScale="92500" lnSpcReduction="20000"/>
          </a:bodyPr>
          <a:lstStyle/>
          <a:p>
            <a:pPr algn="just"/>
            <a:r>
              <a:rPr lang="fa-IR" sz="4000" dirty="0" smtClean="0">
                <a:cs typeface="B Mitra" pitchFamily="2" charset="-78"/>
              </a:rPr>
              <a:t>دیابت تیپ 1</a:t>
            </a:r>
          </a:p>
          <a:p>
            <a:pPr algn="just"/>
            <a:r>
              <a:rPr lang="ar-SA" sz="2800" dirty="0" smtClean="0">
                <a:cs typeface="B Mitra" pitchFamily="2" charset="-78"/>
              </a:rPr>
              <a:t>اغلب در اثر يك پديده</a:t>
            </a:r>
            <a:r>
              <a:rPr lang="fa-IR" sz="2800" dirty="0" smtClean="0">
                <a:cs typeface="B Mitra" pitchFamily="2" charset="-78"/>
              </a:rPr>
              <a:t>‌</a:t>
            </a:r>
            <a:r>
              <a:rPr lang="ar-SA" sz="2800" dirty="0" smtClean="0">
                <a:cs typeface="B Mitra" pitchFamily="2" charset="-78"/>
              </a:rPr>
              <a:t>ي اتوايميون سلول</a:t>
            </a:r>
            <a:r>
              <a:rPr lang="fa-IR" sz="2800" dirty="0" smtClean="0">
                <a:cs typeface="B Mitra" pitchFamily="2" charset="-78"/>
              </a:rPr>
              <a:t>‌</a:t>
            </a:r>
            <a:r>
              <a:rPr lang="ar-SA" sz="2800" dirty="0" smtClean="0">
                <a:cs typeface="B Mitra" pitchFamily="2" charset="-78"/>
              </a:rPr>
              <a:t>هاي بتاي پانكراس به صورت مزمن تخريب مي</a:t>
            </a:r>
            <a:r>
              <a:rPr lang="fa-IR" sz="2800" dirty="0" smtClean="0">
                <a:cs typeface="B Mitra" pitchFamily="2" charset="-78"/>
              </a:rPr>
              <a:t>‌</a:t>
            </a:r>
            <a:r>
              <a:rPr lang="ar-SA" sz="2800" dirty="0" smtClean="0">
                <a:cs typeface="B Mitra" pitchFamily="2" charset="-78"/>
              </a:rPr>
              <a:t>شوند و </a:t>
            </a:r>
            <a:r>
              <a:rPr lang="fa-IR" sz="2800" dirty="0" smtClean="0">
                <a:cs typeface="B Mitra" pitchFamily="2" charset="-78"/>
              </a:rPr>
              <a:t>توليد انسولين</a:t>
            </a:r>
          </a:p>
          <a:p>
            <a:pPr algn="just"/>
            <a:r>
              <a:rPr lang="fa-IR" sz="2800" dirty="0" smtClean="0">
                <a:cs typeface="B Mitra" pitchFamily="2" charset="-78"/>
              </a:rPr>
              <a:t> متوقف مي‌گردد. </a:t>
            </a:r>
            <a:r>
              <a:rPr lang="ar-SA" sz="2800" dirty="0" smtClean="0">
                <a:cs typeface="B Mitra" pitchFamily="2" charset="-78"/>
              </a:rPr>
              <a:t>در مجموع 15%-10% كل بيماران مبتلا به ديابت را شامل مي</a:t>
            </a:r>
            <a:r>
              <a:rPr lang="fa-IR" sz="2800" dirty="0" smtClean="0">
                <a:cs typeface="B Mitra" pitchFamily="2" charset="-78"/>
              </a:rPr>
              <a:t>‌</a:t>
            </a:r>
            <a:r>
              <a:rPr lang="ar-SA" sz="2800" dirty="0" smtClean="0">
                <a:cs typeface="B Mitra" pitchFamily="2" charset="-78"/>
              </a:rPr>
              <a:t>شود.</a:t>
            </a:r>
            <a:endParaRPr lang="fa-IR" sz="2800" dirty="0" smtClean="0">
              <a:cs typeface="B Mitra" pitchFamily="2" charset="-78"/>
            </a:endParaRPr>
          </a:p>
          <a:p>
            <a:pPr marL="0" indent="0" algn="just">
              <a:buNone/>
            </a:pPr>
            <a:endParaRPr lang="fa-IR" sz="2800" dirty="0" smtClean="0">
              <a:cs typeface="B Mitra" pitchFamily="2" charset="-78"/>
            </a:endParaRPr>
          </a:p>
          <a:p>
            <a:pPr algn="just"/>
            <a:r>
              <a:rPr lang="fa-IR" sz="2800" dirty="0" smtClean="0">
                <a:cs typeface="B Mitra" pitchFamily="2" charset="-78"/>
              </a:rPr>
              <a:t>اغلب دارای آنتی بادی علیه سلول های جزیره ای پانکراس هستند.</a:t>
            </a:r>
          </a:p>
          <a:p>
            <a:pPr marL="0" indent="0" algn="just">
              <a:buNone/>
            </a:pPr>
            <a:endParaRPr lang="fa-IR" sz="2800" dirty="0" smtClean="0">
              <a:cs typeface="B Mitra" pitchFamily="2" charset="-78"/>
            </a:endParaRPr>
          </a:p>
          <a:p>
            <a:pPr algn="just"/>
            <a:r>
              <a:rPr lang="ar-SA" sz="2800" dirty="0" smtClean="0">
                <a:cs typeface="B Mitra" pitchFamily="2" charset="-78"/>
              </a:rPr>
              <a:t>اين بيماري بيشتر در كودكان و نوجوانان رخ مي</a:t>
            </a:r>
            <a:r>
              <a:rPr lang="fa-IR" sz="2800" dirty="0" smtClean="0">
                <a:cs typeface="B Mitra" pitchFamily="2" charset="-78"/>
              </a:rPr>
              <a:t>‌</a:t>
            </a:r>
            <a:r>
              <a:rPr lang="ar-SA" sz="2800" dirty="0" smtClean="0">
                <a:cs typeface="B Mitra" pitchFamily="2" charset="-78"/>
              </a:rPr>
              <a:t>دهد، اما بروز آن در سنين بالاتر نيز ديده مي</a:t>
            </a:r>
            <a:r>
              <a:rPr lang="fa-IR" sz="2800" dirty="0" smtClean="0">
                <a:cs typeface="B Mitra" pitchFamily="2" charset="-78"/>
              </a:rPr>
              <a:t>‌</a:t>
            </a:r>
            <a:r>
              <a:rPr lang="ar-SA" sz="2800" dirty="0" smtClean="0">
                <a:cs typeface="B Mitra" pitchFamily="2" charset="-78"/>
              </a:rPr>
              <a:t>شود.</a:t>
            </a:r>
            <a:endParaRPr lang="fa-IR" sz="2800" dirty="0" smtClean="0">
              <a:cs typeface="B Mitra" pitchFamily="2" charset="-78"/>
            </a:endParaRPr>
          </a:p>
          <a:p>
            <a:pPr algn="just"/>
            <a:endParaRPr lang="fa-IR" sz="2800" dirty="0" smtClean="0">
              <a:cs typeface="B Mitra" pitchFamily="2" charset="-78"/>
            </a:endParaRPr>
          </a:p>
          <a:p>
            <a:pPr algn="just"/>
            <a:r>
              <a:rPr lang="ar-SA" sz="2800" dirty="0" smtClean="0">
                <a:ea typeface="Times New Roman" pitchFamily="18" charset="0"/>
                <a:cs typeface="B Mitra" pitchFamily="2" charset="-78"/>
              </a:rPr>
              <a:t>تظاهر باليني ديابت نوع 1  </a:t>
            </a:r>
            <a:r>
              <a:rPr lang="fa-IR" sz="2800" dirty="0" smtClean="0">
                <a:ea typeface="Times New Roman" pitchFamily="18" charset="0"/>
                <a:cs typeface="B Mitra" pitchFamily="2" charset="-78"/>
              </a:rPr>
              <a:t>پلی دیپسی</a:t>
            </a:r>
            <a:r>
              <a:rPr lang="ar-SA" sz="2800" dirty="0" smtClean="0">
                <a:ea typeface="Times New Roman" pitchFamily="18" charset="0"/>
                <a:cs typeface="B Mitra" pitchFamily="2" charset="-78"/>
              </a:rPr>
              <a:t>، پ</a:t>
            </a:r>
            <a:r>
              <a:rPr lang="fa-IR" sz="2800" dirty="0" smtClean="0">
                <a:ea typeface="Times New Roman" pitchFamily="18" charset="0"/>
                <a:cs typeface="B Mitra" pitchFamily="2" charset="-78"/>
              </a:rPr>
              <a:t>لی اوری</a:t>
            </a:r>
            <a:r>
              <a:rPr lang="ar-SA" sz="2800" dirty="0" smtClean="0">
                <a:ea typeface="Times New Roman" pitchFamily="18" charset="0"/>
                <a:cs typeface="B Mitra" pitchFamily="2" charset="-78"/>
              </a:rPr>
              <a:t>، كاهش وزن ، پلي‌فاژي ، تاري ديد </a:t>
            </a:r>
            <a:r>
              <a:rPr lang="fa-IR" sz="2800" dirty="0" smtClean="0">
                <a:ea typeface="Times New Roman" pitchFamily="18" charset="0"/>
                <a:cs typeface="B Mitra" pitchFamily="2" charset="-78"/>
              </a:rPr>
              <a:t>و</a:t>
            </a:r>
            <a:r>
              <a:rPr lang="ar-SA" sz="2800" dirty="0" smtClean="0">
                <a:ea typeface="Times New Roman" pitchFamily="18" charset="0"/>
                <a:cs typeface="B Mitra" pitchFamily="2" charset="-78"/>
              </a:rPr>
              <a:t> در 25% موارد </a:t>
            </a:r>
            <a:r>
              <a:rPr lang="ar-SA" sz="2800" u="sng" dirty="0" smtClean="0">
                <a:ea typeface="Times New Roman" pitchFamily="18" charset="0"/>
                <a:cs typeface="B Mitra" pitchFamily="2" charset="-78"/>
              </a:rPr>
              <a:t>كتواسيدوز</a:t>
            </a:r>
            <a:r>
              <a:rPr lang="ar-SA" sz="2800" dirty="0" smtClean="0">
                <a:ea typeface="Times New Roman" pitchFamily="18" charset="0"/>
                <a:cs typeface="B Mitra" pitchFamily="2" charset="-78"/>
              </a:rPr>
              <a:t> است. </a:t>
            </a:r>
          </a:p>
          <a:p>
            <a:pPr marL="0" indent="0" algn="just">
              <a:buNone/>
            </a:pPr>
            <a:endParaRPr lang="en-US" sz="2800" dirty="0">
              <a:cs typeface="B Mitra" pitchFamily="2" charset="-78"/>
            </a:endParaRPr>
          </a:p>
        </p:txBody>
      </p:sp>
    </p:spTree>
    <p:extLst>
      <p:ext uri="{BB962C8B-B14F-4D97-AF65-F5344CB8AC3E}">
        <p14:creationId xmlns:p14="http://schemas.microsoft.com/office/powerpoint/2010/main" val="617319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838200" y="286604"/>
            <a:ext cx="10777538" cy="6128484"/>
          </a:xfrm>
        </p:spPr>
        <p:txBody>
          <a:bodyPr>
            <a:normAutofit/>
          </a:bodyPr>
          <a:lstStyle/>
          <a:p>
            <a:pPr algn="l"/>
            <a:r>
              <a:rPr lang="en-US" sz="2400" dirty="0" smtClean="0"/>
              <a:t>DKA:</a:t>
            </a:r>
            <a:endParaRPr lang="fa-IR" sz="2400" dirty="0" smtClean="0"/>
          </a:p>
          <a:p>
            <a:r>
              <a:rPr lang="fa-IR" sz="2400" dirty="0" smtClean="0"/>
              <a:t>در دیابت نوع 1 دیده می شود.</a:t>
            </a:r>
          </a:p>
          <a:p>
            <a:r>
              <a:rPr lang="fa-IR" sz="2400" dirty="0" smtClean="0"/>
              <a:t>سه ویژگی بالینی آن عبارتند از :</a:t>
            </a:r>
          </a:p>
          <a:p>
            <a:pPr>
              <a:buNone/>
            </a:pPr>
            <a:r>
              <a:rPr lang="fa-IR" sz="2400" dirty="0" smtClean="0"/>
              <a:t>- هیپرگلیسمی</a:t>
            </a:r>
          </a:p>
          <a:p>
            <a:pPr>
              <a:buFontTx/>
              <a:buChar char="-"/>
            </a:pPr>
            <a:r>
              <a:rPr lang="fa-IR" sz="2400" dirty="0" smtClean="0"/>
              <a:t>کم آبی و از دست دادن الکترولیت ها</a:t>
            </a:r>
          </a:p>
          <a:p>
            <a:pPr>
              <a:buFontTx/>
              <a:buChar char="-"/>
            </a:pPr>
            <a:r>
              <a:rPr lang="fa-IR" sz="2400" dirty="0" smtClean="0"/>
              <a:t>اسیدوز</a:t>
            </a:r>
          </a:p>
          <a:p>
            <a:pPr>
              <a:buNone/>
            </a:pPr>
            <a:r>
              <a:rPr lang="fa-IR" sz="2400" b="1" dirty="0" smtClean="0"/>
              <a:t>اتیولوژی</a:t>
            </a:r>
            <a:r>
              <a:rPr lang="fa-IR" sz="2400" dirty="0" smtClean="0"/>
              <a:t> :</a:t>
            </a:r>
          </a:p>
          <a:p>
            <a:pPr>
              <a:buNone/>
            </a:pPr>
            <a:r>
              <a:rPr lang="fa-IR" sz="2400" dirty="0" smtClean="0"/>
              <a:t>کاهش مقدار انسولین یا فراموش کردن مقدار آن</a:t>
            </a:r>
          </a:p>
          <a:p>
            <a:pPr>
              <a:buNone/>
            </a:pPr>
            <a:r>
              <a:rPr lang="fa-IR" sz="2400" dirty="0" smtClean="0"/>
              <a:t>بیماری یا عفونت</a:t>
            </a:r>
          </a:p>
          <a:p>
            <a:pPr>
              <a:buNone/>
            </a:pPr>
            <a:r>
              <a:rPr lang="fa-IR" sz="2400" dirty="0" smtClean="0"/>
              <a:t>بیماری تشخیص داده نشده یا درمان نشده</a:t>
            </a:r>
            <a:endParaRPr lang="fa-IR" sz="2400" dirty="0"/>
          </a:p>
        </p:txBody>
      </p:sp>
    </p:spTree>
    <p:extLst>
      <p:ext uri="{BB962C8B-B14F-4D97-AF65-F5344CB8AC3E}">
        <p14:creationId xmlns:p14="http://schemas.microsoft.com/office/powerpoint/2010/main" val="15915521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28688"/>
          </a:xfrm>
        </p:spPr>
        <p:txBody>
          <a:bodyPr/>
          <a:lstStyle/>
          <a:p>
            <a:r>
              <a:rPr lang="en-US" dirty="0" smtClean="0"/>
              <a:t>DKA</a:t>
            </a:r>
            <a:endParaRPr lang="fa-IR" dirty="0"/>
          </a:p>
        </p:txBody>
      </p:sp>
      <p:sp>
        <p:nvSpPr>
          <p:cNvPr id="3" name="Content Placeholder 2"/>
          <p:cNvSpPr>
            <a:spLocks noGrp="1"/>
          </p:cNvSpPr>
          <p:nvPr>
            <p:ph idx="1"/>
          </p:nvPr>
        </p:nvSpPr>
        <p:spPr>
          <a:xfrm>
            <a:off x="838200" y="542926"/>
            <a:ext cx="10515600" cy="5634038"/>
          </a:xfrm>
        </p:spPr>
        <p:txBody>
          <a:bodyPr>
            <a:noAutofit/>
          </a:bodyPr>
          <a:lstStyle/>
          <a:p>
            <a:r>
              <a:rPr lang="fa-IR" sz="2400" dirty="0" smtClean="0"/>
              <a:t>تظاهرات بالینی :</a:t>
            </a:r>
          </a:p>
          <a:p>
            <a:r>
              <a:rPr lang="fa-IR" sz="2400" dirty="0" smtClean="0"/>
              <a:t>پلی اوری ،پلی دیپسی ،تاری دید، ضعف و سردرد</a:t>
            </a:r>
          </a:p>
          <a:p>
            <a:r>
              <a:rPr lang="fa-IR" sz="2400" dirty="0" smtClean="0"/>
              <a:t>هیپوتانسیون وضعیتی</a:t>
            </a:r>
          </a:p>
          <a:p>
            <a:r>
              <a:rPr lang="fa-IR" sz="2400" dirty="0" smtClean="0"/>
              <a:t>بروز عوارض گوارشی به علت تحریک سمپاتیک ناشی از کتواسیدوز</a:t>
            </a:r>
          </a:p>
          <a:p>
            <a:r>
              <a:rPr lang="fa-IR" sz="2400" dirty="0" smtClean="0"/>
              <a:t>بوی استون از دهان بیمار و تنفس کوسمال</a:t>
            </a:r>
          </a:p>
          <a:p>
            <a:r>
              <a:rPr lang="fa-IR" sz="2400" dirty="0" smtClean="0"/>
              <a:t>کاهش سطح هوشیاری </a:t>
            </a:r>
            <a:endParaRPr lang="fa-IR" sz="2400" dirty="0"/>
          </a:p>
          <a:p>
            <a:pPr marL="0" indent="0">
              <a:buNone/>
            </a:pPr>
            <a:endParaRPr lang="fa-IR" sz="2400" dirty="0" smtClean="0"/>
          </a:p>
          <a:p>
            <a:r>
              <a:rPr lang="fa-IR" sz="2400" dirty="0" smtClean="0"/>
              <a:t>یافته های تشخیصی :</a:t>
            </a:r>
          </a:p>
          <a:p>
            <a:r>
              <a:rPr lang="fa-IR" sz="2400" dirty="0" smtClean="0"/>
              <a:t>قند خون بین 300-800 میلی گرم بر دسی لیتر</a:t>
            </a:r>
          </a:p>
          <a:p>
            <a:r>
              <a:rPr lang="fa-IR" sz="2400" dirty="0" smtClean="0"/>
              <a:t>وجود اسیدوزبه همراه بیکربنات کمتر از 15 میلی اکی والان و </a:t>
            </a:r>
            <a:r>
              <a:rPr lang="en-US" sz="2400" dirty="0" smtClean="0"/>
              <a:t>PH</a:t>
            </a:r>
            <a:r>
              <a:rPr lang="fa-IR" sz="2400" dirty="0" smtClean="0"/>
              <a:t> کمتر از 7/3</a:t>
            </a:r>
          </a:p>
          <a:p>
            <a:r>
              <a:rPr lang="fa-IR" sz="2400" dirty="0" smtClean="0"/>
              <a:t>افزایش یا کاهش </a:t>
            </a:r>
            <a:r>
              <a:rPr lang="en-US" sz="2400" dirty="0" smtClean="0"/>
              <a:t>Na ,k</a:t>
            </a:r>
            <a:endParaRPr lang="fa-IR" sz="2400" dirty="0" smtClean="0"/>
          </a:p>
          <a:p>
            <a:r>
              <a:rPr lang="fa-IR" sz="2400" dirty="0" smtClean="0"/>
              <a:t>افزایش </a:t>
            </a:r>
            <a:r>
              <a:rPr lang="en-US" sz="2400" dirty="0" smtClean="0"/>
              <a:t>BUN</a:t>
            </a:r>
            <a:r>
              <a:rPr lang="fa-IR" sz="2400" dirty="0" smtClean="0"/>
              <a:t> و </a:t>
            </a:r>
            <a:r>
              <a:rPr lang="en-US" sz="2400" dirty="0" smtClean="0"/>
              <a:t>Cr</a:t>
            </a:r>
            <a:r>
              <a:rPr lang="fa-IR" sz="2400" dirty="0" smtClean="0"/>
              <a:t> ، </a:t>
            </a:r>
            <a:r>
              <a:rPr lang="en-US" sz="2400" dirty="0" err="1" smtClean="0"/>
              <a:t>Hb</a:t>
            </a:r>
            <a:r>
              <a:rPr lang="fa-IR" sz="2400" dirty="0" smtClean="0"/>
              <a:t> و</a:t>
            </a:r>
            <a:r>
              <a:rPr lang="en-US" sz="2400" dirty="0" err="1" smtClean="0"/>
              <a:t>Htc</a:t>
            </a:r>
            <a:r>
              <a:rPr lang="fa-IR" sz="2400" dirty="0" smtClean="0"/>
              <a:t> به دلیل کم آبی </a:t>
            </a:r>
            <a:r>
              <a:rPr lang="en-US" sz="2400" dirty="0" smtClean="0"/>
              <a:t> </a:t>
            </a:r>
            <a:endParaRPr lang="fa-IR" sz="2400" dirty="0" smtClean="0"/>
          </a:p>
          <a:p>
            <a:endParaRPr lang="fa-IR" sz="2400" dirty="0"/>
          </a:p>
        </p:txBody>
      </p:sp>
    </p:spTree>
    <p:extLst>
      <p:ext uri="{BB962C8B-B14F-4D97-AF65-F5344CB8AC3E}">
        <p14:creationId xmlns:p14="http://schemas.microsoft.com/office/powerpoint/2010/main" val="3472584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6563" y="365125"/>
            <a:ext cx="4567236" cy="663575"/>
          </a:xfrm>
        </p:spPr>
        <p:txBody>
          <a:bodyPr>
            <a:normAutofit/>
          </a:bodyPr>
          <a:lstStyle/>
          <a:p>
            <a:r>
              <a:rPr lang="fa-IR" sz="4000" dirty="0" smtClean="0"/>
              <a:t>درمان و مداخلات پرستاری</a:t>
            </a:r>
            <a:endParaRPr lang="fa-IR" sz="4000" dirty="0"/>
          </a:p>
        </p:txBody>
      </p:sp>
      <p:sp>
        <p:nvSpPr>
          <p:cNvPr id="3" name="Content Placeholder 2"/>
          <p:cNvSpPr>
            <a:spLocks noGrp="1"/>
          </p:cNvSpPr>
          <p:nvPr>
            <p:ph idx="1"/>
          </p:nvPr>
        </p:nvSpPr>
        <p:spPr>
          <a:xfrm>
            <a:off x="838200" y="1143000"/>
            <a:ext cx="10515600" cy="5033963"/>
          </a:xfrm>
        </p:spPr>
        <p:txBody>
          <a:bodyPr>
            <a:noAutofit/>
          </a:bodyPr>
          <a:lstStyle/>
          <a:p>
            <a:r>
              <a:rPr lang="fa-IR" sz="2400" dirty="0" smtClean="0"/>
              <a:t>هدف : تصحیح کم آبی، جایگزینی الکترولیت ها وتصحیح اسیدوز</a:t>
            </a:r>
          </a:p>
          <a:p>
            <a:pPr marL="0" indent="0">
              <a:buNone/>
            </a:pPr>
            <a:r>
              <a:rPr lang="fa-IR" sz="2400" dirty="0" smtClean="0"/>
              <a:t>دهیدراتاسیون : دریافت 6-10 لیتر مایعات وریدی در 24 ساعت ناشی از پلی اوری ، اسهال و استفراغ و هیپرونتیلاسیون</a:t>
            </a:r>
          </a:p>
          <a:p>
            <a:pPr>
              <a:buFontTx/>
              <a:buChar char="-"/>
            </a:pPr>
            <a:r>
              <a:rPr lang="fa-IR" sz="2400" dirty="0" smtClean="0"/>
              <a:t>بهترین مایع نرمال سالین است.</a:t>
            </a:r>
          </a:p>
          <a:p>
            <a:pPr>
              <a:buFontTx/>
              <a:buChar char="-"/>
            </a:pPr>
            <a:r>
              <a:rPr lang="fa-IR" sz="2400" dirty="0" smtClean="0"/>
              <a:t>زمانی که سطح قندخون به250</a:t>
            </a:r>
            <a:r>
              <a:rPr lang="en-US" sz="2400" dirty="0" smtClean="0"/>
              <a:t> mg/dl </a:t>
            </a:r>
            <a:r>
              <a:rPr lang="fa-IR" sz="2400" dirty="0" smtClean="0"/>
              <a:t> رسید، </a:t>
            </a:r>
            <a:r>
              <a:rPr lang="en-US" sz="2400" dirty="0" smtClean="0"/>
              <a:t>D/W</a:t>
            </a:r>
            <a:r>
              <a:rPr lang="fa-IR" sz="2400" dirty="0" smtClean="0"/>
              <a:t> 5% شروع می شود.</a:t>
            </a:r>
          </a:p>
          <a:p>
            <a:pPr>
              <a:buFontTx/>
              <a:buChar char="-"/>
            </a:pPr>
            <a:r>
              <a:rPr lang="fa-IR" sz="2400" dirty="0" smtClean="0"/>
              <a:t>کنترل و پایش علایم حیاتی ،قند خون ،کتون ادرار، کنترل جذب ودفع مایعات</a:t>
            </a:r>
          </a:p>
          <a:p>
            <a:pPr marL="0" indent="0">
              <a:buNone/>
            </a:pPr>
            <a:r>
              <a:rPr lang="fa-IR" sz="2400" dirty="0" smtClean="0"/>
              <a:t>جایگزینی الکترولیت ها: </a:t>
            </a:r>
          </a:p>
          <a:p>
            <a:pPr>
              <a:buFontTx/>
              <a:buChar char="-"/>
            </a:pPr>
            <a:r>
              <a:rPr lang="fa-IR" sz="2400" dirty="0" smtClean="0"/>
              <a:t>مهم ترین الکترولیتی که متعاقب پلی اوری ، دهیدراتاسیون و تجویز انسولین از دست میرود پتاسیم است.</a:t>
            </a:r>
          </a:p>
          <a:p>
            <a:pPr>
              <a:buFontTx/>
              <a:buChar char="-"/>
            </a:pPr>
            <a:r>
              <a:rPr lang="fa-IR" sz="2400" dirty="0" smtClean="0"/>
              <a:t>تجویز پتاسیم به دلیل خطر هیپوکالمی در مراحل بعدی </a:t>
            </a:r>
            <a:r>
              <a:rPr lang="en-US" sz="2400" dirty="0" smtClean="0"/>
              <a:t>DKA</a:t>
            </a:r>
            <a:r>
              <a:rPr lang="fa-IR" sz="2400" dirty="0" smtClean="0"/>
              <a:t> به میزان 40 </a:t>
            </a:r>
            <a:r>
              <a:rPr lang="en-US" sz="2400" dirty="0" err="1" smtClean="0"/>
              <a:t>mEq</a:t>
            </a:r>
            <a:r>
              <a:rPr lang="fa-IR" sz="2400" dirty="0" smtClean="0"/>
              <a:t> در ساعت</a:t>
            </a:r>
          </a:p>
          <a:p>
            <a:pPr>
              <a:buFontTx/>
              <a:buChar char="-"/>
            </a:pPr>
            <a:r>
              <a:rPr lang="fa-IR" sz="2400" dirty="0" smtClean="0"/>
              <a:t>چک </a:t>
            </a:r>
            <a:r>
              <a:rPr lang="en-US" sz="2400" dirty="0" smtClean="0"/>
              <a:t>K</a:t>
            </a:r>
            <a:r>
              <a:rPr lang="fa-IR" sz="2400" dirty="0" smtClean="0"/>
              <a:t> در 8 ساعت اول درمان و بررسی مکرر </a:t>
            </a:r>
            <a:r>
              <a:rPr lang="en-US" sz="2400" dirty="0" smtClean="0"/>
              <a:t>ECG</a:t>
            </a:r>
            <a:r>
              <a:rPr lang="fa-IR" sz="2400" dirty="0" smtClean="0"/>
              <a:t> هر 2-4 ساعت یکبار در شروع درمان</a:t>
            </a:r>
          </a:p>
          <a:p>
            <a:pPr>
              <a:buFontTx/>
              <a:buChar char="-"/>
            </a:pPr>
            <a:endParaRPr lang="fa-IR" sz="2400" dirty="0"/>
          </a:p>
        </p:txBody>
      </p:sp>
    </p:spTree>
    <p:extLst>
      <p:ext uri="{BB962C8B-B14F-4D97-AF65-F5344CB8AC3E}">
        <p14:creationId xmlns:p14="http://schemas.microsoft.com/office/powerpoint/2010/main" val="6516471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9712" y="171450"/>
            <a:ext cx="2224088" cy="657225"/>
          </a:xfrm>
        </p:spPr>
        <p:txBody>
          <a:bodyPr>
            <a:normAutofit/>
          </a:bodyPr>
          <a:lstStyle/>
          <a:p>
            <a:r>
              <a:rPr lang="fa-IR" sz="4000" dirty="0" smtClean="0"/>
              <a:t>دیابت تیپ 2</a:t>
            </a:r>
            <a:endParaRPr lang="fa-IR" sz="4000" dirty="0"/>
          </a:p>
        </p:txBody>
      </p:sp>
      <p:sp>
        <p:nvSpPr>
          <p:cNvPr id="3" name="Content Placeholder 2"/>
          <p:cNvSpPr>
            <a:spLocks noGrp="1"/>
          </p:cNvSpPr>
          <p:nvPr>
            <p:ph idx="1"/>
          </p:nvPr>
        </p:nvSpPr>
        <p:spPr>
          <a:xfrm>
            <a:off x="838200" y="828676"/>
            <a:ext cx="10515600" cy="5348288"/>
          </a:xfrm>
        </p:spPr>
        <p:txBody>
          <a:bodyPr>
            <a:noAutofit/>
          </a:bodyPr>
          <a:lstStyle/>
          <a:p>
            <a:pPr algn="just"/>
            <a:r>
              <a:rPr lang="ar-SA" sz="2800" dirty="0" smtClean="0">
                <a:cs typeface="B Mitra" pitchFamily="2" charset="-78"/>
              </a:rPr>
              <a:t>شايع ترين نوع ديابت است. بيش از 90% كل افراد مبتلا به ديابت در سراسر جهان مبتلا به اين نوع ديابت هستند.</a:t>
            </a:r>
            <a:endParaRPr lang="fa-IR" sz="2800" dirty="0" smtClean="0">
              <a:cs typeface="B Mitra" pitchFamily="2" charset="-78"/>
            </a:endParaRPr>
          </a:p>
          <a:p>
            <a:pPr algn="just"/>
            <a:endParaRPr lang="ar-SA" sz="2800" dirty="0" smtClean="0">
              <a:cs typeface="B Mitra" pitchFamily="2" charset="-78"/>
            </a:endParaRPr>
          </a:p>
          <a:p>
            <a:pPr algn="just"/>
            <a:r>
              <a:rPr lang="ar-SA" sz="2800" dirty="0" smtClean="0">
                <a:cs typeface="B Mitra" pitchFamily="2" charset="-78"/>
              </a:rPr>
              <a:t>مبتلايان بيشتر در ميانسالي و به طور عمده پس از 30 سالگي به اين نوع ديابت مبتلا مي شوند</a:t>
            </a:r>
            <a:r>
              <a:rPr lang="fa-IR" sz="2800" dirty="0" smtClean="0">
                <a:cs typeface="B Mitra" pitchFamily="2" charset="-78"/>
              </a:rPr>
              <a:t> </a:t>
            </a:r>
            <a:r>
              <a:rPr lang="ar-SA" sz="2800" dirty="0" smtClean="0">
                <a:cs typeface="B Mitra" pitchFamily="2" charset="-78"/>
              </a:rPr>
              <a:t>(اگر چه سن ابتلا به اين بيماري پيوسته در حال كاهش است).</a:t>
            </a:r>
            <a:endParaRPr lang="fa-IR" sz="2800" dirty="0" smtClean="0">
              <a:cs typeface="B Mitra" pitchFamily="2" charset="-78"/>
            </a:endParaRPr>
          </a:p>
          <a:p>
            <a:pPr algn="just"/>
            <a:endParaRPr lang="fa-IR" sz="2800" dirty="0" smtClean="0">
              <a:cs typeface="B Mitra" pitchFamily="2" charset="-78"/>
            </a:endParaRPr>
          </a:p>
          <a:p>
            <a:pPr algn="just"/>
            <a:r>
              <a:rPr lang="fa-IR" sz="2800" dirty="0" smtClean="0">
                <a:cs typeface="B Mitra" pitchFamily="2" charset="-78"/>
              </a:rPr>
              <a:t>آنتی بادی سلول های جزایر لانگر هانس وجود ندارد.</a:t>
            </a:r>
          </a:p>
          <a:p>
            <a:pPr marL="0" indent="0" algn="just">
              <a:buNone/>
            </a:pPr>
            <a:r>
              <a:rPr lang="fa-IR" sz="2800" dirty="0" smtClean="0">
                <a:cs typeface="B Mitra" pitchFamily="2" charset="-78"/>
              </a:rPr>
              <a:t>اختلال اصلي در اين بيماري كمبود توليد انسولين يا مقاومت نسبت به آن است.عارضه حاد آن سندرم هیپر اسمولار غیر کتوزی هیپرگلیسمیک (</a:t>
            </a:r>
            <a:r>
              <a:rPr lang="en-US" sz="2800" dirty="0" smtClean="0">
                <a:cs typeface="B Mitra" pitchFamily="2" charset="-78"/>
              </a:rPr>
              <a:t>HHNS</a:t>
            </a:r>
            <a:r>
              <a:rPr lang="fa-IR" sz="2800" dirty="0" smtClean="0">
                <a:cs typeface="B Mitra" pitchFamily="2" charset="-78"/>
              </a:rPr>
              <a:t> ) می باشد.در </a:t>
            </a:r>
            <a:r>
              <a:rPr lang="en-US" sz="2800" dirty="0" smtClean="0">
                <a:cs typeface="B Mitra" pitchFamily="2" charset="-78"/>
              </a:rPr>
              <a:t>HHNS </a:t>
            </a:r>
            <a:r>
              <a:rPr lang="fa-IR" sz="2800" dirty="0" smtClean="0">
                <a:cs typeface="B Mitra" pitchFamily="2" charset="-78"/>
              </a:rPr>
              <a:t> ، بیکربنات و </a:t>
            </a:r>
            <a:r>
              <a:rPr lang="en-US" sz="2800" dirty="0" smtClean="0">
                <a:cs typeface="B Mitra" pitchFamily="2" charset="-78"/>
              </a:rPr>
              <a:t>PH </a:t>
            </a:r>
            <a:r>
              <a:rPr lang="fa-IR" sz="2800" dirty="0" smtClean="0">
                <a:cs typeface="B Mitra" pitchFamily="2" charset="-78"/>
              </a:rPr>
              <a:t> خون طبیعی است.</a:t>
            </a:r>
          </a:p>
          <a:p>
            <a:pPr algn="just"/>
            <a:endParaRPr lang="ar-SA" sz="2800" dirty="0" smtClean="0">
              <a:cs typeface="B Mitra" pitchFamily="2" charset="-78"/>
            </a:endParaRPr>
          </a:p>
          <a:p>
            <a:endParaRPr lang="fa-IR" sz="2800" dirty="0"/>
          </a:p>
        </p:txBody>
      </p:sp>
    </p:spTree>
    <p:extLst>
      <p:ext uri="{BB962C8B-B14F-4D97-AF65-F5344CB8AC3E}">
        <p14:creationId xmlns:p14="http://schemas.microsoft.com/office/powerpoint/2010/main" val="38662448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183</TotalTime>
  <Words>2058</Words>
  <Application>Microsoft Office PowerPoint</Application>
  <PresentationFormat>Widescreen</PresentationFormat>
  <Paragraphs>212</Paragraphs>
  <Slides>31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B Karim</vt:lpstr>
      <vt:lpstr>B Mitra</vt:lpstr>
      <vt:lpstr>B Titr</vt:lpstr>
      <vt:lpstr>B Zar</vt:lpstr>
      <vt:lpstr>Calibri</vt:lpstr>
      <vt:lpstr>Calibri Light</vt:lpstr>
      <vt:lpstr>Times New Roman</vt:lpstr>
      <vt:lpstr>Retrospect</vt:lpstr>
      <vt:lpstr>PowerPoint Presentation</vt:lpstr>
      <vt:lpstr>دیابت ملیتوس</vt:lpstr>
      <vt:lpstr> </vt:lpstr>
      <vt:lpstr>پاتوفیزیولوژی    </vt:lpstr>
      <vt:lpstr> </vt:lpstr>
      <vt:lpstr>PowerPoint Presentation</vt:lpstr>
      <vt:lpstr>DKA</vt:lpstr>
      <vt:lpstr>درمان و مداخلات پرستاری</vt:lpstr>
      <vt:lpstr>دیابت تیپ 2</vt:lpstr>
      <vt:lpstr>PowerPoint Presentation</vt:lpstr>
      <vt:lpstr>PowerPoint Presentation</vt:lpstr>
      <vt:lpstr>عوامل ابتلا به ديابت نوع 2 </vt:lpstr>
      <vt:lpstr>نشانه هاي ديابت نوع دو چيست؟ </vt:lpstr>
      <vt:lpstr>ديابت بارداری </vt:lpstr>
      <vt:lpstr>افزایش شیوع دیابت تیپ 2</vt:lpstr>
      <vt:lpstr>غربالگری دیابت تیپ 2 </vt:lpstr>
      <vt:lpstr>معیار تشخیص:</vt:lpstr>
      <vt:lpstr>PowerPoint Presentation</vt:lpstr>
      <vt:lpstr>وضعيت پره ديابتيك </vt:lpstr>
      <vt:lpstr>اقدامات موثر در کنترل قند خون </vt:lpstr>
      <vt:lpstr>PowerPoint Presentation</vt:lpstr>
      <vt:lpstr>PowerPoint Presentation</vt:lpstr>
      <vt:lpstr>PowerPoint Presentation</vt:lpstr>
      <vt:lpstr>عوارض دیابت</vt:lpstr>
      <vt:lpstr>هیپوگلیسمی</vt:lpstr>
      <vt:lpstr>علل هیپو گلیسمی </vt:lpstr>
      <vt:lpstr>علائم بالینی</vt:lpstr>
      <vt:lpstr>درمان </vt:lpstr>
      <vt:lpstr>تشخیص و درمان DKA</vt:lpstr>
      <vt:lpstr>HHS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amir771155</dc:creator>
  <cp:lastModifiedBy>Moorche</cp:lastModifiedBy>
  <cp:revision>33</cp:revision>
  <dcterms:created xsi:type="dcterms:W3CDTF">2022-01-28T12:54:01Z</dcterms:created>
  <dcterms:modified xsi:type="dcterms:W3CDTF">2022-01-31T10:10:23Z</dcterms:modified>
</cp:coreProperties>
</file>