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3" r:id="rId2"/>
    <p:sldId id="264" r:id="rId3"/>
    <p:sldId id="265" r:id="rId4"/>
    <p:sldId id="281" r:id="rId5"/>
    <p:sldId id="266" r:id="rId6"/>
    <p:sldId id="267" r:id="rId7"/>
    <p:sldId id="268" r:id="rId8"/>
    <p:sldId id="269" r:id="rId9"/>
    <p:sldId id="271" r:id="rId10"/>
    <p:sldId id="272" r:id="rId11"/>
    <p:sldId id="273" r:id="rId12"/>
    <p:sldId id="274" r:id="rId13"/>
    <p:sldId id="275" r:id="rId14"/>
    <p:sldId id="276" r:id="rId15"/>
    <p:sldId id="277" r:id="rId16"/>
    <p:sldId id="278" r:id="rId17"/>
    <p:sldId id="260" r:id="rId18"/>
    <p:sldId id="261" r:id="rId19"/>
    <p:sldId id="262" r:id="rId20"/>
    <p:sldId id="279" r:id="rId21"/>
    <p:sldId id="280" r:id="rId22"/>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4660"/>
  </p:normalViewPr>
  <p:slideViewPr>
    <p:cSldViewPr snapToGrid="0">
      <p:cViewPr varScale="1">
        <p:scale>
          <a:sx n="87" d="100"/>
          <a:sy n="87" d="100"/>
        </p:scale>
        <p:origin x="4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35F22400-9154-4327-8DC6-85DC7F7528FF}" type="datetimeFigureOut">
              <a:rPr lang="fa-IR" smtClean="0"/>
              <a:t>07/05/1443</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020A80AC-0D08-46A0-AF6B-45273CA519C7}" type="slidenum">
              <a:rPr lang="fa-IR" smtClean="0"/>
              <a:t>‹#›</a:t>
            </a:fld>
            <a:endParaRPr lang="fa-IR"/>
          </a:p>
        </p:txBody>
      </p:sp>
    </p:spTree>
    <p:extLst>
      <p:ext uri="{BB962C8B-B14F-4D97-AF65-F5344CB8AC3E}">
        <p14:creationId xmlns:p14="http://schemas.microsoft.com/office/powerpoint/2010/main" val="4244487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020A80AC-0D08-46A0-AF6B-45273CA519C7}" type="slidenum">
              <a:rPr lang="fa-IR" smtClean="0"/>
              <a:t>1</a:t>
            </a:fld>
            <a:endParaRPr lang="fa-IR"/>
          </a:p>
        </p:txBody>
      </p:sp>
    </p:spTree>
    <p:extLst>
      <p:ext uri="{BB962C8B-B14F-4D97-AF65-F5344CB8AC3E}">
        <p14:creationId xmlns:p14="http://schemas.microsoft.com/office/powerpoint/2010/main" val="3237279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020A80AC-0D08-46A0-AF6B-45273CA519C7}" type="slidenum">
              <a:rPr lang="fa-IR" smtClean="0"/>
              <a:t>10</a:t>
            </a:fld>
            <a:endParaRPr lang="fa-IR"/>
          </a:p>
        </p:txBody>
      </p:sp>
    </p:spTree>
    <p:extLst>
      <p:ext uri="{BB962C8B-B14F-4D97-AF65-F5344CB8AC3E}">
        <p14:creationId xmlns:p14="http://schemas.microsoft.com/office/powerpoint/2010/main" val="1160703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020A80AC-0D08-46A0-AF6B-45273CA519C7}" type="slidenum">
              <a:rPr lang="fa-IR" smtClean="0"/>
              <a:t>11</a:t>
            </a:fld>
            <a:endParaRPr lang="fa-IR"/>
          </a:p>
        </p:txBody>
      </p:sp>
    </p:spTree>
    <p:extLst>
      <p:ext uri="{BB962C8B-B14F-4D97-AF65-F5344CB8AC3E}">
        <p14:creationId xmlns:p14="http://schemas.microsoft.com/office/powerpoint/2010/main" val="304267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020A80AC-0D08-46A0-AF6B-45273CA519C7}" type="slidenum">
              <a:rPr lang="fa-IR" smtClean="0"/>
              <a:t>12</a:t>
            </a:fld>
            <a:endParaRPr lang="fa-IR"/>
          </a:p>
        </p:txBody>
      </p:sp>
    </p:spTree>
    <p:extLst>
      <p:ext uri="{BB962C8B-B14F-4D97-AF65-F5344CB8AC3E}">
        <p14:creationId xmlns:p14="http://schemas.microsoft.com/office/powerpoint/2010/main" val="2769870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020A80AC-0D08-46A0-AF6B-45273CA519C7}" type="slidenum">
              <a:rPr lang="fa-IR" smtClean="0"/>
              <a:t>13</a:t>
            </a:fld>
            <a:endParaRPr lang="fa-IR"/>
          </a:p>
        </p:txBody>
      </p:sp>
    </p:spTree>
    <p:extLst>
      <p:ext uri="{BB962C8B-B14F-4D97-AF65-F5344CB8AC3E}">
        <p14:creationId xmlns:p14="http://schemas.microsoft.com/office/powerpoint/2010/main" val="2656953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020A80AC-0D08-46A0-AF6B-45273CA519C7}" type="slidenum">
              <a:rPr lang="fa-IR" smtClean="0"/>
              <a:t>14</a:t>
            </a:fld>
            <a:endParaRPr lang="fa-IR"/>
          </a:p>
        </p:txBody>
      </p:sp>
    </p:spTree>
    <p:extLst>
      <p:ext uri="{BB962C8B-B14F-4D97-AF65-F5344CB8AC3E}">
        <p14:creationId xmlns:p14="http://schemas.microsoft.com/office/powerpoint/2010/main" val="2761464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020A80AC-0D08-46A0-AF6B-45273CA519C7}" type="slidenum">
              <a:rPr lang="fa-IR" smtClean="0"/>
              <a:t>15</a:t>
            </a:fld>
            <a:endParaRPr lang="fa-IR"/>
          </a:p>
        </p:txBody>
      </p:sp>
    </p:spTree>
    <p:extLst>
      <p:ext uri="{BB962C8B-B14F-4D97-AF65-F5344CB8AC3E}">
        <p14:creationId xmlns:p14="http://schemas.microsoft.com/office/powerpoint/2010/main" val="1860225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020A80AC-0D08-46A0-AF6B-45273CA519C7}" type="slidenum">
              <a:rPr lang="fa-IR" smtClean="0"/>
              <a:t>16</a:t>
            </a:fld>
            <a:endParaRPr lang="fa-IR"/>
          </a:p>
        </p:txBody>
      </p:sp>
    </p:spTree>
    <p:extLst>
      <p:ext uri="{BB962C8B-B14F-4D97-AF65-F5344CB8AC3E}">
        <p14:creationId xmlns:p14="http://schemas.microsoft.com/office/powerpoint/2010/main" val="3863935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020A80AC-0D08-46A0-AF6B-45273CA519C7}" type="slidenum">
              <a:rPr lang="fa-IR" smtClean="0"/>
              <a:t>17</a:t>
            </a:fld>
            <a:endParaRPr lang="fa-IR"/>
          </a:p>
        </p:txBody>
      </p:sp>
    </p:spTree>
    <p:extLst>
      <p:ext uri="{BB962C8B-B14F-4D97-AF65-F5344CB8AC3E}">
        <p14:creationId xmlns:p14="http://schemas.microsoft.com/office/powerpoint/2010/main" val="1467861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020A80AC-0D08-46A0-AF6B-45273CA519C7}" type="slidenum">
              <a:rPr lang="fa-IR" smtClean="0"/>
              <a:t>18</a:t>
            </a:fld>
            <a:endParaRPr lang="fa-IR"/>
          </a:p>
        </p:txBody>
      </p:sp>
    </p:spTree>
    <p:extLst>
      <p:ext uri="{BB962C8B-B14F-4D97-AF65-F5344CB8AC3E}">
        <p14:creationId xmlns:p14="http://schemas.microsoft.com/office/powerpoint/2010/main" val="2827846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020A80AC-0D08-46A0-AF6B-45273CA519C7}" type="slidenum">
              <a:rPr lang="fa-IR" smtClean="0"/>
              <a:t>19</a:t>
            </a:fld>
            <a:endParaRPr lang="fa-IR"/>
          </a:p>
        </p:txBody>
      </p:sp>
    </p:spTree>
    <p:extLst>
      <p:ext uri="{BB962C8B-B14F-4D97-AF65-F5344CB8AC3E}">
        <p14:creationId xmlns:p14="http://schemas.microsoft.com/office/powerpoint/2010/main" val="2938654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020A80AC-0D08-46A0-AF6B-45273CA519C7}" type="slidenum">
              <a:rPr lang="fa-IR" smtClean="0"/>
              <a:t>2</a:t>
            </a:fld>
            <a:endParaRPr lang="fa-IR"/>
          </a:p>
        </p:txBody>
      </p:sp>
    </p:spTree>
    <p:extLst>
      <p:ext uri="{BB962C8B-B14F-4D97-AF65-F5344CB8AC3E}">
        <p14:creationId xmlns:p14="http://schemas.microsoft.com/office/powerpoint/2010/main" val="3381161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020A80AC-0D08-46A0-AF6B-45273CA519C7}" type="slidenum">
              <a:rPr lang="fa-IR" smtClean="0"/>
              <a:t>20</a:t>
            </a:fld>
            <a:endParaRPr lang="fa-IR"/>
          </a:p>
        </p:txBody>
      </p:sp>
    </p:spTree>
    <p:extLst>
      <p:ext uri="{BB962C8B-B14F-4D97-AF65-F5344CB8AC3E}">
        <p14:creationId xmlns:p14="http://schemas.microsoft.com/office/powerpoint/2010/main" val="1506481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020A80AC-0D08-46A0-AF6B-45273CA519C7}" type="slidenum">
              <a:rPr lang="fa-IR" smtClean="0"/>
              <a:t>21</a:t>
            </a:fld>
            <a:endParaRPr lang="fa-IR"/>
          </a:p>
        </p:txBody>
      </p:sp>
    </p:spTree>
    <p:extLst>
      <p:ext uri="{BB962C8B-B14F-4D97-AF65-F5344CB8AC3E}">
        <p14:creationId xmlns:p14="http://schemas.microsoft.com/office/powerpoint/2010/main" val="1477818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020A80AC-0D08-46A0-AF6B-45273CA519C7}" type="slidenum">
              <a:rPr lang="fa-IR" smtClean="0"/>
              <a:t>3</a:t>
            </a:fld>
            <a:endParaRPr lang="fa-IR"/>
          </a:p>
        </p:txBody>
      </p:sp>
    </p:spTree>
    <p:extLst>
      <p:ext uri="{BB962C8B-B14F-4D97-AF65-F5344CB8AC3E}">
        <p14:creationId xmlns:p14="http://schemas.microsoft.com/office/powerpoint/2010/main" val="3802415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020A80AC-0D08-46A0-AF6B-45273CA519C7}" type="slidenum">
              <a:rPr lang="fa-IR" smtClean="0"/>
              <a:t>4</a:t>
            </a:fld>
            <a:endParaRPr lang="fa-IR"/>
          </a:p>
        </p:txBody>
      </p:sp>
    </p:spTree>
    <p:extLst>
      <p:ext uri="{BB962C8B-B14F-4D97-AF65-F5344CB8AC3E}">
        <p14:creationId xmlns:p14="http://schemas.microsoft.com/office/powerpoint/2010/main" val="3656212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020A80AC-0D08-46A0-AF6B-45273CA519C7}" type="slidenum">
              <a:rPr lang="fa-IR" smtClean="0"/>
              <a:t>5</a:t>
            </a:fld>
            <a:endParaRPr lang="fa-IR"/>
          </a:p>
        </p:txBody>
      </p:sp>
    </p:spTree>
    <p:extLst>
      <p:ext uri="{BB962C8B-B14F-4D97-AF65-F5344CB8AC3E}">
        <p14:creationId xmlns:p14="http://schemas.microsoft.com/office/powerpoint/2010/main" val="564700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020A80AC-0D08-46A0-AF6B-45273CA519C7}" type="slidenum">
              <a:rPr lang="fa-IR" smtClean="0"/>
              <a:t>6</a:t>
            </a:fld>
            <a:endParaRPr lang="fa-IR"/>
          </a:p>
        </p:txBody>
      </p:sp>
    </p:spTree>
    <p:extLst>
      <p:ext uri="{BB962C8B-B14F-4D97-AF65-F5344CB8AC3E}">
        <p14:creationId xmlns:p14="http://schemas.microsoft.com/office/powerpoint/2010/main" val="1806637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020A80AC-0D08-46A0-AF6B-45273CA519C7}" type="slidenum">
              <a:rPr lang="fa-IR" smtClean="0"/>
              <a:t>7</a:t>
            </a:fld>
            <a:endParaRPr lang="fa-IR"/>
          </a:p>
        </p:txBody>
      </p:sp>
    </p:spTree>
    <p:extLst>
      <p:ext uri="{BB962C8B-B14F-4D97-AF65-F5344CB8AC3E}">
        <p14:creationId xmlns:p14="http://schemas.microsoft.com/office/powerpoint/2010/main" val="916806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020A80AC-0D08-46A0-AF6B-45273CA519C7}" type="slidenum">
              <a:rPr lang="fa-IR" smtClean="0"/>
              <a:t>8</a:t>
            </a:fld>
            <a:endParaRPr lang="fa-IR"/>
          </a:p>
        </p:txBody>
      </p:sp>
    </p:spTree>
    <p:extLst>
      <p:ext uri="{BB962C8B-B14F-4D97-AF65-F5344CB8AC3E}">
        <p14:creationId xmlns:p14="http://schemas.microsoft.com/office/powerpoint/2010/main" val="1039976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020A80AC-0D08-46A0-AF6B-45273CA519C7}" type="slidenum">
              <a:rPr lang="fa-IR" smtClean="0"/>
              <a:t>9</a:t>
            </a:fld>
            <a:endParaRPr lang="fa-IR"/>
          </a:p>
        </p:txBody>
      </p:sp>
    </p:spTree>
    <p:extLst>
      <p:ext uri="{BB962C8B-B14F-4D97-AF65-F5344CB8AC3E}">
        <p14:creationId xmlns:p14="http://schemas.microsoft.com/office/powerpoint/2010/main" val="2802104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10AE6C69-B1E9-4CB0-9E49-FB3BE22017D7}" type="datetimeFigureOut">
              <a:rPr lang="fa-IR" smtClean="0"/>
              <a:t>07/05/1443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2A88040-4F18-4349-8A8E-72537A772F52}" type="slidenum">
              <a:rPr lang="fa-IR" smtClean="0"/>
              <a:t>‹#›</a:t>
            </a:fld>
            <a:endParaRPr lang="fa-IR"/>
          </a:p>
        </p:txBody>
      </p:sp>
    </p:spTree>
    <p:extLst>
      <p:ext uri="{BB962C8B-B14F-4D97-AF65-F5344CB8AC3E}">
        <p14:creationId xmlns:p14="http://schemas.microsoft.com/office/powerpoint/2010/main" val="1209253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10AE6C69-B1E9-4CB0-9E49-FB3BE22017D7}" type="datetimeFigureOut">
              <a:rPr lang="fa-IR" smtClean="0"/>
              <a:t>07/05/1443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2A88040-4F18-4349-8A8E-72537A772F52}" type="slidenum">
              <a:rPr lang="fa-IR" smtClean="0"/>
              <a:t>‹#›</a:t>
            </a:fld>
            <a:endParaRPr lang="fa-IR"/>
          </a:p>
        </p:txBody>
      </p:sp>
    </p:spTree>
    <p:extLst>
      <p:ext uri="{BB962C8B-B14F-4D97-AF65-F5344CB8AC3E}">
        <p14:creationId xmlns:p14="http://schemas.microsoft.com/office/powerpoint/2010/main" val="3014418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10AE6C69-B1E9-4CB0-9E49-FB3BE22017D7}" type="datetimeFigureOut">
              <a:rPr lang="fa-IR" smtClean="0"/>
              <a:t>07/05/1443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2A88040-4F18-4349-8A8E-72537A772F52}" type="slidenum">
              <a:rPr lang="fa-IR" smtClean="0"/>
              <a:t>‹#›</a:t>
            </a:fld>
            <a:endParaRPr lang="fa-IR"/>
          </a:p>
        </p:txBody>
      </p:sp>
    </p:spTree>
    <p:extLst>
      <p:ext uri="{BB962C8B-B14F-4D97-AF65-F5344CB8AC3E}">
        <p14:creationId xmlns:p14="http://schemas.microsoft.com/office/powerpoint/2010/main" val="185168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10AE6C69-B1E9-4CB0-9E49-FB3BE22017D7}" type="datetimeFigureOut">
              <a:rPr lang="fa-IR" smtClean="0"/>
              <a:t>07/05/1443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2A88040-4F18-4349-8A8E-72537A772F52}" type="slidenum">
              <a:rPr lang="fa-IR" smtClean="0"/>
              <a:t>‹#›</a:t>
            </a:fld>
            <a:endParaRPr lang="fa-IR"/>
          </a:p>
        </p:txBody>
      </p:sp>
    </p:spTree>
    <p:extLst>
      <p:ext uri="{BB962C8B-B14F-4D97-AF65-F5344CB8AC3E}">
        <p14:creationId xmlns:p14="http://schemas.microsoft.com/office/powerpoint/2010/main" val="273720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AE6C69-B1E9-4CB0-9E49-FB3BE22017D7}" type="datetimeFigureOut">
              <a:rPr lang="fa-IR" smtClean="0"/>
              <a:t>07/05/1443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2A88040-4F18-4349-8A8E-72537A772F52}" type="slidenum">
              <a:rPr lang="fa-IR" smtClean="0"/>
              <a:t>‹#›</a:t>
            </a:fld>
            <a:endParaRPr lang="fa-IR"/>
          </a:p>
        </p:txBody>
      </p:sp>
    </p:spTree>
    <p:extLst>
      <p:ext uri="{BB962C8B-B14F-4D97-AF65-F5344CB8AC3E}">
        <p14:creationId xmlns:p14="http://schemas.microsoft.com/office/powerpoint/2010/main" val="711080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10AE6C69-B1E9-4CB0-9E49-FB3BE22017D7}" type="datetimeFigureOut">
              <a:rPr lang="fa-IR" smtClean="0"/>
              <a:t>07/05/1443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2A88040-4F18-4349-8A8E-72537A772F52}" type="slidenum">
              <a:rPr lang="fa-IR" smtClean="0"/>
              <a:t>‹#›</a:t>
            </a:fld>
            <a:endParaRPr lang="fa-IR"/>
          </a:p>
        </p:txBody>
      </p:sp>
    </p:spTree>
    <p:extLst>
      <p:ext uri="{BB962C8B-B14F-4D97-AF65-F5344CB8AC3E}">
        <p14:creationId xmlns:p14="http://schemas.microsoft.com/office/powerpoint/2010/main" val="260161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10AE6C69-B1E9-4CB0-9E49-FB3BE22017D7}" type="datetimeFigureOut">
              <a:rPr lang="fa-IR" smtClean="0"/>
              <a:t>07/05/1443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2A88040-4F18-4349-8A8E-72537A772F52}" type="slidenum">
              <a:rPr lang="fa-IR" smtClean="0"/>
              <a:t>‹#›</a:t>
            </a:fld>
            <a:endParaRPr lang="fa-IR"/>
          </a:p>
        </p:txBody>
      </p:sp>
    </p:spTree>
    <p:extLst>
      <p:ext uri="{BB962C8B-B14F-4D97-AF65-F5344CB8AC3E}">
        <p14:creationId xmlns:p14="http://schemas.microsoft.com/office/powerpoint/2010/main" val="1885056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10AE6C69-B1E9-4CB0-9E49-FB3BE22017D7}" type="datetimeFigureOut">
              <a:rPr lang="fa-IR" smtClean="0"/>
              <a:t>07/05/1443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2A88040-4F18-4349-8A8E-72537A772F52}" type="slidenum">
              <a:rPr lang="fa-IR" smtClean="0"/>
              <a:t>‹#›</a:t>
            </a:fld>
            <a:endParaRPr lang="fa-IR"/>
          </a:p>
        </p:txBody>
      </p:sp>
    </p:spTree>
    <p:extLst>
      <p:ext uri="{BB962C8B-B14F-4D97-AF65-F5344CB8AC3E}">
        <p14:creationId xmlns:p14="http://schemas.microsoft.com/office/powerpoint/2010/main" val="17279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E6C69-B1E9-4CB0-9E49-FB3BE22017D7}" type="datetimeFigureOut">
              <a:rPr lang="fa-IR" smtClean="0"/>
              <a:t>07/05/1443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2A88040-4F18-4349-8A8E-72537A772F52}" type="slidenum">
              <a:rPr lang="fa-IR" smtClean="0"/>
              <a:t>‹#›</a:t>
            </a:fld>
            <a:endParaRPr lang="fa-IR"/>
          </a:p>
        </p:txBody>
      </p:sp>
    </p:spTree>
    <p:extLst>
      <p:ext uri="{BB962C8B-B14F-4D97-AF65-F5344CB8AC3E}">
        <p14:creationId xmlns:p14="http://schemas.microsoft.com/office/powerpoint/2010/main" val="224096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AE6C69-B1E9-4CB0-9E49-FB3BE22017D7}" type="datetimeFigureOut">
              <a:rPr lang="fa-IR" smtClean="0"/>
              <a:t>07/05/1443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2A88040-4F18-4349-8A8E-72537A772F52}" type="slidenum">
              <a:rPr lang="fa-IR" smtClean="0"/>
              <a:t>‹#›</a:t>
            </a:fld>
            <a:endParaRPr lang="fa-IR"/>
          </a:p>
        </p:txBody>
      </p:sp>
    </p:spTree>
    <p:extLst>
      <p:ext uri="{BB962C8B-B14F-4D97-AF65-F5344CB8AC3E}">
        <p14:creationId xmlns:p14="http://schemas.microsoft.com/office/powerpoint/2010/main" val="139193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AE6C69-B1E9-4CB0-9E49-FB3BE22017D7}" type="datetimeFigureOut">
              <a:rPr lang="fa-IR" smtClean="0"/>
              <a:t>07/05/1443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2A88040-4F18-4349-8A8E-72537A772F52}" type="slidenum">
              <a:rPr lang="fa-IR" smtClean="0"/>
              <a:t>‹#›</a:t>
            </a:fld>
            <a:endParaRPr lang="fa-IR"/>
          </a:p>
        </p:txBody>
      </p:sp>
    </p:spTree>
    <p:extLst>
      <p:ext uri="{BB962C8B-B14F-4D97-AF65-F5344CB8AC3E}">
        <p14:creationId xmlns:p14="http://schemas.microsoft.com/office/powerpoint/2010/main" val="124174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E6C69-B1E9-4CB0-9E49-FB3BE22017D7}" type="datetimeFigureOut">
              <a:rPr lang="fa-IR" smtClean="0"/>
              <a:t>07/05/1443</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88040-4F18-4349-8A8E-72537A772F52}" type="slidenum">
              <a:rPr lang="fa-IR" smtClean="0"/>
              <a:t>‹#›</a:t>
            </a:fld>
            <a:endParaRPr lang="fa-IR"/>
          </a:p>
        </p:txBody>
      </p:sp>
    </p:spTree>
    <p:extLst>
      <p:ext uri="{BB962C8B-B14F-4D97-AF65-F5344CB8AC3E}">
        <p14:creationId xmlns:p14="http://schemas.microsoft.com/office/powerpoint/2010/main" val="166159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09729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5923" y="796977"/>
            <a:ext cx="9760944" cy="4893647"/>
          </a:xfrm>
          <a:prstGeom prst="rect">
            <a:avLst/>
          </a:prstGeom>
        </p:spPr>
        <p:txBody>
          <a:bodyPr wrap="square">
            <a:spAutoFit/>
          </a:bodyPr>
          <a:lstStyle/>
          <a:p>
            <a:pPr algn="just" rtl="1">
              <a:lnSpc>
                <a:spcPct val="150000"/>
              </a:lnSpc>
            </a:pPr>
            <a:r>
              <a:rPr lang="fa-IR" sz="2400" b="1" dirty="0">
                <a:solidFill>
                  <a:srgbClr val="7030A0"/>
                </a:solidFill>
                <a:cs typeface="B Nazanin" panose="00000400000000000000" pitchFamily="2" charset="-78"/>
              </a:rPr>
              <a:t>درمان کم آبی/ برنامه درمانی الف: درمان اسهال در منزل </a:t>
            </a:r>
          </a:p>
          <a:p>
            <a:pPr algn="just" rtl="1">
              <a:lnSpc>
                <a:spcPct val="150000"/>
              </a:lnSpc>
            </a:pPr>
            <a:r>
              <a:rPr lang="fa-IR" sz="2000" b="1" dirty="0">
                <a:solidFill>
                  <a:schemeClr val="accent2">
                    <a:lumMod val="60000"/>
                    <a:lumOff val="40000"/>
                  </a:schemeClr>
                </a:solidFill>
                <a:cs typeface="B Nazanin" panose="00000400000000000000" pitchFamily="2" charset="-78"/>
              </a:rPr>
              <a:t>مشاوره با مادر درباره 4 قانون درمان اسهال در منزل </a:t>
            </a:r>
          </a:p>
          <a:p>
            <a:pPr algn="just" rtl="1">
              <a:lnSpc>
                <a:spcPct val="150000"/>
              </a:lnSpc>
            </a:pPr>
            <a:r>
              <a:rPr lang="fa-IR" sz="1600" dirty="0">
                <a:cs typeface="B Nazanin" panose="00000400000000000000" pitchFamily="2" charset="-78"/>
              </a:rPr>
              <a:t>( دادان مایعات اضافی، مکمل روی روزانه، ادامه تغذیه، چه موقع برگردد) </a:t>
            </a:r>
          </a:p>
          <a:p>
            <a:pPr algn="just" rtl="1">
              <a:lnSpc>
                <a:spcPct val="150000"/>
              </a:lnSpc>
            </a:pPr>
            <a:r>
              <a:rPr lang="fa-IR" sz="2400" b="1" dirty="0">
                <a:cs typeface="B Nazanin" panose="00000400000000000000" pitchFamily="2" charset="-78"/>
              </a:rPr>
              <a:t>1. مایعات اضافی بدهید: (هر قدر که کودک بخواهد) </a:t>
            </a:r>
          </a:p>
          <a:p>
            <a:pPr marL="285750" indent="-285750" algn="just" rtl="1">
              <a:lnSpc>
                <a:spcPct val="150000"/>
              </a:lnSpc>
              <a:buFont typeface="Arial" panose="020B0604020202020204" pitchFamily="34" charset="0"/>
              <a:buChar char="•"/>
            </a:pPr>
            <a:r>
              <a:rPr lang="fa-IR" sz="2000" dirty="0">
                <a:cs typeface="B Nazanin" panose="00000400000000000000" pitchFamily="2" charset="-78"/>
              </a:rPr>
              <a:t>شیرخوار را مکررا با دفعات بیشتر از قبل و طولانی تر در هر نوبت با شیر خود تغذیه کند</a:t>
            </a:r>
          </a:p>
          <a:p>
            <a:pPr marL="285750" indent="-285750" algn="just" rtl="1">
              <a:lnSpc>
                <a:spcPct val="150000"/>
              </a:lnSpc>
              <a:buFont typeface="Arial" panose="020B0604020202020204" pitchFamily="34" charset="0"/>
              <a:buChar char="•"/>
            </a:pPr>
            <a:r>
              <a:rPr lang="fa-IR" sz="2000" dirty="0">
                <a:cs typeface="B Nazanin" panose="00000400000000000000" pitchFamily="2" charset="-78"/>
              </a:rPr>
              <a:t>اگر شیرخوار انحصارا شیر مادر می خورد، علاوه بر شیر مادر به او، او.آر.اس (هیپو اسمولار) بدهد. </a:t>
            </a:r>
          </a:p>
          <a:p>
            <a:pPr marL="285750" indent="-285750" algn="just" rtl="1">
              <a:lnSpc>
                <a:spcPct val="150000"/>
              </a:lnSpc>
              <a:buFont typeface="Arial" panose="020B0604020202020204" pitchFamily="34" charset="0"/>
              <a:buChar char="•"/>
            </a:pPr>
            <a:r>
              <a:rPr lang="fa-IR" sz="2000" dirty="0">
                <a:cs typeface="B Nazanin" panose="00000400000000000000" pitchFamily="2" charset="-78"/>
              </a:rPr>
              <a:t> اگر کودک شیر مادرخوار نیست، علاوه بر شیرمصنوعی به او آب جوشیده خنک یا او.آر.اس (هیپو اسمولار) هم بدهد. </a:t>
            </a:r>
          </a:p>
          <a:p>
            <a:pPr marL="285750" indent="-285750" algn="just" rtl="1">
              <a:lnSpc>
                <a:spcPct val="150000"/>
              </a:lnSpc>
              <a:buFont typeface="Arial" panose="020B0604020202020204" pitchFamily="34" charset="0"/>
              <a:buChar char="•"/>
            </a:pPr>
            <a:r>
              <a:rPr lang="fa-IR" sz="2000" dirty="0">
                <a:cs typeface="B Nazanin" panose="00000400000000000000" pitchFamily="2" charset="-78"/>
              </a:rPr>
              <a:t>در صورت شروع تغذیه کمکی برای کودک، غذاهای آبکی (مانند: سوپ، ماست و دوغ)  داده شود. </a:t>
            </a:r>
          </a:p>
          <a:p>
            <a:pPr marL="285750" indent="-285750" algn="just" rtl="1">
              <a:lnSpc>
                <a:spcPct val="150000"/>
              </a:lnSpc>
              <a:buFont typeface="Arial" panose="020B0604020202020204" pitchFamily="34" charset="0"/>
              <a:buChar char="•"/>
            </a:pPr>
            <a:r>
              <a:rPr lang="fa-IR" sz="2000" dirty="0">
                <a:cs typeface="B Nazanin" panose="00000400000000000000" pitchFamily="2" charset="-78"/>
              </a:rPr>
              <a:t>از مایعات خیلی شیرین مثل نوشابه و آب میوه های صنعتی استفاده نشود. </a:t>
            </a:r>
          </a:p>
          <a:p>
            <a:pPr algn="r" rtl="1"/>
            <a:endParaRPr lang="fa-IR" dirty="0"/>
          </a:p>
          <a:p>
            <a:pPr algn="r" rtl="1"/>
            <a:r>
              <a:rPr lang="fa-IR" dirty="0"/>
              <a:t> </a:t>
            </a:r>
          </a:p>
        </p:txBody>
      </p:sp>
    </p:spTree>
    <p:extLst>
      <p:ext uri="{BB962C8B-B14F-4D97-AF65-F5344CB8AC3E}">
        <p14:creationId xmlns:p14="http://schemas.microsoft.com/office/powerpoint/2010/main" val="514950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5923" y="2676167"/>
            <a:ext cx="8427904" cy="2400657"/>
          </a:xfrm>
          <a:prstGeom prst="rect">
            <a:avLst/>
          </a:prstGeom>
        </p:spPr>
        <p:txBody>
          <a:bodyPr wrap="square">
            <a:spAutoFit/>
          </a:bodyPr>
          <a:lstStyle/>
          <a:p>
            <a:pPr marL="285750" indent="-285750" algn="just" rtl="1">
              <a:lnSpc>
                <a:spcPct val="150000"/>
              </a:lnSpc>
              <a:buFont typeface="Arial" panose="020B0604020202020204" pitchFamily="34" charset="0"/>
              <a:buChar char="•"/>
            </a:pPr>
            <a:r>
              <a:rPr lang="fa-IR" sz="2000" dirty="0">
                <a:cs typeface="B Nazanin" panose="00000400000000000000" pitchFamily="2" charset="-78"/>
              </a:rPr>
              <a:t> به مادر نشان بدهید که او.آر.اس را چگونه و با چه مقدار آب مخلوط کند.</a:t>
            </a:r>
          </a:p>
          <a:p>
            <a:pPr marL="285750" indent="-285750" algn="just" rtl="1">
              <a:lnSpc>
                <a:spcPct val="150000"/>
              </a:lnSpc>
              <a:buFont typeface="Arial" panose="020B0604020202020204" pitchFamily="34" charset="0"/>
              <a:buChar char="•"/>
            </a:pPr>
            <a:r>
              <a:rPr lang="fa-IR" sz="2000" dirty="0">
                <a:cs typeface="B Nazanin" panose="00000400000000000000" pitchFamily="2" charset="-78"/>
              </a:rPr>
              <a:t> به مادر نشان بدهید چه مقدار او.آر.اس را پس از هر بار دفع آبکی به او بدهد؛ </a:t>
            </a:r>
          </a:p>
          <a:p>
            <a:pPr algn="just" rtl="1">
              <a:lnSpc>
                <a:spcPct val="150000"/>
              </a:lnSpc>
            </a:pPr>
            <a:r>
              <a:rPr lang="fa-IR" sz="2000" dirty="0">
                <a:cs typeface="B Nazanin" panose="00000400000000000000" pitchFamily="2" charset="-78"/>
              </a:rPr>
              <a:t>   - در شیرخوار زیر 6 ماه، 10 میلی لیتر به ازاء هر کیلوگرم وزن بدن به ازاء هر بار اجابت مزاج آبکی</a:t>
            </a:r>
          </a:p>
          <a:p>
            <a:pPr algn="just" rtl="1">
              <a:lnSpc>
                <a:spcPct val="150000"/>
              </a:lnSpc>
            </a:pPr>
            <a:r>
              <a:rPr lang="fa-IR" sz="2000" dirty="0">
                <a:cs typeface="B Nazanin" panose="00000400000000000000" pitchFamily="2" charset="-78"/>
              </a:rPr>
              <a:t>   - در کودک کمتر از 2 سال 50 تا 100 میلی لیتر پس از هر بار دفع مدفوع</a:t>
            </a:r>
          </a:p>
          <a:p>
            <a:pPr algn="just" rtl="1">
              <a:lnSpc>
                <a:spcPct val="150000"/>
              </a:lnSpc>
            </a:pPr>
            <a:r>
              <a:rPr lang="fa-IR" sz="2000" dirty="0">
                <a:cs typeface="B Nazanin" panose="00000400000000000000" pitchFamily="2" charset="-78"/>
              </a:rPr>
              <a:t> - در کودک 2 سال یا بیشتر 100 تا 200 میلی لیتر پس از هر بار دفع مدفوع</a:t>
            </a:r>
          </a:p>
        </p:txBody>
      </p:sp>
      <p:sp>
        <p:nvSpPr>
          <p:cNvPr id="3" name="Rectangle 2"/>
          <p:cNvSpPr/>
          <p:nvPr/>
        </p:nvSpPr>
        <p:spPr>
          <a:xfrm>
            <a:off x="4906490" y="861543"/>
            <a:ext cx="6609502" cy="600164"/>
          </a:xfrm>
          <a:prstGeom prst="rect">
            <a:avLst/>
          </a:prstGeom>
        </p:spPr>
        <p:txBody>
          <a:bodyPr wrap="none">
            <a:spAutoFit/>
          </a:bodyPr>
          <a:lstStyle/>
          <a:p>
            <a:pPr algn="just" rtl="1">
              <a:lnSpc>
                <a:spcPct val="150000"/>
              </a:lnSpc>
            </a:pPr>
            <a:r>
              <a:rPr lang="fa-IR" sz="2400" b="1" dirty="0">
                <a:solidFill>
                  <a:srgbClr val="7030A0"/>
                </a:solidFill>
                <a:cs typeface="B Nazanin" panose="00000400000000000000" pitchFamily="2" charset="-78"/>
              </a:rPr>
              <a:t>ادامه درمان کم آبی/ برنامه درمانی الف: درمان اسهال در منزل </a:t>
            </a:r>
          </a:p>
        </p:txBody>
      </p:sp>
      <p:sp>
        <p:nvSpPr>
          <p:cNvPr id="4" name="Rectangle 3"/>
          <p:cNvSpPr/>
          <p:nvPr/>
        </p:nvSpPr>
        <p:spPr>
          <a:xfrm>
            <a:off x="1520328" y="2227785"/>
            <a:ext cx="8163499" cy="553998"/>
          </a:xfrm>
          <a:prstGeom prst="rect">
            <a:avLst/>
          </a:prstGeom>
        </p:spPr>
        <p:txBody>
          <a:bodyPr wrap="square">
            <a:spAutoFit/>
          </a:bodyPr>
          <a:lstStyle/>
          <a:p>
            <a:pPr marL="285750" indent="-285750" algn="just" rtl="1">
              <a:lnSpc>
                <a:spcPct val="150000"/>
              </a:lnSpc>
              <a:buFont typeface="Arial" panose="020B0604020202020204" pitchFamily="34" charset="0"/>
              <a:buChar char="•"/>
            </a:pPr>
            <a:r>
              <a:rPr lang="fa-IR" sz="2000" dirty="0">
                <a:cs typeface="B Nazanin" panose="00000400000000000000" pitchFamily="2" charset="-78"/>
              </a:rPr>
              <a:t>برحسب سن کودک هر مقدار مایعی که کودک بخواهد تا زمانی که اسهال متوقف گردد، به او بدهد.</a:t>
            </a:r>
          </a:p>
        </p:txBody>
      </p:sp>
    </p:spTree>
    <p:extLst>
      <p:ext uri="{BB962C8B-B14F-4D97-AF65-F5344CB8AC3E}">
        <p14:creationId xmlns:p14="http://schemas.microsoft.com/office/powerpoint/2010/main" val="773170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272" y="1296153"/>
            <a:ext cx="10404041" cy="3785652"/>
          </a:xfrm>
          <a:prstGeom prst="rect">
            <a:avLst/>
          </a:prstGeom>
        </p:spPr>
        <p:txBody>
          <a:bodyPr wrap="square">
            <a:spAutoFit/>
          </a:bodyPr>
          <a:lstStyle/>
          <a:p>
            <a:pPr marL="285750" indent="-285750" algn="just" rtl="1">
              <a:lnSpc>
                <a:spcPct val="150000"/>
              </a:lnSpc>
              <a:buFont typeface="Arial" panose="020B0604020202020204" pitchFamily="34" charset="0"/>
              <a:buChar char="•"/>
            </a:pPr>
            <a:r>
              <a:rPr lang="fa-IR" sz="2000" dirty="0">
                <a:cs typeface="B Nazanin" panose="00000400000000000000" pitchFamily="2" charset="-78"/>
              </a:rPr>
              <a:t>او.آر.اس برای مصرف 2 روز به مادر بدهید. ً </a:t>
            </a:r>
          </a:p>
          <a:p>
            <a:pPr marL="285750" indent="-285750" algn="just" rtl="1">
              <a:lnSpc>
                <a:spcPct val="150000"/>
              </a:lnSpc>
              <a:buFont typeface="Arial" panose="020B0604020202020204" pitchFamily="34" charset="0"/>
              <a:buChar char="•"/>
            </a:pPr>
            <a:r>
              <a:rPr lang="fa-IR" sz="2000" dirty="0">
                <a:cs typeface="B Nazanin" panose="00000400000000000000" pitchFamily="2" charset="-78"/>
              </a:rPr>
              <a:t>محلول او.آر.اس را با فنجان یا قاشق مرتبا جرعه جرعه بدهد. </a:t>
            </a:r>
          </a:p>
          <a:p>
            <a:pPr marL="285750" indent="-285750" algn="just" rtl="1">
              <a:lnSpc>
                <a:spcPct val="150000"/>
              </a:lnSpc>
              <a:buFont typeface="Arial" panose="020B0604020202020204" pitchFamily="34" charset="0"/>
              <a:buChar char="•"/>
            </a:pPr>
            <a:r>
              <a:rPr lang="fa-IR" sz="2000" dirty="0">
                <a:cs typeface="B Nazanin" panose="00000400000000000000" pitchFamily="2" charset="-78"/>
              </a:rPr>
              <a:t> ا گر کودک استفراغ کرد 10 دقیقه صبر کند، سپس محلول را آهسته تر ادامه دهد. </a:t>
            </a:r>
          </a:p>
          <a:p>
            <a:pPr marL="285750" indent="-285750" algn="just" rtl="1">
              <a:lnSpc>
                <a:spcPct val="150000"/>
              </a:lnSpc>
              <a:buFont typeface="Arial" panose="020B0604020202020204" pitchFamily="34" charset="0"/>
              <a:buChar char="•"/>
            </a:pPr>
            <a:r>
              <a:rPr lang="fa-IR" sz="2000" dirty="0">
                <a:cs typeface="B Nazanin" panose="00000400000000000000" pitchFamily="2" charset="-78"/>
              </a:rPr>
              <a:t>تا زمان قطع اسهال دادن مایعات اضافه را ادامه دهد. </a:t>
            </a:r>
          </a:p>
          <a:p>
            <a:pPr algn="just" rtl="1">
              <a:lnSpc>
                <a:spcPct val="150000"/>
              </a:lnSpc>
            </a:pPr>
            <a:r>
              <a:rPr lang="fa-IR" sz="2000" b="1" dirty="0">
                <a:cs typeface="B Nazanin" panose="00000400000000000000" pitchFamily="2" charset="-78"/>
              </a:rPr>
              <a:t>2. مکمل روی را روزانه (10 میلی گرم در سن کمتر از 6 ماه و 20 میلیگرم در سنین بالاتر) به مدت 14-10 روز تجویز کنید.</a:t>
            </a:r>
          </a:p>
          <a:p>
            <a:pPr algn="just" rtl="1">
              <a:lnSpc>
                <a:spcPct val="150000"/>
              </a:lnSpc>
            </a:pPr>
            <a:r>
              <a:rPr lang="fa-IR" sz="2000" b="1" dirty="0">
                <a:cs typeface="B Nazanin" panose="00000400000000000000" pitchFamily="2" charset="-78"/>
              </a:rPr>
              <a:t> 3. بر تداوم تغذیه تأ کید کنید. به توصیه های تغذیه ای (ص 40 ) مراجعه شود. در سن کمتر از 6 ماه، به تغذیه انحصاری با شیر مادر تا کید شود.</a:t>
            </a:r>
          </a:p>
          <a:p>
            <a:pPr algn="just" rtl="1">
              <a:lnSpc>
                <a:spcPct val="150000"/>
              </a:lnSpc>
            </a:pPr>
            <a:r>
              <a:rPr lang="fa-IR" sz="2000" b="1" dirty="0">
                <a:cs typeface="B Nazanin" panose="00000400000000000000" pitchFamily="2" charset="-78"/>
              </a:rPr>
              <a:t> 4. به مادر بگویید چه موقع برای ارزیایی مجدد  و چه موقع فورا برگردد. (ص 42).</a:t>
            </a:r>
          </a:p>
        </p:txBody>
      </p:sp>
      <p:sp>
        <p:nvSpPr>
          <p:cNvPr id="3" name="Rectangle 2"/>
          <p:cNvSpPr/>
          <p:nvPr/>
        </p:nvSpPr>
        <p:spPr>
          <a:xfrm>
            <a:off x="5093777" y="509003"/>
            <a:ext cx="6609502" cy="600164"/>
          </a:xfrm>
          <a:prstGeom prst="rect">
            <a:avLst/>
          </a:prstGeom>
        </p:spPr>
        <p:txBody>
          <a:bodyPr wrap="none">
            <a:spAutoFit/>
          </a:bodyPr>
          <a:lstStyle/>
          <a:p>
            <a:pPr algn="just" rtl="1">
              <a:lnSpc>
                <a:spcPct val="150000"/>
              </a:lnSpc>
            </a:pPr>
            <a:r>
              <a:rPr lang="fa-IR" sz="2400" b="1" dirty="0">
                <a:solidFill>
                  <a:srgbClr val="7030A0"/>
                </a:solidFill>
                <a:cs typeface="B Nazanin" panose="00000400000000000000" pitchFamily="2" charset="-78"/>
              </a:rPr>
              <a:t>ادامه درمان کم آبی/ برنامه درمانی الف: درمان اسهال در منزل </a:t>
            </a:r>
          </a:p>
        </p:txBody>
      </p:sp>
    </p:spTree>
    <p:extLst>
      <p:ext uri="{BB962C8B-B14F-4D97-AF65-F5344CB8AC3E}">
        <p14:creationId xmlns:p14="http://schemas.microsoft.com/office/powerpoint/2010/main" val="3915110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691" y="549898"/>
            <a:ext cx="10576193" cy="5262979"/>
          </a:xfrm>
          <a:prstGeom prst="rect">
            <a:avLst/>
          </a:prstGeom>
        </p:spPr>
        <p:txBody>
          <a:bodyPr wrap="square">
            <a:spAutoFit/>
          </a:bodyPr>
          <a:lstStyle/>
          <a:p>
            <a:pPr algn="just" rtl="1">
              <a:lnSpc>
                <a:spcPct val="150000"/>
              </a:lnSpc>
            </a:pPr>
            <a:r>
              <a:rPr lang="fa-IR" sz="2400" b="1" dirty="0">
                <a:solidFill>
                  <a:srgbClr val="7030A0"/>
                </a:solidFill>
                <a:cs typeface="B Nazanin" panose="00000400000000000000" pitchFamily="2" charset="-78"/>
              </a:rPr>
              <a:t>درمان کم آبی/ برنامه درمانی ب: درمان کم آبی نسبی </a:t>
            </a:r>
          </a:p>
          <a:p>
            <a:pPr algn="just" rtl="1">
              <a:lnSpc>
                <a:spcPct val="150000"/>
              </a:lnSpc>
            </a:pPr>
            <a:r>
              <a:rPr lang="fa-IR" sz="2000" b="1" dirty="0">
                <a:solidFill>
                  <a:schemeClr val="accent4">
                    <a:lumMod val="60000"/>
                    <a:lumOff val="40000"/>
                  </a:schemeClr>
                </a:solidFill>
                <a:cs typeface="B Nazanin" panose="00000400000000000000" pitchFamily="2" charset="-78"/>
              </a:rPr>
              <a:t>برای 4 ساعت در مرکز بهداشتی درمان او.آر.اس(هیپواسمولار) به کودک خورانده شود. </a:t>
            </a:r>
          </a:p>
          <a:p>
            <a:pPr algn="just" rtl="1">
              <a:lnSpc>
                <a:spcPct val="150000"/>
              </a:lnSpc>
            </a:pPr>
            <a:r>
              <a:rPr lang="fa-IR" sz="2000" dirty="0">
                <a:cs typeface="B Nazanin" panose="00000400000000000000" pitchFamily="2" charset="-78"/>
              </a:rPr>
              <a:t>تعیین مقدار تقریبی محلول او.آر.اس که باید در 4 ساعت اول داده شود. </a:t>
            </a:r>
          </a:p>
          <a:p>
            <a:pPr algn="just" rtl="1">
              <a:lnSpc>
                <a:spcPct val="150000"/>
              </a:lnSpc>
            </a:pPr>
            <a:endParaRPr lang="fa-IR" sz="2000" dirty="0">
              <a:cs typeface="B Nazanin" panose="00000400000000000000" pitchFamily="2" charset="-78"/>
            </a:endParaRPr>
          </a:p>
          <a:p>
            <a:pPr algn="just" rtl="1">
              <a:lnSpc>
                <a:spcPct val="150000"/>
              </a:lnSpc>
            </a:pPr>
            <a:endParaRPr lang="fa-IR" sz="2000" dirty="0">
              <a:cs typeface="B Nazanin" panose="00000400000000000000" pitchFamily="2" charset="-78"/>
            </a:endParaRPr>
          </a:p>
          <a:p>
            <a:pPr algn="just" rtl="1">
              <a:lnSpc>
                <a:spcPct val="150000"/>
              </a:lnSpc>
            </a:pPr>
            <a:endParaRPr lang="fa-IR" sz="2000" dirty="0">
              <a:cs typeface="B Nazanin" panose="00000400000000000000" pitchFamily="2" charset="-78"/>
            </a:endParaRPr>
          </a:p>
          <a:p>
            <a:pPr algn="just" rtl="1">
              <a:lnSpc>
                <a:spcPct val="150000"/>
              </a:lnSpc>
            </a:pPr>
            <a:endParaRPr lang="fa-IR" sz="2000" dirty="0">
              <a:cs typeface="B Nazanin" panose="00000400000000000000" pitchFamily="2" charset="-78"/>
            </a:endParaRPr>
          </a:p>
          <a:p>
            <a:pPr marL="342900" indent="-342900" algn="just" rtl="1">
              <a:lnSpc>
                <a:spcPct val="150000"/>
              </a:lnSpc>
              <a:buFont typeface="Courier New" panose="02070309020205020404" pitchFamily="49" charset="0"/>
              <a:buChar char="o"/>
            </a:pPr>
            <a:r>
              <a:rPr lang="fa-IR" sz="2000" dirty="0">
                <a:cs typeface="B Nazanin" panose="00000400000000000000" pitchFamily="2" charset="-78"/>
              </a:rPr>
              <a:t> از سن کودک زمانی استفاده کنید که وزن او را نمی دانید. برای محاسبه مقدار تقریبی او.آر.اس می توانید وزن کودک برحسب کیلو گرم را در 75 ضرب کنید.</a:t>
            </a:r>
          </a:p>
          <a:p>
            <a:pPr marL="342900" indent="-342900" algn="just" rtl="1">
              <a:lnSpc>
                <a:spcPct val="150000"/>
              </a:lnSpc>
              <a:buFont typeface="Courier New" panose="02070309020205020404" pitchFamily="49" charset="0"/>
              <a:buChar char="o"/>
            </a:pPr>
            <a:r>
              <a:rPr lang="fa-IR" sz="2000" dirty="0">
                <a:cs typeface="B Nazanin" panose="00000400000000000000" pitchFamily="2" charset="-78"/>
              </a:rPr>
              <a:t>هر چقدر کودک میل دارد، او.آر.اس به او بدهید.</a:t>
            </a:r>
          </a:p>
          <a:p>
            <a:pPr marL="342900" indent="-342900" algn="just" rtl="1">
              <a:lnSpc>
                <a:spcPct val="150000"/>
              </a:lnSpc>
              <a:buFont typeface="Courier New" panose="02070309020205020404" pitchFamily="49" charset="0"/>
              <a:buChar char="o"/>
            </a:pPr>
            <a:r>
              <a:rPr lang="fa-IR" sz="2000" dirty="0">
                <a:cs typeface="B Nazanin" panose="00000400000000000000" pitchFamily="2" charset="-78"/>
              </a:rPr>
              <a:t> برای شیرخواران زیر 6 ماه که تغذیه انحصاری با شیر مادر ندارند، در طول این مدت 100 تا 200 میلی لیتر آب تمیز هم بدهید.</a:t>
            </a:r>
          </a:p>
        </p:txBody>
      </p:sp>
      <p:graphicFrame>
        <p:nvGraphicFramePr>
          <p:cNvPr id="3" name="Table 2"/>
          <p:cNvGraphicFramePr>
            <a:graphicFrameLocks noGrp="1"/>
          </p:cNvGraphicFramePr>
          <p:nvPr/>
        </p:nvGraphicFramePr>
        <p:xfrm>
          <a:off x="2996588" y="2225408"/>
          <a:ext cx="6773335" cy="1258392"/>
        </p:xfrm>
        <a:graphic>
          <a:graphicData uri="http://schemas.openxmlformats.org/drawingml/2006/table">
            <a:tbl>
              <a:tblPr rtl="1" firstRow="1" bandRow="1">
                <a:tableStyleId>{5C22544A-7EE6-4342-B048-85BDC9FD1C3A}</a:tableStyleId>
              </a:tblPr>
              <a:tblGrid>
                <a:gridCol w="1354667">
                  <a:extLst>
                    <a:ext uri="{9D8B030D-6E8A-4147-A177-3AD203B41FA5}">
                      <a16:colId xmlns:a16="http://schemas.microsoft.com/office/drawing/2014/main" val="1771827444"/>
                    </a:ext>
                  </a:extLst>
                </a:gridCol>
                <a:gridCol w="1354667">
                  <a:extLst>
                    <a:ext uri="{9D8B030D-6E8A-4147-A177-3AD203B41FA5}">
                      <a16:colId xmlns:a16="http://schemas.microsoft.com/office/drawing/2014/main" val="3415983838"/>
                    </a:ext>
                  </a:extLst>
                </a:gridCol>
                <a:gridCol w="1354667">
                  <a:extLst>
                    <a:ext uri="{9D8B030D-6E8A-4147-A177-3AD203B41FA5}">
                      <a16:colId xmlns:a16="http://schemas.microsoft.com/office/drawing/2014/main" val="1020232155"/>
                    </a:ext>
                  </a:extLst>
                </a:gridCol>
                <a:gridCol w="1354667">
                  <a:extLst>
                    <a:ext uri="{9D8B030D-6E8A-4147-A177-3AD203B41FA5}">
                      <a16:colId xmlns:a16="http://schemas.microsoft.com/office/drawing/2014/main" val="617852044"/>
                    </a:ext>
                  </a:extLst>
                </a:gridCol>
                <a:gridCol w="1354667">
                  <a:extLst>
                    <a:ext uri="{9D8B030D-6E8A-4147-A177-3AD203B41FA5}">
                      <a16:colId xmlns:a16="http://schemas.microsoft.com/office/drawing/2014/main" val="4201867405"/>
                    </a:ext>
                  </a:extLst>
                </a:gridCol>
              </a:tblGrid>
              <a:tr h="465912">
                <a:tc>
                  <a:txBody>
                    <a:bodyPr/>
                    <a:lstStyle/>
                    <a:p>
                      <a:pPr algn="r" rtl="1"/>
                      <a:r>
                        <a:rPr lang="fa-IR" sz="2000" dirty="0">
                          <a:cs typeface="B Nazanin" panose="00000400000000000000" pitchFamily="2" charset="-78"/>
                        </a:rPr>
                        <a:t>سن </a:t>
                      </a:r>
                    </a:p>
                  </a:txBody>
                  <a:tcPr/>
                </a:tc>
                <a:tc>
                  <a:txBody>
                    <a:bodyPr/>
                    <a:lstStyle/>
                    <a:p>
                      <a:pPr algn="r" rtl="1"/>
                      <a:r>
                        <a:rPr lang="fa-IR" sz="2000" dirty="0">
                          <a:cs typeface="B Nazanin" panose="00000400000000000000" pitchFamily="2" charset="-78"/>
                        </a:rPr>
                        <a:t>کمتر</a:t>
                      </a:r>
                      <a:r>
                        <a:rPr lang="fa-IR" sz="2000" baseline="0" dirty="0">
                          <a:cs typeface="B Nazanin" panose="00000400000000000000" pitchFamily="2" charset="-78"/>
                        </a:rPr>
                        <a:t> از 4 ماه </a:t>
                      </a:r>
                      <a:endParaRPr lang="fa-IR" sz="2000" dirty="0">
                        <a:cs typeface="B Nazanin" panose="00000400000000000000" pitchFamily="2" charset="-78"/>
                      </a:endParaRPr>
                    </a:p>
                  </a:txBody>
                  <a:tcPr/>
                </a:tc>
                <a:tc>
                  <a:txBody>
                    <a:bodyPr/>
                    <a:lstStyle/>
                    <a:p>
                      <a:pPr algn="r" rtl="1"/>
                      <a:r>
                        <a:rPr lang="fa-IR" sz="2000" dirty="0">
                          <a:cs typeface="B Nazanin" panose="00000400000000000000" pitchFamily="2" charset="-78"/>
                        </a:rPr>
                        <a:t>4 تا 12 ماه </a:t>
                      </a:r>
                    </a:p>
                  </a:txBody>
                  <a:tcPr/>
                </a:tc>
                <a:tc>
                  <a:txBody>
                    <a:bodyPr/>
                    <a:lstStyle/>
                    <a:p>
                      <a:pPr algn="r" rtl="1"/>
                      <a:r>
                        <a:rPr lang="fa-IR" sz="2000" dirty="0">
                          <a:cs typeface="B Nazanin" panose="00000400000000000000" pitchFamily="2" charset="-78"/>
                        </a:rPr>
                        <a:t>12 تا 24 ماه </a:t>
                      </a:r>
                    </a:p>
                  </a:txBody>
                  <a:tcPr/>
                </a:tc>
                <a:tc>
                  <a:txBody>
                    <a:bodyPr/>
                    <a:lstStyle/>
                    <a:p>
                      <a:pPr algn="r" rtl="1"/>
                      <a:r>
                        <a:rPr lang="fa-IR" sz="2000" dirty="0">
                          <a:cs typeface="B Nazanin" panose="00000400000000000000" pitchFamily="2" charset="-78"/>
                        </a:rPr>
                        <a:t>2 تا 5 سال </a:t>
                      </a:r>
                    </a:p>
                  </a:txBody>
                  <a:tcPr/>
                </a:tc>
                <a:extLst>
                  <a:ext uri="{0D108BD9-81ED-4DB2-BD59-A6C34878D82A}">
                    <a16:rowId xmlns:a16="http://schemas.microsoft.com/office/drawing/2014/main" val="468945271"/>
                  </a:ext>
                </a:extLst>
              </a:tr>
              <a:tr h="370840">
                <a:tc>
                  <a:txBody>
                    <a:bodyPr/>
                    <a:lstStyle/>
                    <a:p>
                      <a:pPr algn="r" rtl="1"/>
                      <a:r>
                        <a:rPr lang="fa-IR" sz="2000" dirty="0">
                          <a:cs typeface="B Nazanin" panose="00000400000000000000" pitchFamily="2" charset="-78"/>
                        </a:rPr>
                        <a:t>وزن </a:t>
                      </a:r>
                    </a:p>
                  </a:txBody>
                  <a:tcPr/>
                </a:tc>
                <a:tc>
                  <a:txBody>
                    <a:bodyPr/>
                    <a:lstStyle/>
                    <a:p>
                      <a:pPr algn="r" rtl="1"/>
                      <a:r>
                        <a:rPr lang="fa-IR" sz="2000" dirty="0">
                          <a:cs typeface="B Nazanin" panose="00000400000000000000" pitchFamily="2" charset="-78"/>
                        </a:rPr>
                        <a:t>کمتر از</a:t>
                      </a:r>
                      <a:r>
                        <a:rPr lang="en-US" sz="2000" dirty="0">
                          <a:cs typeface="B Nazanin" panose="00000400000000000000" pitchFamily="2" charset="-78"/>
                        </a:rPr>
                        <a:t>kg</a:t>
                      </a:r>
                      <a:r>
                        <a:rPr lang="fa-IR" sz="2000" dirty="0">
                          <a:cs typeface="B Nazanin" panose="00000400000000000000" pitchFamily="2" charset="-78"/>
                        </a:rPr>
                        <a:t>6</a:t>
                      </a:r>
                    </a:p>
                  </a:txBody>
                  <a:tcPr/>
                </a:tc>
                <a:tc>
                  <a:txBody>
                    <a:bodyPr/>
                    <a:lstStyle/>
                    <a:p>
                      <a:pPr algn="r" rtl="1"/>
                      <a:r>
                        <a:rPr lang="en-US" sz="2000" dirty="0">
                          <a:cs typeface="B Nazanin" panose="00000400000000000000" pitchFamily="2" charset="-78"/>
                        </a:rPr>
                        <a:t>Kg</a:t>
                      </a:r>
                      <a:r>
                        <a:rPr lang="fa-IR" sz="2000" dirty="0">
                          <a:cs typeface="B Nazanin" panose="00000400000000000000" pitchFamily="2" charset="-78"/>
                        </a:rPr>
                        <a:t>10-6</a:t>
                      </a:r>
                    </a:p>
                  </a:txBody>
                  <a:tcPr/>
                </a:tc>
                <a:tc>
                  <a:txBody>
                    <a:bodyPr/>
                    <a:lstStyle/>
                    <a:p>
                      <a:pPr algn="r" rtl="1"/>
                      <a:r>
                        <a:rPr lang="en-US" sz="2000" dirty="0">
                          <a:cs typeface="B Nazanin" panose="00000400000000000000" pitchFamily="2" charset="-78"/>
                        </a:rPr>
                        <a:t>Kg</a:t>
                      </a:r>
                      <a:r>
                        <a:rPr lang="fa-IR" sz="2000" dirty="0">
                          <a:cs typeface="B Nazanin" panose="00000400000000000000" pitchFamily="2" charset="-78"/>
                        </a:rPr>
                        <a:t>12-10</a:t>
                      </a:r>
                    </a:p>
                  </a:txBody>
                  <a:tcPr/>
                </a:tc>
                <a:tc>
                  <a:txBody>
                    <a:bodyPr/>
                    <a:lstStyle/>
                    <a:p>
                      <a:pPr algn="r" rtl="1"/>
                      <a:r>
                        <a:rPr lang="en-US" sz="2000" dirty="0">
                          <a:cs typeface="B Nazanin" panose="00000400000000000000" pitchFamily="2" charset="-78"/>
                        </a:rPr>
                        <a:t>Kg</a:t>
                      </a:r>
                      <a:r>
                        <a:rPr lang="fa-IR" sz="2000" dirty="0">
                          <a:cs typeface="B Nazanin" panose="00000400000000000000" pitchFamily="2" charset="-78"/>
                        </a:rPr>
                        <a:t> 19-12</a:t>
                      </a:r>
                    </a:p>
                  </a:txBody>
                  <a:tcPr/>
                </a:tc>
                <a:extLst>
                  <a:ext uri="{0D108BD9-81ED-4DB2-BD59-A6C34878D82A}">
                    <a16:rowId xmlns:a16="http://schemas.microsoft.com/office/drawing/2014/main" val="4103852977"/>
                  </a:ext>
                </a:extLst>
              </a:tr>
              <a:tr h="370840">
                <a:tc>
                  <a:txBody>
                    <a:bodyPr/>
                    <a:lstStyle/>
                    <a:p>
                      <a:pPr algn="r" rtl="1"/>
                      <a:r>
                        <a:rPr lang="fa-IR" sz="2000" dirty="0">
                          <a:cs typeface="B Nazanin" panose="00000400000000000000" pitchFamily="2" charset="-78"/>
                        </a:rPr>
                        <a:t>میلی لیتر </a:t>
                      </a:r>
                    </a:p>
                  </a:txBody>
                  <a:tcPr/>
                </a:tc>
                <a:tc>
                  <a:txBody>
                    <a:bodyPr/>
                    <a:lstStyle/>
                    <a:p>
                      <a:pPr algn="r" rtl="1"/>
                      <a:r>
                        <a:rPr lang="fa-IR" sz="2000" dirty="0">
                          <a:cs typeface="B Nazanin" panose="00000400000000000000" pitchFamily="2" charset="-78"/>
                        </a:rPr>
                        <a:t>200 تا 450</a:t>
                      </a:r>
                    </a:p>
                  </a:txBody>
                  <a:tcPr/>
                </a:tc>
                <a:tc>
                  <a:txBody>
                    <a:bodyPr/>
                    <a:lstStyle/>
                    <a:p>
                      <a:pPr algn="r" rtl="1"/>
                      <a:r>
                        <a:rPr lang="fa-IR" sz="2000" dirty="0">
                          <a:cs typeface="B Nazanin" panose="00000400000000000000" pitchFamily="2" charset="-78"/>
                        </a:rPr>
                        <a:t>450 تا 800</a:t>
                      </a:r>
                    </a:p>
                  </a:txBody>
                  <a:tcPr/>
                </a:tc>
                <a:tc>
                  <a:txBody>
                    <a:bodyPr/>
                    <a:lstStyle/>
                    <a:p>
                      <a:pPr algn="r" rtl="1"/>
                      <a:r>
                        <a:rPr lang="fa-IR" sz="2000" dirty="0">
                          <a:cs typeface="B Nazanin" panose="00000400000000000000" pitchFamily="2" charset="-78"/>
                        </a:rPr>
                        <a:t>800 تا</a:t>
                      </a:r>
                      <a:r>
                        <a:rPr lang="fa-IR" sz="2000" baseline="0" dirty="0">
                          <a:cs typeface="B Nazanin" panose="00000400000000000000" pitchFamily="2" charset="-78"/>
                        </a:rPr>
                        <a:t> 960</a:t>
                      </a:r>
                      <a:endParaRPr lang="fa-IR" sz="2000" dirty="0">
                        <a:cs typeface="B Nazanin" panose="00000400000000000000" pitchFamily="2" charset="-78"/>
                      </a:endParaRPr>
                    </a:p>
                  </a:txBody>
                  <a:tcPr/>
                </a:tc>
                <a:tc>
                  <a:txBody>
                    <a:bodyPr/>
                    <a:lstStyle/>
                    <a:p>
                      <a:pPr algn="r" rtl="1"/>
                      <a:r>
                        <a:rPr lang="fa-IR" sz="2000" dirty="0">
                          <a:cs typeface="B Nazanin" panose="00000400000000000000" pitchFamily="2" charset="-78"/>
                        </a:rPr>
                        <a:t>960</a:t>
                      </a:r>
                      <a:r>
                        <a:rPr lang="fa-IR" sz="2000" baseline="0" dirty="0">
                          <a:cs typeface="B Nazanin" panose="00000400000000000000" pitchFamily="2" charset="-78"/>
                        </a:rPr>
                        <a:t> تا 1600</a:t>
                      </a:r>
                      <a:endParaRPr lang="fa-IR" sz="2000" dirty="0">
                        <a:cs typeface="B Nazanin" panose="00000400000000000000" pitchFamily="2" charset="-78"/>
                      </a:endParaRPr>
                    </a:p>
                  </a:txBody>
                  <a:tcPr/>
                </a:tc>
                <a:extLst>
                  <a:ext uri="{0D108BD9-81ED-4DB2-BD59-A6C34878D82A}">
                    <a16:rowId xmlns:a16="http://schemas.microsoft.com/office/drawing/2014/main" val="2664332118"/>
                  </a:ext>
                </a:extLst>
              </a:tr>
            </a:tbl>
          </a:graphicData>
        </a:graphic>
      </p:graphicFrame>
    </p:spTree>
    <p:extLst>
      <p:ext uri="{BB962C8B-B14F-4D97-AF65-F5344CB8AC3E}">
        <p14:creationId xmlns:p14="http://schemas.microsoft.com/office/powerpoint/2010/main" val="1342283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2362" y="877272"/>
            <a:ext cx="9298235" cy="4524315"/>
          </a:xfrm>
          <a:prstGeom prst="rect">
            <a:avLst/>
          </a:prstGeom>
        </p:spPr>
        <p:txBody>
          <a:bodyPr wrap="square">
            <a:spAutoFit/>
          </a:bodyPr>
          <a:lstStyle/>
          <a:p>
            <a:pPr algn="just" rtl="1">
              <a:lnSpc>
                <a:spcPct val="150000"/>
              </a:lnSpc>
            </a:pPr>
            <a:r>
              <a:rPr lang="fa-IR" sz="2400" b="1" dirty="0">
                <a:solidFill>
                  <a:schemeClr val="accent4">
                    <a:lumMod val="60000"/>
                    <a:lumOff val="40000"/>
                  </a:schemeClr>
                </a:solidFill>
                <a:cs typeface="B Nazanin" panose="00000400000000000000" pitchFamily="2" charset="-78"/>
              </a:rPr>
              <a:t>به مادر نشان دهید که چگونه او.آر.اس به کودک بدهد: </a:t>
            </a:r>
          </a:p>
          <a:p>
            <a:pPr algn="just" rtl="1">
              <a:lnSpc>
                <a:spcPct val="150000"/>
              </a:lnSpc>
            </a:pPr>
            <a:r>
              <a:rPr lang="fa-IR" sz="2400" dirty="0">
                <a:cs typeface="B Nazanin" panose="00000400000000000000" pitchFamily="2" charset="-78"/>
              </a:rPr>
              <a:t>• مرتبا با فنجان یا قاشق و جرعه جرعه بدهد. </a:t>
            </a:r>
          </a:p>
          <a:p>
            <a:pPr algn="just" rtl="1">
              <a:lnSpc>
                <a:spcPct val="150000"/>
              </a:lnSpc>
            </a:pPr>
            <a:r>
              <a:rPr lang="fa-IR" sz="2400" dirty="0">
                <a:cs typeface="B Nazanin" panose="00000400000000000000" pitchFamily="2" charset="-78"/>
              </a:rPr>
              <a:t>• ا گر کودک استفراغ کرد 10 دقیقه صبر کند و پس از آن دادن او.آر.اس را کم کم ادامه دهد</a:t>
            </a:r>
          </a:p>
          <a:p>
            <a:pPr algn="just" rtl="1">
              <a:lnSpc>
                <a:spcPct val="150000"/>
              </a:lnSpc>
            </a:pPr>
            <a:r>
              <a:rPr lang="fa-IR" sz="2400" dirty="0">
                <a:cs typeface="B Nazanin" panose="00000400000000000000" pitchFamily="2" charset="-78"/>
              </a:rPr>
              <a:t> • هر مقدار که کودک میل دارد با شیر مادر تغذیه کند. </a:t>
            </a:r>
          </a:p>
          <a:p>
            <a:pPr algn="just" rtl="1">
              <a:lnSpc>
                <a:spcPct val="150000"/>
              </a:lnSpc>
            </a:pPr>
            <a:r>
              <a:rPr lang="fa-IR" sz="2400" b="1" dirty="0">
                <a:solidFill>
                  <a:schemeClr val="accent4">
                    <a:lumMod val="60000"/>
                    <a:lumOff val="40000"/>
                  </a:schemeClr>
                </a:solidFill>
                <a:cs typeface="B Nazanin" panose="00000400000000000000" pitchFamily="2" charset="-78"/>
              </a:rPr>
              <a:t>بعد از 4 ساعت</a:t>
            </a:r>
          </a:p>
          <a:p>
            <a:pPr marL="285750" indent="-285750" algn="just" rtl="1">
              <a:lnSpc>
                <a:spcPct val="150000"/>
              </a:lnSpc>
              <a:buFont typeface="Arial" panose="020B0604020202020204" pitchFamily="34" charset="0"/>
              <a:buChar char="•"/>
            </a:pPr>
            <a:r>
              <a:rPr lang="fa-IR" sz="2400" dirty="0">
                <a:cs typeface="B Nazanin" panose="00000400000000000000" pitchFamily="2" charset="-78"/>
              </a:rPr>
              <a:t> کودک را ارزیابی مجدد و کم آبی او را طبقه بندی نمایید.</a:t>
            </a:r>
          </a:p>
          <a:p>
            <a:pPr marL="285750" indent="-285750" algn="just" rtl="1">
              <a:lnSpc>
                <a:spcPct val="150000"/>
              </a:lnSpc>
              <a:buFont typeface="Arial" panose="020B0604020202020204" pitchFamily="34" charset="0"/>
              <a:buChar char="•"/>
            </a:pPr>
            <a:r>
              <a:rPr lang="fa-IR" sz="2400" dirty="0">
                <a:cs typeface="B Nazanin" panose="00000400000000000000" pitchFamily="2" charset="-78"/>
              </a:rPr>
              <a:t> برای ادامه درمان، برنامه درمانی مناسب را انتخاب کنید. </a:t>
            </a:r>
          </a:p>
          <a:p>
            <a:pPr marL="285750" indent="-285750" algn="just" rtl="1">
              <a:lnSpc>
                <a:spcPct val="150000"/>
              </a:lnSpc>
              <a:buFont typeface="Arial" panose="020B0604020202020204" pitchFamily="34" charset="0"/>
              <a:buChar char="•"/>
            </a:pPr>
            <a:r>
              <a:rPr lang="fa-IR" sz="2400" dirty="0">
                <a:cs typeface="B Nazanin" panose="00000400000000000000" pitchFamily="2" charset="-78"/>
              </a:rPr>
              <a:t>تغذیه کودک را در مرکز بهداشتی درمانی شروع کنید. </a:t>
            </a:r>
          </a:p>
        </p:txBody>
      </p:sp>
    </p:spTree>
    <p:extLst>
      <p:ext uri="{BB962C8B-B14F-4D97-AF65-F5344CB8AC3E}">
        <p14:creationId xmlns:p14="http://schemas.microsoft.com/office/powerpoint/2010/main" val="196852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4569" y="647484"/>
            <a:ext cx="10300771" cy="4893647"/>
          </a:xfrm>
          <a:prstGeom prst="rect">
            <a:avLst/>
          </a:prstGeom>
        </p:spPr>
        <p:txBody>
          <a:bodyPr wrap="square">
            <a:spAutoFit/>
          </a:bodyPr>
          <a:lstStyle/>
          <a:p>
            <a:pPr algn="just" rtl="1">
              <a:lnSpc>
                <a:spcPct val="150000"/>
              </a:lnSpc>
            </a:pPr>
            <a:r>
              <a:rPr lang="fa-IR" sz="2400" b="1" dirty="0">
                <a:solidFill>
                  <a:schemeClr val="accent4">
                    <a:lumMod val="60000"/>
                    <a:lumOff val="40000"/>
                  </a:schemeClr>
                </a:solidFill>
                <a:cs typeface="B Nazanin" panose="00000400000000000000" pitchFamily="2" charset="-78"/>
              </a:rPr>
              <a:t>ا گر مادر باید قبل از اتمام برنامه درمان (ب) مرکز بهداشتی درمانی را ترک کند </a:t>
            </a:r>
          </a:p>
          <a:p>
            <a:pPr marL="342900" indent="-342900" algn="just" rtl="1">
              <a:lnSpc>
                <a:spcPct val="150000"/>
              </a:lnSpc>
              <a:buFont typeface="Courier New" panose="02070309020205020404" pitchFamily="49" charset="0"/>
              <a:buChar char="o"/>
            </a:pPr>
            <a:r>
              <a:rPr lang="fa-IR" sz="2000" dirty="0">
                <a:cs typeface="B Nazanin" panose="00000400000000000000" pitchFamily="2" charset="-78"/>
              </a:rPr>
              <a:t>به مادر طرز تهیه او.آر.اس را نشان بدهید. </a:t>
            </a:r>
          </a:p>
          <a:p>
            <a:pPr marL="342900" indent="-342900" algn="just" rtl="1">
              <a:lnSpc>
                <a:spcPct val="150000"/>
              </a:lnSpc>
              <a:buFont typeface="Courier New" panose="02070309020205020404" pitchFamily="49" charset="0"/>
              <a:buChar char="o"/>
            </a:pPr>
            <a:r>
              <a:rPr lang="fa-IR" sz="2000" dirty="0">
                <a:cs typeface="B Nazanin" panose="00000400000000000000" pitchFamily="2" charset="-78"/>
              </a:rPr>
              <a:t>به مادر نشان بدهید که برای تکمیل دوره درمان 4 ساعته چه مقدار او.آر.اس باید در منزل به کودک بدهد. </a:t>
            </a:r>
          </a:p>
          <a:p>
            <a:pPr marL="342900" indent="-342900" algn="just" rtl="1">
              <a:lnSpc>
                <a:spcPct val="150000"/>
              </a:lnSpc>
              <a:buFont typeface="Courier New" panose="02070309020205020404" pitchFamily="49" charset="0"/>
              <a:buChar char="o"/>
            </a:pPr>
            <a:r>
              <a:rPr lang="fa-IR" sz="2000" dirty="0">
                <a:cs typeface="B Nazanin" panose="00000400000000000000" pitchFamily="2" charset="-78"/>
              </a:rPr>
              <a:t>برای جبران کم آبی به طور کامل، تعداد کافی پودر او.آر.اس به اندازه مصرف دو روز به مادر بدهید. </a:t>
            </a:r>
          </a:p>
          <a:p>
            <a:pPr algn="just" rtl="1">
              <a:lnSpc>
                <a:spcPct val="150000"/>
              </a:lnSpc>
            </a:pPr>
            <a:r>
              <a:rPr lang="fa-IR" sz="2400" b="1" dirty="0">
                <a:solidFill>
                  <a:schemeClr val="accent4">
                    <a:lumMod val="60000"/>
                    <a:lumOff val="40000"/>
                  </a:schemeClr>
                </a:solidFill>
                <a:cs typeface="B Nazanin" panose="00000400000000000000" pitchFamily="2" charset="-78"/>
              </a:rPr>
              <a:t>چهار قانون درمان اسهال در منزل را برای او شر ح دهید</a:t>
            </a:r>
          </a:p>
          <a:p>
            <a:pPr algn="just" rtl="1">
              <a:lnSpc>
                <a:spcPct val="150000"/>
              </a:lnSpc>
            </a:pPr>
            <a:r>
              <a:rPr lang="fa-IR" sz="2000" dirty="0">
                <a:cs typeface="B Nazanin" panose="00000400000000000000" pitchFamily="2" charset="-78"/>
              </a:rPr>
              <a:t> 1. مایعات اضافی بدهید: (هر قدر که کودک بخواهد)</a:t>
            </a:r>
          </a:p>
          <a:p>
            <a:pPr algn="just" rtl="1">
              <a:lnSpc>
                <a:spcPct val="150000"/>
              </a:lnSpc>
            </a:pPr>
            <a:r>
              <a:rPr lang="fa-IR" sz="2000" dirty="0">
                <a:cs typeface="B Nazanin" panose="00000400000000000000" pitchFamily="2" charset="-78"/>
              </a:rPr>
              <a:t>2. مکمل روی را روزانه (10 میلی گرم در سن کمتر از 6 ماه و 20 میلی گرم در سنین بالاتر) به مدت 14-10 روز تجویز کنید.</a:t>
            </a:r>
          </a:p>
          <a:p>
            <a:pPr algn="just" rtl="1">
              <a:lnSpc>
                <a:spcPct val="150000"/>
              </a:lnSpc>
            </a:pPr>
            <a:r>
              <a:rPr lang="fa-IR" sz="2000" dirty="0">
                <a:cs typeface="B Nazanin" panose="00000400000000000000" pitchFamily="2" charset="-78"/>
              </a:rPr>
              <a:t> 3. بر تداوم تغذیه تأ کید کنید(در سن کمتر از 6 ماه، تغذیه انحصاری با شیر مادر و در بقیه سنین شیرخوارگی، هر مقدار که کودک میل دارد با شیر مادر تغذیه کند). </a:t>
            </a:r>
          </a:p>
          <a:p>
            <a:pPr algn="just" rtl="1">
              <a:lnSpc>
                <a:spcPct val="150000"/>
              </a:lnSpc>
            </a:pPr>
            <a:r>
              <a:rPr lang="fa-IR" sz="2000" dirty="0">
                <a:cs typeface="B Nazanin" panose="00000400000000000000" pitchFamily="2" charset="-78"/>
              </a:rPr>
              <a:t>4. به مادر بگویید چه موقع برای ارزیایی مجدد  و چه موقع فورا برگردد. (ص 42).</a:t>
            </a:r>
          </a:p>
        </p:txBody>
      </p:sp>
    </p:spTree>
    <p:extLst>
      <p:ext uri="{BB962C8B-B14F-4D97-AF65-F5344CB8AC3E}">
        <p14:creationId xmlns:p14="http://schemas.microsoft.com/office/powerpoint/2010/main" val="610377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431778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7624" y="607266"/>
            <a:ext cx="10928733" cy="3046988"/>
          </a:xfrm>
          <a:prstGeom prst="rect">
            <a:avLst/>
          </a:prstGeom>
        </p:spPr>
        <p:txBody>
          <a:bodyPr wrap="square">
            <a:spAutoFit/>
          </a:bodyPr>
          <a:lstStyle/>
          <a:p>
            <a:pPr algn="just" rtl="1">
              <a:lnSpc>
                <a:spcPct val="150000"/>
              </a:lnSpc>
            </a:pPr>
            <a:r>
              <a:rPr lang="fa-IR" sz="2800" b="1" i="0" u="none" strike="noStrike" baseline="0" dirty="0">
                <a:solidFill>
                  <a:srgbClr val="001AFF"/>
                </a:solidFill>
                <a:latin typeface="wTitr"/>
                <a:cs typeface="B Nazanin" panose="00000400000000000000" pitchFamily="2" charset="-78"/>
              </a:rPr>
              <a:t>چارت 5- نحوه دادن سریع مایعات وریدی برای موارد شوک (هیپوولمیک)</a:t>
            </a:r>
          </a:p>
          <a:p>
            <a:pPr algn="just" rtl="1">
              <a:lnSpc>
                <a:spcPct val="150000"/>
              </a:lnSpc>
            </a:pPr>
            <a:r>
              <a:rPr lang="fa-IR" sz="2000" dirty="0">
                <a:solidFill>
                  <a:srgbClr val="000000"/>
                </a:solidFill>
                <a:latin typeface="wNazanin"/>
                <a:cs typeface="B Nazanin" panose="00000400000000000000" pitchFamily="2" charset="-78"/>
              </a:rPr>
              <a:t>•در صورت امکان به سرعت </a:t>
            </a:r>
            <a:r>
              <a:rPr lang="en-US" sz="2000" dirty="0">
                <a:solidFill>
                  <a:srgbClr val="000000"/>
                </a:solidFill>
                <a:latin typeface="wNazanin"/>
                <a:cs typeface="B Nazanin" panose="00000400000000000000" pitchFamily="2" charset="-78"/>
              </a:rPr>
              <a:t> IV line </a:t>
            </a:r>
            <a:r>
              <a:rPr lang="fa-IR" sz="2000" dirty="0">
                <a:solidFill>
                  <a:srgbClr val="000000"/>
                </a:solidFill>
                <a:latin typeface="wNazanin"/>
                <a:cs typeface="B Nazanin" panose="00000400000000000000" pitchFamily="2" charset="-78"/>
              </a:rPr>
              <a:t>برقرار کنید و در غیر این صورت بی درنگ. </a:t>
            </a:r>
            <a:r>
              <a:rPr lang="en-US" sz="2000" dirty="0">
                <a:solidFill>
                  <a:srgbClr val="000000"/>
                </a:solidFill>
                <a:latin typeface="wNazanin"/>
                <a:cs typeface="B Nazanin" panose="00000400000000000000" pitchFamily="2" charset="-78"/>
              </a:rPr>
              <a:t>ORS </a:t>
            </a:r>
            <a:r>
              <a:rPr lang="fa-IR" sz="2000" dirty="0">
                <a:solidFill>
                  <a:srgbClr val="000000"/>
                </a:solidFill>
                <a:latin typeface="wNazanin"/>
                <a:cs typeface="B Nazanin" panose="00000400000000000000" pitchFamily="2" charset="-78"/>
              </a:rPr>
              <a:t>را به میزان </a:t>
            </a:r>
            <a:r>
              <a:rPr lang="en-US" sz="2000" dirty="0">
                <a:solidFill>
                  <a:srgbClr val="000000"/>
                </a:solidFill>
                <a:latin typeface="wNazanin"/>
                <a:cs typeface="B Nazanin" panose="00000400000000000000" pitchFamily="2" charset="-78"/>
              </a:rPr>
              <a:t> 20ml/kg </a:t>
            </a:r>
            <a:r>
              <a:rPr lang="fa-IR" sz="2000" dirty="0">
                <a:solidFill>
                  <a:srgbClr val="000000"/>
                </a:solidFill>
                <a:latin typeface="wNazanin"/>
                <a:cs typeface="B Nazanin" panose="00000400000000000000" pitchFamily="2" charset="-78"/>
              </a:rPr>
              <a:t>از طریق لوله معده </a:t>
            </a:r>
            <a:r>
              <a:rPr lang="en-US" sz="2000" dirty="0">
                <a:solidFill>
                  <a:srgbClr val="000000"/>
                </a:solidFill>
                <a:latin typeface="wNazanin"/>
                <a:cs typeface="B Nazanin" panose="00000400000000000000" pitchFamily="2" charset="-78"/>
              </a:rPr>
              <a:t>( NGT ) </a:t>
            </a:r>
            <a:r>
              <a:rPr lang="fa-IR" sz="2000" dirty="0">
                <a:solidFill>
                  <a:srgbClr val="000000"/>
                </a:solidFill>
                <a:latin typeface="wNazanin"/>
                <a:cs typeface="B Nazanin" panose="00000400000000000000" pitchFamily="2" charset="-78"/>
              </a:rPr>
              <a:t>به مدت 6 ساعت </a:t>
            </a:r>
            <a:r>
              <a:rPr lang="en-US" sz="2000" dirty="0">
                <a:solidFill>
                  <a:srgbClr val="000000"/>
                </a:solidFill>
                <a:latin typeface="wNazanin"/>
                <a:cs typeface="B Nazanin" panose="00000400000000000000" pitchFamily="2" charset="-78"/>
              </a:rPr>
              <a:t>120 ml/kg </a:t>
            </a:r>
            <a:r>
              <a:rPr lang="fa-IR" sz="2000" dirty="0">
                <a:solidFill>
                  <a:srgbClr val="000000"/>
                </a:solidFill>
                <a:latin typeface="wNazanin"/>
                <a:cs typeface="B Nazanin" panose="00000400000000000000" pitchFamily="2" charset="-78"/>
              </a:rPr>
              <a:t>بدهید.</a:t>
            </a:r>
          </a:p>
          <a:p>
            <a:pPr algn="just" rtl="1">
              <a:lnSpc>
                <a:spcPct val="150000"/>
              </a:lnSpc>
            </a:pPr>
            <a:r>
              <a:rPr lang="fa-IR" sz="2000" b="1" dirty="0">
                <a:solidFill>
                  <a:srgbClr val="000000"/>
                </a:solidFill>
                <a:latin typeface="wNazanin-Bold"/>
                <a:cs typeface="B Nazanin" panose="00000400000000000000" pitchFamily="2" charset="-78"/>
              </a:rPr>
              <a:t>• در صورت امکان برای انجام آزمایش های اورژانس، خون گیری کنید.</a:t>
            </a:r>
          </a:p>
          <a:p>
            <a:pPr algn="just" rtl="1">
              <a:lnSpc>
                <a:spcPct val="150000"/>
              </a:lnSpc>
            </a:pPr>
            <a:r>
              <a:rPr lang="fa-IR" sz="2000" dirty="0">
                <a:solidFill>
                  <a:srgbClr val="000000"/>
                </a:solidFill>
                <a:latin typeface="wNazanin"/>
                <a:cs typeface="B Nazanin" panose="00000400000000000000" pitchFamily="2" charset="-78"/>
              </a:rPr>
              <a:t>•سرم رینگر لا کتات یا نرمال سالین وصل کنید. </a:t>
            </a:r>
            <a:r>
              <a:rPr lang="en-US" sz="2000" dirty="0">
                <a:solidFill>
                  <a:srgbClr val="000000"/>
                </a:solidFill>
                <a:latin typeface="wNazanin"/>
                <a:cs typeface="B Nazanin" panose="00000400000000000000" pitchFamily="2" charset="-78"/>
              </a:rPr>
              <a:t> 20 ml/kg </a:t>
            </a:r>
            <a:r>
              <a:rPr lang="fa-IR" sz="2000" dirty="0">
                <a:solidFill>
                  <a:srgbClr val="000000"/>
                </a:solidFill>
                <a:latin typeface="wNazanin"/>
                <a:cs typeface="B Nazanin" panose="00000400000000000000" pitchFamily="2" charset="-78"/>
              </a:rPr>
              <a:t>را با حدا کثر سرعت انفوزیون کنید و مطمئن شوید که انفوزیون به خوبی جریان دارد.</a:t>
            </a:r>
            <a:endParaRPr lang="fa-IR" sz="2000" dirty="0">
              <a:cs typeface="B Nazanin" panose="00000400000000000000" pitchFamily="2" charset="-78"/>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188" y="4406747"/>
            <a:ext cx="8306718" cy="1789171"/>
          </a:xfrm>
          <a:prstGeom prst="rect">
            <a:avLst/>
          </a:prstGeom>
        </p:spPr>
      </p:pic>
      <p:sp>
        <p:nvSpPr>
          <p:cNvPr id="7" name="Rectangle 6"/>
          <p:cNvSpPr/>
          <p:nvPr/>
        </p:nvSpPr>
        <p:spPr>
          <a:xfrm>
            <a:off x="4967411" y="3939478"/>
            <a:ext cx="2536272" cy="369332"/>
          </a:xfrm>
          <a:prstGeom prst="rect">
            <a:avLst/>
          </a:prstGeom>
        </p:spPr>
        <p:txBody>
          <a:bodyPr wrap="none">
            <a:spAutoFit/>
          </a:bodyPr>
          <a:lstStyle/>
          <a:p>
            <a:r>
              <a:rPr lang="fa-IR" b="1" dirty="0">
                <a:solidFill>
                  <a:srgbClr val="001AFF"/>
                </a:solidFill>
                <a:latin typeface="wTitr"/>
                <a:cs typeface="B Nazanin" panose="00000400000000000000" pitchFamily="2" charset="-78"/>
              </a:rPr>
              <a:t>جدول انفوزیون مایعات وریدی</a:t>
            </a:r>
          </a:p>
        </p:txBody>
      </p:sp>
    </p:spTree>
    <p:extLst>
      <p:ext uri="{BB962C8B-B14F-4D97-AF65-F5344CB8AC3E}">
        <p14:creationId xmlns:p14="http://schemas.microsoft.com/office/powerpoint/2010/main" val="2153465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3725" y="768648"/>
            <a:ext cx="10620260" cy="4524315"/>
          </a:xfrm>
          <a:prstGeom prst="rect">
            <a:avLst/>
          </a:prstGeom>
        </p:spPr>
        <p:txBody>
          <a:bodyPr wrap="square">
            <a:spAutoFit/>
          </a:bodyPr>
          <a:lstStyle/>
          <a:p>
            <a:pPr algn="r" rtl="1">
              <a:lnSpc>
                <a:spcPct val="150000"/>
              </a:lnSpc>
            </a:pPr>
            <a:r>
              <a:rPr lang="fa-IR" sz="2400" dirty="0">
                <a:cs typeface="B Nazanin" panose="00000400000000000000" pitchFamily="2" charset="-78"/>
              </a:rPr>
              <a:t>•پس از اولین انفوزیون ارزیابی کنید. ا گر بهبودی حاصل نشد، هر چه سریع تر دادن </a:t>
            </a:r>
            <a:r>
              <a:rPr lang="en-US" sz="2400" dirty="0">
                <a:cs typeface="B Nazanin" panose="00000400000000000000" pitchFamily="2" charset="-78"/>
              </a:rPr>
              <a:t>20mg/kg </a:t>
            </a:r>
            <a:r>
              <a:rPr lang="fa-IR" sz="2400" dirty="0">
                <a:cs typeface="B Nazanin" panose="00000400000000000000" pitchFamily="2" charset="-78"/>
              </a:rPr>
              <a:t>را تکرار کنید.</a:t>
            </a:r>
          </a:p>
          <a:p>
            <a:pPr algn="r" rtl="1">
              <a:lnSpc>
                <a:spcPct val="150000"/>
              </a:lnSpc>
            </a:pPr>
            <a:r>
              <a:rPr lang="fa-IR" sz="2400" dirty="0">
                <a:cs typeface="B Nazanin" panose="00000400000000000000" pitchFamily="2" charset="-78"/>
              </a:rPr>
              <a:t>•پس از دومین انفوزیون دوباره ارزیابی کنید. ا گر بهبودی حاصل نشد، هر چه سریع تر دادن </a:t>
            </a:r>
            <a:r>
              <a:rPr lang="en-US" sz="2400" dirty="0">
                <a:cs typeface="B Nazanin" panose="00000400000000000000" pitchFamily="2" charset="-78"/>
              </a:rPr>
              <a:t>mg/kg </a:t>
            </a:r>
            <a:r>
              <a:rPr lang="fa-IR" sz="2400" dirty="0">
                <a:cs typeface="B Nazanin" panose="00000400000000000000" pitchFamily="2" charset="-78"/>
              </a:rPr>
              <a:t>20را</a:t>
            </a:r>
          </a:p>
          <a:p>
            <a:pPr algn="r" rtl="1">
              <a:lnSpc>
                <a:spcPct val="150000"/>
              </a:lnSpc>
            </a:pPr>
            <a:r>
              <a:rPr lang="fa-IR" sz="2400" dirty="0">
                <a:cs typeface="B Nazanin" panose="00000400000000000000" pitchFamily="2" charset="-78"/>
              </a:rPr>
              <a:t>تکرار کنید.</a:t>
            </a:r>
          </a:p>
          <a:p>
            <a:pPr algn="r" rtl="1">
              <a:lnSpc>
                <a:spcPct val="150000"/>
              </a:lnSpc>
            </a:pPr>
            <a:r>
              <a:rPr lang="fa-IR" sz="2400" dirty="0">
                <a:cs typeface="B Nazanin" panose="00000400000000000000" pitchFamily="2" charset="-78"/>
              </a:rPr>
              <a:t>•در صورت شک به آنمی شدید یا </a:t>
            </a:r>
            <a:r>
              <a:rPr lang="en-US" sz="2400" dirty="0">
                <a:cs typeface="B Nazanin" panose="00000400000000000000" pitchFamily="2" charset="-78"/>
              </a:rPr>
              <a:t>FTT </a:t>
            </a:r>
            <a:r>
              <a:rPr lang="fa-IR" sz="2400" dirty="0">
                <a:cs typeface="B Nazanin" panose="00000400000000000000" pitchFamily="2" charset="-78"/>
              </a:rPr>
              <a:t> شدید یا مالاریا در خصوص تجویز دوز مایع درمانی اولیه بیشتر احتیاط</a:t>
            </a:r>
          </a:p>
          <a:p>
            <a:pPr algn="r" rtl="1">
              <a:lnSpc>
                <a:spcPct val="150000"/>
              </a:lnSpc>
            </a:pPr>
            <a:r>
              <a:rPr lang="fa-IR" sz="2400" dirty="0">
                <a:cs typeface="B Nazanin" panose="00000400000000000000" pitchFamily="2" charset="-78"/>
              </a:rPr>
              <a:t>کنید (به راهنما مراجعه کنید)</a:t>
            </a:r>
          </a:p>
          <a:p>
            <a:pPr algn="r" rtl="1">
              <a:lnSpc>
                <a:spcPct val="150000"/>
              </a:lnSpc>
            </a:pPr>
            <a:r>
              <a:rPr lang="fa-IR" sz="2400" dirty="0">
                <a:cs typeface="B Nazanin" panose="00000400000000000000" pitchFamily="2" charset="-78"/>
              </a:rPr>
              <a:t>•پس از بهبودی در هر مرحله (بهبودی سطح هوشیاری، کاهش تعداد نبض و تنفس، قوی تر شدن نبض،</a:t>
            </a:r>
          </a:p>
          <a:p>
            <a:pPr algn="r" rtl="1">
              <a:lnSpc>
                <a:spcPct val="150000"/>
              </a:lnSpc>
            </a:pPr>
            <a:r>
              <a:rPr lang="fa-IR" sz="2400" dirty="0">
                <a:cs typeface="B Nazanin" panose="00000400000000000000" pitchFamily="2" charset="-78"/>
              </a:rPr>
              <a:t>برقرار شدن جریان ادرار( یا پس از سومین انفوزیون، کودک را به بیمارستان انتقال دهید و در بین راه حداقل</a:t>
            </a:r>
          </a:p>
          <a:p>
            <a:pPr algn="r" rtl="1">
              <a:lnSpc>
                <a:spcPct val="150000"/>
              </a:lnSpc>
            </a:pPr>
            <a:r>
              <a:rPr lang="en-US" sz="2400" dirty="0">
                <a:cs typeface="B Nazanin" panose="00000400000000000000" pitchFamily="2" charset="-78"/>
              </a:rPr>
              <a:t>4ml/ kg/h </a:t>
            </a:r>
            <a:r>
              <a:rPr lang="fa-IR" sz="2400" dirty="0">
                <a:cs typeface="B Nazanin" panose="00000400000000000000" pitchFamily="2" charset="-78"/>
              </a:rPr>
              <a:t>(معادل مایع نگهدارنده) از سرم دکستروز سالین وریدی تجویز کنید.</a:t>
            </a:r>
          </a:p>
        </p:txBody>
      </p:sp>
    </p:spTree>
    <p:extLst>
      <p:ext uri="{BB962C8B-B14F-4D97-AF65-F5344CB8AC3E}">
        <p14:creationId xmlns:p14="http://schemas.microsoft.com/office/powerpoint/2010/main" val="2400330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7277" y="817456"/>
            <a:ext cx="9386371" cy="3416320"/>
          </a:xfrm>
          <a:prstGeom prst="rect">
            <a:avLst/>
          </a:prstGeom>
        </p:spPr>
        <p:txBody>
          <a:bodyPr wrap="square">
            <a:spAutoFit/>
          </a:bodyPr>
          <a:lstStyle/>
          <a:p>
            <a:pPr algn="r" rtl="1">
              <a:lnSpc>
                <a:spcPct val="150000"/>
              </a:lnSpc>
            </a:pPr>
            <a:r>
              <a:rPr lang="fa-IR" sz="2400" b="1" dirty="0">
                <a:solidFill>
                  <a:srgbClr val="001AFF"/>
                </a:solidFill>
                <a:latin typeface="wTitr"/>
                <a:cs typeface="B Nazanin" panose="00000400000000000000" pitchFamily="2" charset="-78"/>
              </a:rPr>
              <a:t>در صورت عدم امکان انتقال</a:t>
            </a:r>
          </a:p>
          <a:p>
            <a:pPr algn="r" rtl="1">
              <a:lnSpc>
                <a:spcPct val="150000"/>
              </a:lnSpc>
            </a:pPr>
            <a:r>
              <a:rPr lang="fa-IR" sz="2400" dirty="0">
                <a:cs typeface="B Nazanin" panose="00000400000000000000" pitchFamily="2" charset="-78"/>
              </a:rPr>
              <a:t>•سرم دکستروز سالین معادل مایع نگهدارنده تجویز شود.</a:t>
            </a:r>
          </a:p>
          <a:p>
            <a:pPr algn="r" rtl="1">
              <a:lnSpc>
                <a:spcPct val="150000"/>
              </a:lnSpc>
            </a:pPr>
            <a:r>
              <a:rPr lang="fa-IR" sz="2400" b="1" dirty="0">
                <a:solidFill>
                  <a:srgbClr val="001AFF"/>
                </a:solidFill>
                <a:latin typeface="wTitr"/>
                <a:cs typeface="B Nazanin" panose="00000400000000000000" pitchFamily="2" charset="-78"/>
              </a:rPr>
              <a:t>ا گر حال کودک در طول مدت سرم درمان یفوق بدتر شد</a:t>
            </a:r>
            <a:r>
              <a:rPr lang="fa-IR" sz="2400" dirty="0">
                <a:cs typeface="B Nazanin" panose="00000400000000000000" pitchFamily="2" charset="-78"/>
              </a:rPr>
              <a:t>.</a:t>
            </a:r>
          </a:p>
          <a:p>
            <a:pPr algn="r" rtl="1">
              <a:lnSpc>
                <a:spcPct val="150000"/>
              </a:lnSpc>
            </a:pPr>
            <a:r>
              <a:rPr lang="fa-IR" sz="2400" dirty="0">
                <a:cs typeface="B Nazanin" panose="00000400000000000000" pitchFamily="2" charset="-78"/>
              </a:rPr>
              <a:t>•تعداد تنفس 5 بار در دقیقه یا نبض 25 ضربه در دقیقه افزایش یافت یا رال ریوی سمع گردید یا هپاتومگالی ایجاد شد، نارسایی قلبی را در نظر داشته باشید. انفوزیون وریدی را متوقف کنید، زیرا دادن مایعات وریدی می تواند موجب بدتر شدن وضعیت کودک شود. کودک را سریعاً انتقال دهید</a:t>
            </a:r>
          </a:p>
        </p:txBody>
      </p:sp>
    </p:spTree>
    <p:extLst>
      <p:ext uri="{BB962C8B-B14F-4D97-AF65-F5344CB8AC3E}">
        <p14:creationId xmlns:p14="http://schemas.microsoft.com/office/powerpoint/2010/main" val="2690750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دستورالعمل اجرایی بسته خدمتی مانا ویژه پزشک و غیر پرش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6119" y="921179"/>
            <a:ext cx="4325815" cy="50475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1016" y="739899"/>
            <a:ext cx="7295103" cy="2077492"/>
          </a:xfrm>
          <a:prstGeom prst="rect">
            <a:avLst/>
          </a:prstGeom>
        </p:spPr>
        <p:txBody>
          <a:bodyPr wrap="square">
            <a:spAutoFit/>
          </a:bodyPr>
          <a:lstStyle/>
          <a:p>
            <a:pPr algn="ctr">
              <a:lnSpc>
                <a:spcPct val="150000"/>
              </a:lnSpc>
            </a:pPr>
            <a:r>
              <a:rPr lang="fa-IR" sz="3200" b="1" dirty="0">
                <a:solidFill>
                  <a:srgbClr val="C00000"/>
                </a:solidFill>
                <a:latin typeface="IranNastaliq" panose="02020505000000020003" pitchFamily="18" charset="0"/>
                <a:cs typeface="IranNastaliq" panose="02020505000000020003" pitchFamily="18" charset="0"/>
              </a:rPr>
              <a:t>مراقبت های ادغام یافته ناخوشی های اطفال «مانا »</a:t>
            </a:r>
          </a:p>
          <a:p>
            <a:pPr algn="ctr">
              <a:lnSpc>
                <a:spcPct val="150000"/>
              </a:lnSpc>
            </a:pPr>
            <a:r>
              <a:rPr lang="fa-IR" sz="3200" b="1" dirty="0">
                <a:solidFill>
                  <a:srgbClr val="00B0F0"/>
                </a:solidFill>
                <a:latin typeface="IranNastaliq" panose="02020505000000020003" pitchFamily="18" charset="0"/>
                <a:cs typeface="IranNastaliq" panose="02020505000000020003" pitchFamily="18" charset="0"/>
              </a:rPr>
              <a:t>ویژه پزشک</a:t>
            </a:r>
            <a:endParaRPr lang="en-US" sz="3200" b="1" dirty="0">
              <a:solidFill>
                <a:srgbClr val="00B0F0"/>
              </a:solidFill>
              <a:latin typeface="IranNastaliq" panose="02020505000000020003" pitchFamily="18" charset="0"/>
              <a:cs typeface="IranNastaliq" panose="02020505000000020003" pitchFamily="18" charset="0"/>
            </a:endParaRPr>
          </a:p>
          <a:p>
            <a:pPr algn="ctr">
              <a:lnSpc>
                <a:spcPct val="150000"/>
              </a:lnSpc>
            </a:pPr>
            <a:r>
              <a:rPr lang="en-US" sz="2400" b="1" dirty="0">
                <a:solidFill>
                  <a:srgbClr val="FF00AC"/>
                </a:solidFill>
                <a:latin typeface="wZar-Bold"/>
                <a:cs typeface="B Nazanin" panose="00000400000000000000" pitchFamily="2" charset="-78"/>
              </a:rPr>
              <a:t>1400</a:t>
            </a:r>
            <a:endParaRPr lang="fa-IR" sz="2400" b="1" dirty="0">
              <a:cs typeface="B Nazanin" panose="00000400000000000000" pitchFamily="2" charset="-78"/>
            </a:endParaRPr>
          </a:p>
        </p:txBody>
      </p:sp>
      <p:sp>
        <p:nvSpPr>
          <p:cNvPr id="4" name="TextBox 3"/>
          <p:cNvSpPr txBox="1"/>
          <p:nvPr/>
        </p:nvSpPr>
        <p:spPr>
          <a:xfrm>
            <a:off x="937965" y="2851389"/>
            <a:ext cx="5615640" cy="2923877"/>
          </a:xfrm>
          <a:prstGeom prst="rect">
            <a:avLst/>
          </a:prstGeom>
          <a:noFill/>
        </p:spPr>
        <p:txBody>
          <a:bodyPr wrap="none" rtlCol="1">
            <a:spAutoFit/>
          </a:bodyPr>
          <a:lstStyle/>
          <a:p>
            <a:pPr algn="ctr" rtl="1">
              <a:lnSpc>
                <a:spcPct val="200000"/>
              </a:lnSpc>
            </a:pPr>
            <a:r>
              <a:rPr lang="fa-IR" sz="3200" dirty="0">
                <a:latin typeface="IranNastaliq" panose="02020505000000020003" pitchFamily="18" charset="0"/>
                <a:cs typeface="IranNastaliq" panose="02020505000000020003" pitchFamily="18" charset="0"/>
              </a:rPr>
              <a:t>سخنران </a:t>
            </a:r>
          </a:p>
          <a:p>
            <a:pPr algn="ctr" rtl="1">
              <a:lnSpc>
                <a:spcPct val="200000"/>
              </a:lnSpc>
            </a:pPr>
            <a:r>
              <a:rPr lang="fa-IR" sz="3200" dirty="0">
                <a:latin typeface="IranNastaliq" panose="02020505000000020003" pitchFamily="18" charset="0"/>
                <a:cs typeface="IranNastaliq" panose="02020505000000020003" pitchFamily="18" charset="0"/>
              </a:rPr>
              <a:t>دکتر محمد مرادی </a:t>
            </a:r>
          </a:p>
          <a:p>
            <a:pPr algn="ctr" rtl="1">
              <a:lnSpc>
                <a:spcPct val="200000"/>
              </a:lnSpc>
            </a:pPr>
            <a:r>
              <a:rPr lang="fa-IR" sz="3200" dirty="0">
                <a:latin typeface="IranNastaliq" panose="02020505000000020003" pitchFamily="18" charset="0"/>
                <a:cs typeface="IranNastaliq" panose="02020505000000020003" pitchFamily="18" charset="0"/>
              </a:rPr>
              <a:t>متخصص کودکان عضو هیات علمی دانشگاه علوم پزشکی ایلام</a:t>
            </a:r>
          </a:p>
        </p:txBody>
      </p:sp>
    </p:spTree>
    <p:extLst>
      <p:ext uri="{BB962C8B-B14F-4D97-AF65-F5344CB8AC3E}">
        <p14:creationId xmlns:p14="http://schemas.microsoft.com/office/powerpoint/2010/main" val="3519468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تصویر پس زمینه وکتوری با طرح نقل قول و علامت سوال | با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3" name="Picture 2"/>
          <p:cNvPicPr>
            <a:picLocks noChangeAspect="1"/>
          </p:cNvPicPr>
          <p:nvPr/>
        </p:nvPicPr>
        <p:blipFill>
          <a:blip r:embed="rId3"/>
          <a:stretch>
            <a:fillRect/>
          </a:stretch>
        </p:blipFill>
        <p:spPr>
          <a:xfrm>
            <a:off x="826264" y="304456"/>
            <a:ext cx="10421957" cy="5962650"/>
          </a:xfrm>
          <a:prstGeom prst="rect">
            <a:avLst/>
          </a:prstGeom>
        </p:spPr>
      </p:pic>
    </p:spTree>
    <p:extLst>
      <p:ext uri="{BB962C8B-B14F-4D97-AF65-F5344CB8AC3E}">
        <p14:creationId xmlns:p14="http://schemas.microsoft.com/office/powerpoint/2010/main" val="1503252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3653232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tegrated Management of Child hood Illness - ppt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34"/>
            <a:ext cx="12192000" cy="683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670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21702" y="1624283"/>
            <a:ext cx="4472699" cy="369332"/>
          </a:xfrm>
          <a:prstGeom prst="rect">
            <a:avLst/>
          </a:prstGeom>
        </p:spPr>
        <p:txBody>
          <a:bodyPr wrap="none">
            <a:spAutoFit/>
          </a:bodyPr>
          <a:lstStyle/>
          <a:p>
            <a:pPr marL="285750" indent="-285750" algn="r" rtl="1">
              <a:buFont typeface="Wingdings" panose="05000000000000000000" pitchFamily="2" charset="2"/>
              <a:buChar char="v"/>
            </a:pPr>
            <a:r>
              <a:rPr lang="ar-SA" b="1" dirty="0">
                <a:solidFill>
                  <a:srgbClr val="000000"/>
                </a:solidFill>
                <a:latin typeface="Calibri" panose="020F0502020204030204" pitchFamily="34" charset="0"/>
                <a:ea typeface="Times New Roman" panose="02020603050405020304" pitchFamily="18" charset="0"/>
                <a:cs typeface="B Nazanin" panose="00000400000000000000" pitchFamily="2" charset="-78"/>
              </a:rPr>
              <a:t>ارزیابی و طبقه بندی کم آبی در شیر خوار زیر 2 ماه </a:t>
            </a:r>
            <a:endParaRPr lang="fa-IR" dirty="0"/>
          </a:p>
        </p:txBody>
      </p:sp>
      <p:sp>
        <p:nvSpPr>
          <p:cNvPr id="3" name="Rectangle 2"/>
          <p:cNvSpPr/>
          <p:nvPr/>
        </p:nvSpPr>
        <p:spPr>
          <a:xfrm>
            <a:off x="3744091" y="2477873"/>
            <a:ext cx="6550310" cy="369332"/>
          </a:xfrm>
          <a:prstGeom prst="rect">
            <a:avLst/>
          </a:prstGeom>
        </p:spPr>
        <p:txBody>
          <a:bodyPr wrap="square">
            <a:spAutoFit/>
          </a:bodyPr>
          <a:lstStyle/>
          <a:p>
            <a:pPr marL="285750" indent="-285750" algn="r" rtl="1">
              <a:buFont typeface="Wingdings" panose="05000000000000000000" pitchFamily="2" charset="2"/>
              <a:buChar char="v"/>
            </a:pPr>
            <a:r>
              <a:rPr lang="ar-SA" b="1" dirty="0">
                <a:solidFill>
                  <a:srgbClr val="000000"/>
                </a:solidFill>
                <a:latin typeface="Calibri" panose="020F0502020204030204" pitchFamily="34" charset="0"/>
                <a:ea typeface="Times New Roman" panose="02020603050405020304" pitchFamily="18" charset="0"/>
                <a:cs typeface="B Nazanin" panose="00000400000000000000" pitchFamily="2" charset="-78"/>
              </a:rPr>
              <a:t>ارزیابی و طبق بندی کم آبی در کودکان زیر 2ماهه تا 59 ماهه  و درمان کم آبی</a:t>
            </a:r>
            <a:endParaRPr lang="fa-IR" dirty="0"/>
          </a:p>
        </p:txBody>
      </p:sp>
      <p:sp>
        <p:nvSpPr>
          <p:cNvPr id="4" name="TextBox 3"/>
          <p:cNvSpPr txBox="1"/>
          <p:nvPr/>
        </p:nvSpPr>
        <p:spPr>
          <a:xfrm>
            <a:off x="5428693" y="534446"/>
            <a:ext cx="1885453"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1">
            <a:spAutoFit/>
          </a:bodyPr>
          <a:lstStyle/>
          <a:p>
            <a:r>
              <a:rPr lang="fa-IR" sz="2800" dirty="0">
                <a:cs typeface="B Nazanin" panose="00000400000000000000" pitchFamily="2" charset="-78"/>
              </a:rPr>
              <a:t>فهرست مطالب </a:t>
            </a:r>
          </a:p>
        </p:txBody>
      </p:sp>
    </p:spTree>
    <p:extLst>
      <p:ext uri="{BB962C8B-B14F-4D97-AF65-F5344CB8AC3E}">
        <p14:creationId xmlns:p14="http://schemas.microsoft.com/office/powerpoint/2010/main" val="2864605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0042" y="4389846"/>
            <a:ext cx="3991798" cy="523220"/>
          </a:xfrm>
          <a:prstGeom prst="rect">
            <a:avLst/>
          </a:prstGeom>
        </p:spPr>
        <p:txBody>
          <a:bodyPr wrap="none">
            <a:spAutoFit/>
          </a:bodyPr>
          <a:lstStyle/>
          <a:p>
            <a:r>
              <a:rPr lang="fa-IR" sz="2800" b="1" dirty="0">
                <a:solidFill>
                  <a:srgbClr val="00B0F0"/>
                </a:solidFill>
                <a:latin typeface="IranNastaliq" panose="02020505000000020003" pitchFamily="18" charset="0"/>
                <a:cs typeface="IranNastaliq" panose="02020505000000020003" pitchFamily="18" charset="0"/>
              </a:rPr>
              <a:t>ارزیابى، طبقه بندى و درمان شیرخوار کمتراز 2 ماه</a:t>
            </a:r>
          </a:p>
        </p:txBody>
      </p:sp>
      <p:pic>
        <p:nvPicPr>
          <p:cNvPr id="4098" name="Picture 2" descr="علائم خطر در کودکان زیر دو ماه - ppt download"/>
          <p:cNvPicPr>
            <a:picLocks noChangeAspect="1" noChangeArrowheads="1"/>
          </p:cNvPicPr>
          <p:nvPr/>
        </p:nvPicPr>
        <p:blipFill rotWithShape="1">
          <a:blip r:embed="rId3">
            <a:extLst>
              <a:ext uri="{28A0092B-C50C-407E-A947-70E740481C1C}">
                <a14:useLocalDpi xmlns:a14="http://schemas.microsoft.com/office/drawing/2010/main" val="0"/>
              </a:ext>
            </a:extLst>
          </a:blip>
          <a:srcRect b="52633"/>
          <a:stretch/>
        </p:blipFill>
        <p:spPr bwMode="auto">
          <a:xfrm>
            <a:off x="1481958" y="406120"/>
            <a:ext cx="9753600" cy="346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459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87770" y="320264"/>
            <a:ext cx="1816523" cy="461665"/>
          </a:xfrm>
          <a:prstGeom prst="rect">
            <a:avLst/>
          </a:prstGeom>
        </p:spPr>
        <p:txBody>
          <a:bodyPr wrap="none">
            <a:spAutoFit/>
          </a:bodyPr>
          <a:lstStyle/>
          <a:p>
            <a:r>
              <a:rPr lang="fa-IR" sz="2400" b="1" dirty="0">
                <a:solidFill>
                  <a:srgbClr val="7030A0"/>
                </a:solidFill>
                <a:cs typeface="B Nazanin" panose="00000400000000000000" pitchFamily="2" charset="-78"/>
              </a:rPr>
              <a:t>اسهال و کم آبی</a:t>
            </a:r>
          </a:p>
        </p:txBody>
      </p:sp>
      <p:sp>
        <p:nvSpPr>
          <p:cNvPr id="3" name="Rectangle 2"/>
          <p:cNvSpPr/>
          <p:nvPr/>
        </p:nvSpPr>
        <p:spPr>
          <a:xfrm>
            <a:off x="7434368" y="781929"/>
            <a:ext cx="4257897" cy="400110"/>
          </a:xfrm>
          <a:prstGeom prst="rect">
            <a:avLst/>
          </a:prstGeom>
        </p:spPr>
        <p:txBody>
          <a:bodyPr wrap="none">
            <a:spAutoFit/>
          </a:bodyPr>
          <a:lstStyle/>
          <a:p>
            <a:pPr algn="r" rtl="1"/>
            <a:r>
              <a:rPr lang="fa-IR" sz="2000" b="1" dirty="0">
                <a:solidFill>
                  <a:schemeClr val="accent2">
                    <a:lumMod val="60000"/>
                    <a:lumOff val="40000"/>
                  </a:schemeClr>
                </a:solidFill>
                <a:cs typeface="B Nazanin" panose="00000400000000000000" pitchFamily="2" charset="-78"/>
              </a:rPr>
              <a:t>شیرخوار را از نظر اسهال و کم آبی ارزیابی کنید</a:t>
            </a:r>
          </a:p>
        </p:txBody>
      </p:sp>
      <p:graphicFrame>
        <p:nvGraphicFramePr>
          <p:cNvPr id="4" name="Table 3"/>
          <p:cNvGraphicFramePr>
            <a:graphicFrameLocks noGrp="1"/>
          </p:cNvGraphicFramePr>
          <p:nvPr/>
        </p:nvGraphicFramePr>
        <p:xfrm>
          <a:off x="7938198" y="1351505"/>
          <a:ext cx="3754066" cy="4572000"/>
        </p:xfrm>
        <a:graphic>
          <a:graphicData uri="http://schemas.openxmlformats.org/drawingml/2006/table">
            <a:tbl>
              <a:tblPr rtl="1" firstRow="1" bandRow="1">
                <a:tableStyleId>{5940675A-B579-460E-94D1-54222C63F5DA}</a:tableStyleId>
              </a:tblPr>
              <a:tblGrid>
                <a:gridCol w="3754066">
                  <a:extLst>
                    <a:ext uri="{9D8B030D-6E8A-4147-A177-3AD203B41FA5}">
                      <a16:colId xmlns:a16="http://schemas.microsoft.com/office/drawing/2014/main" val="3570828105"/>
                    </a:ext>
                  </a:extLst>
                </a:gridCol>
              </a:tblGrid>
              <a:tr h="370840">
                <a:tc>
                  <a:txBody>
                    <a:bodyPr/>
                    <a:lstStyle/>
                    <a:p>
                      <a:pPr algn="r" rtl="1">
                        <a:lnSpc>
                          <a:spcPct val="150000"/>
                        </a:lnSpc>
                      </a:pPr>
                      <a:r>
                        <a:rPr lang="fa-IR" sz="1600" dirty="0">
                          <a:cs typeface="B Nazanin" panose="00000400000000000000" pitchFamily="2" charset="-78"/>
                        </a:rPr>
                        <a:t>معاینه و بررسی کنید: </a:t>
                      </a:r>
                      <a:endParaRPr lang="fa-IR" sz="1600" b="0" dirty="0">
                        <a:cs typeface="B Nazanin" panose="00000400000000000000" pitchFamily="2" charset="-78"/>
                      </a:endParaRPr>
                    </a:p>
                  </a:txBody>
                  <a:tcPr/>
                </a:tc>
                <a:extLst>
                  <a:ext uri="{0D108BD9-81ED-4DB2-BD59-A6C34878D82A}">
                    <a16:rowId xmlns:a16="http://schemas.microsoft.com/office/drawing/2014/main" val="2434663527"/>
                  </a:ext>
                </a:extLst>
              </a:tr>
              <a:tr h="370840">
                <a:tc>
                  <a:txBody>
                    <a:bodyPr/>
                    <a:lstStyle/>
                    <a:p>
                      <a:pPr algn="just" rtl="1">
                        <a:lnSpc>
                          <a:spcPct val="150000"/>
                        </a:lnSpc>
                      </a:pPr>
                      <a:r>
                        <a:rPr lang="fa-IR" sz="1600" u="none" strike="noStrike" kern="1200" baseline="0" dirty="0">
                          <a:cs typeface="B Nazanin" panose="00000400000000000000" pitchFamily="2" charset="-78"/>
                        </a:rPr>
                        <a:t>• وضعیت عمومی شیرخوار را بررسی کنید.</a:t>
                      </a:r>
                    </a:p>
                    <a:p>
                      <a:pPr algn="just" rtl="1">
                        <a:lnSpc>
                          <a:spcPct val="150000"/>
                        </a:lnSpc>
                      </a:pPr>
                      <a:r>
                        <a:rPr lang="fa-IR" sz="1600" u="none" strike="noStrike" kern="1200" baseline="0" dirty="0">
                          <a:cs typeface="B Nazanin" panose="00000400000000000000" pitchFamily="2" charset="-78"/>
                        </a:rPr>
                        <a:t>• آیا شیرخوار بی قرار و تحریک پذیر است؟</a:t>
                      </a:r>
                    </a:p>
                    <a:p>
                      <a:pPr algn="just" rtl="1">
                        <a:lnSpc>
                          <a:spcPct val="150000"/>
                        </a:lnSpc>
                      </a:pPr>
                      <a:r>
                        <a:rPr lang="fa-IR" sz="1600" u="none" strike="noStrike" kern="1200" baseline="0" dirty="0">
                          <a:cs typeface="B Nazanin" panose="00000400000000000000" pitchFamily="2" charset="-78"/>
                        </a:rPr>
                        <a:t>• آیا شیرخوار فقط در صورت تحریک، حرکت می کند؟</a:t>
                      </a:r>
                    </a:p>
                    <a:p>
                      <a:pPr algn="just" rtl="1">
                        <a:lnSpc>
                          <a:spcPct val="150000"/>
                        </a:lnSpc>
                      </a:pPr>
                      <a:r>
                        <a:rPr lang="fa-IR" sz="1600" u="none" strike="noStrike" kern="1200" baseline="0" dirty="0">
                          <a:cs typeface="B Nazanin" panose="00000400000000000000" pitchFamily="2" charset="-78"/>
                        </a:rPr>
                        <a:t>• آیا شیرخوار اصلا حرکت نمی کند؟</a:t>
                      </a:r>
                    </a:p>
                    <a:p>
                      <a:pPr algn="just" rtl="1">
                        <a:lnSpc>
                          <a:spcPct val="150000"/>
                        </a:lnSpc>
                      </a:pPr>
                      <a:r>
                        <a:rPr lang="fa-IR" sz="1600" u="none" strike="noStrike" kern="1200" baseline="0" dirty="0">
                          <a:cs typeface="B Nazanin" panose="00000400000000000000" pitchFamily="2" charset="-78"/>
                        </a:rPr>
                        <a:t>• شیرخوار را از نظر فرورفتگی چشم ها بررسی کنید.</a:t>
                      </a:r>
                    </a:p>
                    <a:p>
                      <a:pPr algn="just" rtl="1">
                        <a:lnSpc>
                          <a:spcPct val="150000"/>
                        </a:lnSpc>
                      </a:pPr>
                      <a:r>
                        <a:rPr lang="fa-IR" sz="1600" u="none" strike="noStrike" kern="1200" baseline="0" dirty="0">
                          <a:cs typeface="B Nazanin" panose="00000400000000000000" pitchFamily="2" charset="-78"/>
                        </a:rPr>
                        <a:t>• در نیشگون پوستی برگشت پوست را بررسی کنید.</a:t>
                      </a:r>
                    </a:p>
                    <a:p>
                      <a:pPr algn="just" rtl="1">
                        <a:lnSpc>
                          <a:spcPct val="150000"/>
                        </a:lnSpc>
                      </a:pPr>
                      <a:r>
                        <a:rPr lang="fa-IR" sz="1600" u="none" strike="noStrike" kern="1200" baseline="0" dirty="0">
                          <a:cs typeface="B Nazanin" panose="00000400000000000000" pitchFamily="2" charset="-78"/>
                        </a:rPr>
                        <a:t>• آیا برگشت پوستی خیلی آهسته است؟ (بیش از 2 ثانیه)</a:t>
                      </a:r>
                    </a:p>
                    <a:p>
                      <a:pPr algn="just" rtl="1">
                        <a:lnSpc>
                          <a:spcPct val="150000"/>
                        </a:lnSpc>
                      </a:pPr>
                      <a:r>
                        <a:rPr lang="fa-IR" sz="1600" u="none" strike="noStrike" kern="1200" baseline="0" dirty="0">
                          <a:cs typeface="B Nazanin" panose="00000400000000000000" pitchFamily="2" charset="-78"/>
                        </a:rPr>
                        <a:t>• آیا برگشت پوستی آهسته است؟</a:t>
                      </a:r>
                    </a:p>
                    <a:p>
                      <a:pPr algn="just" rtl="1">
                        <a:lnSpc>
                          <a:spcPct val="150000"/>
                        </a:lnSpc>
                      </a:pPr>
                      <a:r>
                        <a:rPr lang="fa-IR" sz="1600" u="none" strike="noStrike" kern="1200" baseline="0" dirty="0">
                          <a:cs typeface="B Nazanin" panose="00000400000000000000" pitchFamily="2" charset="-78"/>
                        </a:rPr>
                        <a:t>• وزن نوزاد را اندازه گیری کنید:</a:t>
                      </a:r>
                    </a:p>
                    <a:p>
                      <a:pPr algn="just" rtl="1">
                        <a:lnSpc>
                          <a:spcPct val="150000"/>
                        </a:lnSpc>
                      </a:pPr>
                      <a:r>
                        <a:rPr lang="fa-IR" sz="1600" u="none" strike="noStrike" kern="1200" baseline="0" dirty="0">
                          <a:cs typeface="B Nazanin" panose="00000400000000000000" pitchFamily="2" charset="-78"/>
                        </a:rPr>
                        <a:t>• در صورتی که شیرخوار سن کمتر از 7 روز دارد، سرعت</a:t>
                      </a:r>
                    </a:p>
                    <a:p>
                      <a:pPr algn="just" rtl="1">
                        <a:lnSpc>
                          <a:spcPct val="150000"/>
                        </a:lnSpc>
                      </a:pPr>
                      <a:r>
                        <a:rPr lang="fa-IR" sz="1600" u="none" strike="noStrike" kern="1200" baseline="0" dirty="0">
                          <a:cs typeface="B Nazanin" panose="00000400000000000000" pitchFamily="2" charset="-78"/>
                        </a:rPr>
                        <a:t>کاهش وزن نوزاد را محاسبه کنید.</a:t>
                      </a:r>
                      <a:endParaRPr lang="fa-IR" sz="1600" b="0" dirty="0">
                        <a:cs typeface="B Nazanin" panose="00000400000000000000" pitchFamily="2" charset="-78"/>
                      </a:endParaRPr>
                    </a:p>
                  </a:txBody>
                  <a:tcPr/>
                </a:tc>
                <a:extLst>
                  <a:ext uri="{0D108BD9-81ED-4DB2-BD59-A6C34878D82A}">
                    <a16:rowId xmlns:a16="http://schemas.microsoft.com/office/drawing/2014/main" val="1423886680"/>
                  </a:ext>
                </a:extLst>
              </a:tr>
            </a:tbl>
          </a:graphicData>
        </a:graphic>
      </p:graphicFrame>
      <p:sp>
        <p:nvSpPr>
          <p:cNvPr id="5" name="Left Arrow 4"/>
          <p:cNvSpPr/>
          <p:nvPr/>
        </p:nvSpPr>
        <p:spPr>
          <a:xfrm>
            <a:off x="7230454" y="2509789"/>
            <a:ext cx="881348" cy="2005070"/>
          </a:xfrm>
          <a:prstGeom prst="leftArrow">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100" dirty="0">
                <a:cs typeface="B Nazanin" panose="00000400000000000000" pitchFamily="2" charset="-78"/>
              </a:rPr>
              <a:t>طبقه بندی کنید</a:t>
            </a:r>
          </a:p>
        </p:txBody>
      </p:sp>
      <p:graphicFrame>
        <p:nvGraphicFramePr>
          <p:cNvPr id="6" name="Table 5"/>
          <p:cNvGraphicFramePr>
            <a:graphicFrameLocks noGrp="1"/>
          </p:cNvGraphicFramePr>
          <p:nvPr/>
        </p:nvGraphicFramePr>
        <p:xfrm>
          <a:off x="242328" y="1073611"/>
          <a:ext cx="6980012" cy="4546600"/>
        </p:xfrm>
        <a:graphic>
          <a:graphicData uri="http://schemas.openxmlformats.org/drawingml/2006/table">
            <a:tbl>
              <a:tblPr rtl="1" firstRow="1" bandRow="1">
                <a:tableStyleId>{5940675A-B579-460E-94D1-54222C63F5DA}</a:tableStyleId>
              </a:tblPr>
              <a:tblGrid>
                <a:gridCol w="3051107">
                  <a:extLst>
                    <a:ext uri="{9D8B030D-6E8A-4147-A177-3AD203B41FA5}">
                      <a16:colId xmlns:a16="http://schemas.microsoft.com/office/drawing/2014/main" val="4107807620"/>
                    </a:ext>
                  </a:extLst>
                </a:gridCol>
                <a:gridCol w="1014884">
                  <a:extLst>
                    <a:ext uri="{9D8B030D-6E8A-4147-A177-3AD203B41FA5}">
                      <a16:colId xmlns:a16="http://schemas.microsoft.com/office/drawing/2014/main" val="177425748"/>
                    </a:ext>
                  </a:extLst>
                </a:gridCol>
                <a:gridCol w="2914021">
                  <a:extLst>
                    <a:ext uri="{9D8B030D-6E8A-4147-A177-3AD203B41FA5}">
                      <a16:colId xmlns:a16="http://schemas.microsoft.com/office/drawing/2014/main" val="3234319995"/>
                    </a:ext>
                  </a:extLst>
                </a:gridCol>
              </a:tblGrid>
              <a:tr h="370840">
                <a:tc>
                  <a:txBody>
                    <a:bodyPr/>
                    <a:lstStyle/>
                    <a:p>
                      <a:pPr algn="ctr" rtl="1"/>
                      <a:r>
                        <a:rPr lang="fa-IR" sz="1600" dirty="0">
                          <a:cs typeface="B Nazanin" panose="00000400000000000000" pitchFamily="2" charset="-78"/>
                        </a:rPr>
                        <a:t>علائم و</a:t>
                      </a:r>
                      <a:r>
                        <a:rPr lang="fa-IR" sz="1600" baseline="0" dirty="0">
                          <a:cs typeface="B Nazanin" panose="00000400000000000000" pitchFamily="2" charset="-78"/>
                        </a:rPr>
                        <a:t> ونشانه ها</a:t>
                      </a:r>
                      <a:endParaRPr lang="fa-IR" sz="1600" dirty="0">
                        <a:cs typeface="B Nazanin" panose="00000400000000000000" pitchFamily="2" charset="-78"/>
                      </a:endParaRPr>
                    </a:p>
                  </a:txBody>
                  <a:tcPr/>
                </a:tc>
                <a:tc>
                  <a:txBody>
                    <a:bodyPr/>
                    <a:lstStyle/>
                    <a:p>
                      <a:pPr algn="ctr" rtl="1"/>
                      <a:r>
                        <a:rPr lang="fa-IR" sz="1600" dirty="0">
                          <a:cs typeface="B Nazanin" panose="00000400000000000000" pitchFamily="2" charset="-78"/>
                        </a:rPr>
                        <a:t>طبقه بندی</a:t>
                      </a:r>
                    </a:p>
                  </a:txBody>
                  <a:tcPr/>
                </a:tc>
                <a:tc>
                  <a:txBody>
                    <a:bodyPr/>
                    <a:lstStyle/>
                    <a:p>
                      <a:pPr algn="ctr" rtl="1"/>
                      <a:r>
                        <a:rPr lang="fa-IR" sz="1600" dirty="0">
                          <a:cs typeface="B Nazanin" panose="00000400000000000000" pitchFamily="2" charset="-78"/>
                        </a:rPr>
                        <a:t>تشخیص،</a:t>
                      </a:r>
                      <a:r>
                        <a:rPr lang="fa-IR" sz="1600" baseline="0" dirty="0">
                          <a:cs typeface="B Nazanin" panose="00000400000000000000" pitchFamily="2" charset="-78"/>
                        </a:rPr>
                        <a:t> نوع</a:t>
                      </a:r>
                      <a:r>
                        <a:rPr lang="fa-IR" sz="1600" dirty="0">
                          <a:cs typeface="B Nazanin" panose="00000400000000000000" pitchFamily="2" charset="-78"/>
                        </a:rPr>
                        <a:t> درمان</a:t>
                      </a:r>
                    </a:p>
                  </a:txBody>
                  <a:tcPr/>
                </a:tc>
                <a:extLst>
                  <a:ext uri="{0D108BD9-81ED-4DB2-BD59-A6C34878D82A}">
                    <a16:rowId xmlns:a16="http://schemas.microsoft.com/office/drawing/2014/main" val="3677728552"/>
                  </a:ext>
                </a:extLst>
              </a:tr>
              <a:tr h="370840">
                <a:tc>
                  <a:txBody>
                    <a:bodyPr/>
                    <a:lstStyle/>
                    <a:p>
                      <a:pPr algn="just" rtl="1"/>
                      <a:r>
                        <a:rPr lang="fa-IR" sz="1600" u="none" strike="noStrike" kern="1200" baseline="0" dirty="0">
                          <a:cs typeface="B Nazanin" panose="00000400000000000000" pitchFamily="2" charset="-78"/>
                        </a:rPr>
                        <a:t>در صورت وجود دو نشانه از نشانه هاى زیر:</a:t>
                      </a:r>
                    </a:p>
                    <a:p>
                      <a:pPr algn="just" rtl="1"/>
                      <a:r>
                        <a:rPr lang="fa-IR" sz="1600" u="none" strike="noStrike" kern="1200" baseline="0" dirty="0">
                          <a:cs typeface="B Nazanin" panose="00000400000000000000" pitchFamily="2" charset="-78"/>
                        </a:rPr>
                        <a:t>• شیرخوار فقط در صورت تحریک حرکت می کند یا کاملا بی حرکت است.</a:t>
                      </a:r>
                    </a:p>
                    <a:p>
                      <a:pPr algn="just" rtl="1"/>
                      <a:r>
                        <a:rPr lang="fa-IR" sz="1600" u="none" strike="noStrike" kern="1200" baseline="0" dirty="0">
                          <a:cs typeface="B Nazanin" panose="00000400000000000000" pitchFamily="2" charset="-78"/>
                        </a:rPr>
                        <a:t>• فرورفتگى چشم ها</a:t>
                      </a:r>
                    </a:p>
                    <a:p>
                      <a:pPr algn="just" rtl="1"/>
                      <a:r>
                        <a:rPr lang="fa-IR" sz="1600" u="none" strike="noStrike" kern="1200" baseline="0" dirty="0">
                          <a:cs typeface="B Nazanin" panose="00000400000000000000" pitchFamily="2" charset="-78"/>
                        </a:rPr>
                        <a:t>• برگشت پوستی خیلی آهسته</a:t>
                      </a:r>
                    </a:p>
                    <a:p>
                      <a:pPr algn="just" rtl="1"/>
                      <a:r>
                        <a:rPr lang="fa-IR" sz="1600" u="none" strike="noStrike" kern="1200" baseline="0" dirty="0">
                          <a:cs typeface="B Nazanin" panose="00000400000000000000" pitchFamily="2" charset="-78"/>
                        </a:rPr>
                        <a:t>• کاهش وزن بیشتر از 7 درصد در شیرخوار کمتر از 7 روز</a:t>
                      </a:r>
                      <a:endParaRPr lang="fa-IR" sz="1600" b="0" i="0" u="none" strike="noStrike" kern="1200" baseline="0" dirty="0">
                        <a:solidFill>
                          <a:schemeClr val="dk1"/>
                        </a:solidFill>
                        <a:latin typeface="+mn-lt"/>
                        <a:ea typeface="+mn-ea"/>
                        <a:cs typeface="B Nazanin" panose="00000400000000000000" pitchFamily="2" charset="-78"/>
                      </a:endParaRPr>
                    </a:p>
                  </a:txBody>
                  <a:tcPr>
                    <a:solidFill>
                      <a:schemeClr val="accent2">
                        <a:lumMod val="60000"/>
                        <a:lumOff val="40000"/>
                      </a:schemeClr>
                    </a:solidFill>
                  </a:tcPr>
                </a:tc>
                <a:tc>
                  <a:txBody>
                    <a:bodyPr/>
                    <a:lstStyle/>
                    <a:p>
                      <a:pPr algn="just" rtl="1"/>
                      <a:r>
                        <a:rPr lang="fa-IR" sz="1600" u="none" strike="noStrike" kern="1200" baseline="0" dirty="0">
                          <a:cs typeface="B Nazanin" panose="00000400000000000000" pitchFamily="2" charset="-78"/>
                        </a:rPr>
                        <a:t>کم آبی شدید</a:t>
                      </a:r>
                      <a:endParaRPr lang="fa-IR" sz="1600" dirty="0">
                        <a:cs typeface="B Nazanin" panose="00000400000000000000" pitchFamily="2" charset="-78"/>
                      </a:endParaRPr>
                    </a:p>
                  </a:txBody>
                  <a:tcPr>
                    <a:solidFill>
                      <a:schemeClr val="accent2">
                        <a:lumMod val="60000"/>
                        <a:lumOff val="40000"/>
                      </a:schemeClr>
                    </a:solidFill>
                  </a:tcPr>
                </a:tc>
                <a:tc>
                  <a:txBody>
                    <a:bodyPr/>
                    <a:lstStyle/>
                    <a:p>
                      <a:pPr algn="just" rtl="1"/>
                      <a:r>
                        <a:rPr lang="fa-IR" sz="1600" u="none" strike="noStrike" kern="1200" baseline="0" dirty="0">
                          <a:cs typeface="B Nazanin" panose="00000400000000000000" pitchFamily="2" charset="-78"/>
                        </a:rPr>
                        <a:t>• اقدامات قبل از انتقال (ص 56 ) را انجام داده و شیرخوار را به بیمارستان انتقال دهید</a:t>
                      </a:r>
                    </a:p>
                    <a:p>
                      <a:pPr algn="just" rtl="1"/>
                      <a:r>
                        <a:rPr lang="fa-IR" sz="1600" u="none" strike="noStrike" kern="1200" baseline="0" dirty="0">
                          <a:cs typeface="B Nazanin" panose="00000400000000000000" pitchFamily="2" charset="-78"/>
                        </a:rPr>
                        <a:t>• به مادر توصیه کنید در مسیر انتقال اگر شیرخوار توانایی بلع دارد شیردهی را ادامه دهد.</a:t>
                      </a:r>
                    </a:p>
                    <a:p>
                      <a:pPr algn="just" rtl="1"/>
                      <a:r>
                        <a:rPr lang="fa-IR" sz="1600" u="none" strike="noStrike" kern="1200" baseline="0" dirty="0">
                          <a:cs typeface="B Nazanin" panose="00000400000000000000" pitchFamily="2" charset="-78"/>
                        </a:rPr>
                        <a:t>•تا زمان انتقال، برنامه درمانی ج را انجام دهید.</a:t>
                      </a:r>
                      <a:endParaRPr lang="fa-IR" sz="1600" dirty="0">
                        <a:cs typeface="B Nazanin" panose="00000400000000000000" pitchFamily="2" charset="-78"/>
                      </a:endParaRPr>
                    </a:p>
                  </a:txBody>
                  <a:tcPr>
                    <a:solidFill>
                      <a:schemeClr val="accent2">
                        <a:lumMod val="60000"/>
                        <a:lumOff val="40000"/>
                      </a:schemeClr>
                    </a:solidFill>
                  </a:tcPr>
                </a:tc>
                <a:extLst>
                  <a:ext uri="{0D108BD9-81ED-4DB2-BD59-A6C34878D82A}">
                    <a16:rowId xmlns:a16="http://schemas.microsoft.com/office/drawing/2014/main" val="4291670646"/>
                  </a:ext>
                </a:extLst>
              </a:tr>
              <a:tr h="370840">
                <a:tc>
                  <a:txBody>
                    <a:bodyPr/>
                    <a:lstStyle/>
                    <a:p>
                      <a:pPr algn="just" rtl="1"/>
                      <a:r>
                        <a:rPr lang="fa-IR" sz="1600" u="none" strike="noStrike" kern="1200" baseline="0" dirty="0">
                          <a:cs typeface="B Nazanin" panose="00000400000000000000" pitchFamily="2" charset="-78"/>
                        </a:rPr>
                        <a:t>دو نشانه از نشانه هاى زیر را داشته باشد:</a:t>
                      </a:r>
                    </a:p>
                    <a:p>
                      <a:pPr algn="just" rtl="1"/>
                      <a:r>
                        <a:rPr lang="fa-IR" sz="1600" u="none" strike="noStrike" kern="1200" baseline="0" dirty="0">
                          <a:cs typeface="B Nazanin" panose="00000400000000000000" pitchFamily="2" charset="-78"/>
                        </a:rPr>
                        <a:t>• بی قراری و تحریک پذیری</a:t>
                      </a:r>
                    </a:p>
                    <a:p>
                      <a:pPr algn="just" rtl="1"/>
                      <a:r>
                        <a:rPr lang="fa-IR" sz="1600" u="none" strike="noStrike" kern="1200" baseline="0" dirty="0">
                          <a:cs typeface="B Nazanin" panose="00000400000000000000" pitchFamily="2" charset="-78"/>
                        </a:rPr>
                        <a:t>• برگشت پوستی آهسته</a:t>
                      </a:r>
                    </a:p>
                    <a:p>
                      <a:pPr algn="just" rtl="1"/>
                      <a:r>
                        <a:rPr lang="fa-IR" sz="1600" u="none" strike="noStrike" kern="1200" baseline="0" dirty="0">
                          <a:cs typeface="B Nazanin" panose="00000400000000000000" pitchFamily="2" charset="-78"/>
                        </a:rPr>
                        <a:t>• تعداد دفعات ادرار شیرخوار کمتر از 6 بار در روز</a:t>
                      </a:r>
                      <a:endParaRPr lang="fa-IR" sz="1600" dirty="0">
                        <a:cs typeface="B Nazanin" panose="00000400000000000000" pitchFamily="2" charset="-78"/>
                      </a:endParaRPr>
                    </a:p>
                  </a:txBody>
                  <a:tcPr>
                    <a:solidFill>
                      <a:schemeClr val="accent2">
                        <a:lumMod val="60000"/>
                        <a:lumOff val="40000"/>
                      </a:schemeClr>
                    </a:solidFill>
                  </a:tcPr>
                </a:tc>
                <a:tc>
                  <a:txBody>
                    <a:bodyPr/>
                    <a:lstStyle/>
                    <a:p>
                      <a:pPr algn="just" rtl="1"/>
                      <a:r>
                        <a:rPr lang="fa-IR" sz="1600" u="none" strike="noStrike" kern="1200" baseline="0" dirty="0">
                          <a:cs typeface="B Nazanin" panose="00000400000000000000" pitchFamily="2" charset="-78"/>
                        </a:rPr>
                        <a:t>کم آبی نسبی</a:t>
                      </a:r>
                      <a:endParaRPr lang="fa-IR" sz="1600" dirty="0">
                        <a:cs typeface="B Nazanin" panose="00000400000000000000" pitchFamily="2" charset="-78"/>
                      </a:endParaRPr>
                    </a:p>
                  </a:txBody>
                  <a:tcPr>
                    <a:solidFill>
                      <a:schemeClr val="accent2">
                        <a:lumMod val="60000"/>
                        <a:lumOff val="40000"/>
                      </a:schemeClr>
                    </a:solidFill>
                  </a:tcPr>
                </a:tc>
                <a:tc>
                  <a:txBody>
                    <a:bodyPr/>
                    <a:lstStyle/>
                    <a:p>
                      <a:pPr algn="just" rtl="1"/>
                      <a:r>
                        <a:rPr lang="fa-IR" sz="1600" u="none" strike="noStrike" kern="1200" baseline="0" dirty="0">
                          <a:cs typeface="B Nazanin" panose="00000400000000000000" pitchFamily="2" charset="-78"/>
                        </a:rPr>
                        <a:t>• شیرخوار را فورا به بیمارستان ارجاع دهید.</a:t>
                      </a:r>
                    </a:p>
                    <a:p>
                      <a:pPr algn="just" rtl="1"/>
                      <a:r>
                        <a:rPr lang="fa-IR" sz="1600" u="none" strike="noStrike" kern="1200" baseline="0" dirty="0">
                          <a:cs typeface="B Nazanin" panose="00000400000000000000" pitchFamily="2" charset="-78"/>
                        </a:rPr>
                        <a:t>• تا زمان ارجاع فوری، برنامه درمانی ب را انجام دهید.</a:t>
                      </a:r>
                    </a:p>
                    <a:p>
                      <a:pPr algn="just" rtl="1"/>
                      <a:r>
                        <a:rPr lang="fa-IR" sz="1600" u="none" strike="noStrike" kern="1200" baseline="0" dirty="0">
                          <a:cs typeface="B Nazanin" panose="00000400000000000000" pitchFamily="2" charset="-78"/>
                        </a:rPr>
                        <a:t>• دو روز بعد پیگیری کنید.</a:t>
                      </a:r>
                      <a:endParaRPr lang="fa-IR" sz="1600" dirty="0">
                        <a:cs typeface="B Nazanin" panose="00000400000000000000" pitchFamily="2" charset="-78"/>
                      </a:endParaRPr>
                    </a:p>
                  </a:txBody>
                  <a:tcPr>
                    <a:solidFill>
                      <a:schemeClr val="accent2">
                        <a:lumMod val="60000"/>
                        <a:lumOff val="40000"/>
                      </a:schemeClr>
                    </a:solidFill>
                  </a:tcPr>
                </a:tc>
                <a:extLst>
                  <a:ext uri="{0D108BD9-81ED-4DB2-BD59-A6C34878D82A}">
                    <a16:rowId xmlns:a16="http://schemas.microsoft.com/office/drawing/2014/main" val="1282041752"/>
                  </a:ext>
                </a:extLst>
              </a:tr>
              <a:tr h="370840">
                <a:tc>
                  <a:txBody>
                    <a:bodyPr/>
                    <a:lstStyle/>
                    <a:p>
                      <a:pPr algn="r" rtl="1"/>
                      <a:r>
                        <a:rPr lang="fa-IR" sz="1600" dirty="0">
                          <a:cs typeface="B Nazanin" panose="00000400000000000000" pitchFamily="2" charset="-78"/>
                        </a:rPr>
                        <a:t>نشانه های کافی برای کم آبی وجود ندارد</a:t>
                      </a:r>
                    </a:p>
                  </a:txBody>
                  <a:tcPr>
                    <a:solidFill>
                      <a:schemeClr val="accent6">
                        <a:lumMod val="40000"/>
                        <a:lumOff val="60000"/>
                      </a:schemeClr>
                    </a:solidFill>
                  </a:tcPr>
                </a:tc>
                <a:tc>
                  <a:txBody>
                    <a:bodyPr/>
                    <a:lstStyle/>
                    <a:p>
                      <a:pPr algn="r" rtl="1"/>
                      <a:r>
                        <a:rPr lang="fa-IR" sz="1600" u="none" strike="noStrike" kern="1200" baseline="0" dirty="0">
                          <a:cs typeface="B Nazanin" panose="00000400000000000000" pitchFamily="2" charset="-78"/>
                        </a:rPr>
                        <a:t>کم آبی ندارد</a:t>
                      </a:r>
                      <a:endParaRPr lang="fa-IR" sz="1600" dirty="0">
                        <a:cs typeface="B Nazanin" panose="00000400000000000000" pitchFamily="2" charset="-78"/>
                      </a:endParaRPr>
                    </a:p>
                  </a:txBody>
                  <a:tcPr>
                    <a:solidFill>
                      <a:schemeClr val="accent6">
                        <a:lumMod val="40000"/>
                        <a:lumOff val="60000"/>
                      </a:schemeClr>
                    </a:solidFill>
                  </a:tcPr>
                </a:tc>
                <a:tc>
                  <a:txBody>
                    <a:bodyPr/>
                    <a:lstStyle/>
                    <a:p>
                      <a:pPr algn="r" rtl="1"/>
                      <a:r>
                        <a:rPr lang="fa-IR" sz="1600" u="none" strike="noStrike" kern="1200" baseline="0" dirty="0">
                          <a:cs typeface="B Nazanin" panose="00000400000000000000" pitchFamily="2" charset="-78"/>
                        </a:rPr>
                        <a:t>• مایعات و شیر مادر را طبق برنامه درمانی الف بدهید.</a:t>
                      </a:r>
                    </a:p>
                    <a:p>
                      <a:pPr algn="r" rtl="1"/>
                      <a:r>
                        <a:rPr lang="fa-IR" sz="1600" u="none" strike="noStrike" kern="1200" baseline="0" dirty="0">
                          <a:cs typeface="B Nazanin" panose="00000400000000000000" pitchFamily="2" charset="-78"/>
                        </a:rPr>
                        <a:t>• به مادر توصیه کنید چه موقع فورا برگردد.</a:t>
                      </a:r>
                    </a:p>
                    <a:p>
                      <a:pPr algn="r" rtl="1"/>
                      <a:r>
                        <a:rPr lang="fa-IR" sz="1600" u="none" strike="noStrike" kern="1200" baseline="0" dirty="0">
                          <a:cs typeface="B Nazanin" panose="00000400000000000000" pitchFamily="2" charset="-78"/>
                        </a:rPr>
                        <a:t>• دو روز بعد پیگیری کنید.</a:t>
                      </a:r>
                      <a:endParaRPr lang="fa-IR" sz="1600" dirty="0">
                        <a:cs typeface="B Nazanin" panose="00000400000000000000" pitchFamily="2" charset="-78"/>
                      </a:endParaRPr>
                    </a:p>
                  </a:txBody>
                  <a:tcPr>
                    <a:solidFill>
                      <a:schemeClr val="accent6">
                        <a:lumMod val="40000"/>
                        <a:lumOff val="60000"/>
                      </a:schemeClr>
                    </a:solidFill>
                  </a:tcPr>
                </a:tc>
                <a:extLst>
                  <a:ext uri="{0D108BD9-81ED-4DB2-BD59-A6C34878D82A}">
                    <a16:rowId xmlns:a16="http://schemas.microsoft.com/office/drawing/2014/main" val="1430522203"/>
                  </a:ext>
                </a:extLst>
              </a:tr>
            </a:tbl>
          </a:graphicData>
        </a:graphic>
      </p:graphicFrame>
      <p:sp>
        <p:nvSpPr>
          <p:cNvPr id="7" name="Rectangle 6"/>
          <p:cNvSpPr/>
          <p:nvPr/>
        </p:nvSpPr>
        <p:spPr>
          <a:xfrm>
            <a:off x="452176" y="6132164"/>
            <a:ext cx="11610870" cy="646331"/>
          </a:xfrm>
          <a:prstGeom prst="rect">
            <a:avLst/>
          </a:prstGeom>
        </p:spPr>
        <p:txBody>
          <a:bodyPr wrap="square">
            <a:spAutoFit/>
          </a:bodyPr>
          <a:lstStyle/>
          <a:p>
            <a:pPr algn="r" rtl="1"/>
            <a:r>
              <a:rPr lang="fa-IR" sz="1200" dirty="0">
                <a:latin typeface="wNazanin"/>
                <a:cs typeface="B Nazanin" panose="00000400000000000000" pitchFamily="2" charset="-78"/>
              </a:rPr>
              <a:t>1. معمولا شیرخواران به اسهال مبتلا نمی شوند و تشخیص اسهال در شیرخواران اهمیت زیادی دارد. اسهال در شیر خوار زیر 2 ماه: هر گاه مدفوع شیرخوار بسیار بیشتر از حد معمول باشد یا قوام متفاوتى یافته و مقدار آب مدفوع بیشتر از مواد مدفوعى</a:t>
            </a:r>
          </a:p>
          <a:p>
            <a:pPr algn="r" rtl="1"/>
            <a:r>
              <a:rPr lang="fa-IR" sz="1200" dirty="0">
                <a:latin typeface="wNazanin"/>
                <a:cs typeface="B Nazanin" panose="00000400000000000000" pitchFamily="2" charset="-78"/>
              </a:rPr>
              <a:t>باشد یا نسبت به معمول خود تغییر کند. مدفوع در شیرمادرخواران درحالت معمول نیمه آبکى است.</a:t>
            </a:r>
          </a:p>
          <a:p>
            <a:pPr algn="r" rtl="1"/>
            <a:r>
              <a:rPr lang="fa-IR" sz="1200" dirty="0">
                <a:latin typeface="wNazanin"/>
                <a:cs typeface="B Nazanin" panose="00000400000000000000" pitchFamily="2" charset="-78"/>
              </a:rPr>
              <a:t>2. کم آبی در شیرخواران بخصوص در دوره نوزادی ممکن است به دلیل خوب شیرنخوردن یا گرمازدگی نیز ایجاد شود.</a:t>
            </a:r>
            <a:endParaRPr lang="fa-IR" sz="1200" dirty="0">
              <a:cs typeface="B Nazanin" panose="00000400000000000000" pitchFamily="2" charset="-78"/>
            </a:endParaRPr>
          </a:p>
        </p:txBody>
      </p:sp>
    </p:spTree>
    <p:extLst>
      <p:ext uri="{BB962C8B-B14F-4D97-AF65-F5344CB8AC3E}">
        <p14:creationId xmlns:p14="http://schemas.microsoft.com/office/powerpoint/2010/main" val="1589108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3201" y="3578956"/>
            <a:ext cx="5684569" cy="523220"/>
          </a:xfrm>
          <a:prstGeom prst="rect">
            <a:avLst/>
          </a:prstGeom>
        </p:spPr>
        <p:txBody>
          <a:bodyPr wrap="none">
            <a:spAutoFit/>
          </a:bodyPr>
          <a:lstStyle/>
          <a:p>
            <a:r>
              <a:rPr lang="fa-IR" sz="2800" b="1" dirty="0">
                <a:solidFill>
                  <a:srgbClr val="00B0F0"/>
                </a:solidFill>
                <a:latin typeface="IranNastaliq" panose="02020505000000020003" pitchFamily="18" charset="0"/>
                <a:cs typeface="IranNastaliq" panose="02020505000000020003" pitchFamily="18" charset="0"/>
              </a:rPr>
              <a:t>ارزیابى، طبقه بندى و درمان کودک بیمار کودک2 ماه تا 5 سال - پزشک</a:t>
            </a:r>
          </a:p>
        </p:txBody>
      </p:sp>
      <p:pic>
        <p:nvPicPr>
          <p:cNvPr id="5122" name="Picture 2" descr="مراحل رشد از 3 تا 6 سالگ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056" y="624739"/>
            <a:ext cx="7405634" cy="295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079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7224" y="6288787"/>
            <a:ext cx="10928732" cy="461665"/>
          </a:xfrm>
          <a:prstGeom prst="rect">
            <a:avLst/>
          </a:prstGeom>
        </p:spPr>
        <p:txBody>
          <a:bodyPr wrap="square">
            <a:spAutoFit/>
          </a:bodyPr>
          <a:lstStyle/>
          <a:p>
            <a:pPr algn="r" rtl="1"/>
            <a:r>
              <a:rPr lang="fa-IR" sz="1200" dirty="0">
                <a:cs typeface="B Nazanin" panose="00000400000000000000" pitchFamily="2" charset="-78"/>
              </a:rPr>
              <a:t>1. در موارد اسهال پایدار مقاوم به درمان، جهت بررسی بیشتر از نظر نقص ایمنی (نقص ایمنی اولیه، ایدز و...) به صفحه ویژه ارزیابی  </a:t>
            </a:r>
            <a:r>
              <a:rPr lang="en-US" sz="1200" dirty="0">
                <a:cs typeface="B Nazanin" panose="00000400000000000000" pitchFamily="2" charset="-78"/>
              </a:rPr>
              <a:t>HIV</a:t>
            </a:r>
            <a:r>
              <a:rPr lang="fa-IR" sz="1200" dirty="0">
                <a:cs typeface="B Nazanin" panose="00000400000000000000" pitchFamily="2" charset="-78"/>
              </a:rPr>
              <a:t> (ص12 ) و راهنمای بوکلت مراجعه شود مراجعه شود. </a:t>
            </a:r>
          </a:p>
          <a:p>
            <a:pPr algn="r"/>
            <a:r>
              <a:rPr lang="fa-IR" sz="1200" dirty="0">
                <a:cs typeface="B Nazanin" panose="00000400000000000000" pitchFamily="2" charset="-78"/>
              </a:rPr>
              <a:t> 2. در اغلب موارد، خون واضح در مدفوع همراه با تب، استفراغ و درد شکم مى باشد. </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52" y="1"/>
            <a:ext cx="12092847" cy="6288786"/>
          </a:xfrm>
          <a:prstGeom prst="rect">
            <a:avLst/>
          </a:prstGeom>
        </p:spPr>
      </p:pic>
    </p:spTree>
    <p:extLst>
      <p:ext uri="{BB962C8B-B14F-4D97-AF65-F5344CB8AC3E}">
        <p14:creationId xmlns:p14="http://schemas.microsoft.com/office/powerpoint/2010/main" val="86627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13056" y="1639504"/>
            <a:ext cx="2629246" cy="954107"/>
          </a:xfrm>
          <a:prstGeom prst="rect">
            <a:avLst/>
          </a:prstGeom>
        </p:spPr>
        <p:txBody>
          <a:bodyPr wrap="none">
            <a:spAutoFit/>
          </a:bodyPr>
          <a:lstStyle/>
          <a:p>
            <a:pPr algn="ctr"/>
            <a:r>
              <a:rPr lang="fa-IR" sz="2800" b="1" dirty="0">
                <a:solidFill>
                  <a:srgbClr val="00B0F0"/>
                </a:solidFill>
                <a:latin typeface="IranNastaliq" panose="02020505000000020003" pitchFamily="18" charset="0"/>
                <a:cs typeface="IranNastaliq" panose="02020505000000020003" pitchFamily="18" charset="0"/>
              </a:rPr>
              <a:t>درمـــــــان </a:t>
            </a:r>
          </a:p>
          <a:p>
            <a:pPr algn="ctr"/>
            <a:r>
              <a:rPr lang="fa-IR" sz="2800" b="1" dirty="0">
                <a:solidFill>
                  <a:srgbClr val="00B0F0"/>
                </a:solidFill>
                <a:latin typeface="IranNastaliq" panose="02020505000000020003" pitchFamily="18" charset="0"/>
                <a:cs typeface="IranNastaliq" panose="02020505000000020003" pitchFamily="18" charset="0"/>
              </a:rPr>
              <a:t>کودک 2ماه تا 5 سال - پزشک </a:t>
            </a:r>
          </a:p>
        </p:txBody>
      </p:sp>
      <p:pic>
        <p:nvPicPr>
          <p:cNvPr id="7170" name="Picture 2" descr="شربت سرفه کودکان و 3 نوع از بهترین شربت‌های سرفه برای کودکان | گهوار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266" y="633045"/>
            <a:ext cx="5715000" cy="4893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439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1875</Words>
  <Application>Microsoft Office PowerPoint</Application>
  <PresentationFormat>Widescreen</PresentationFormat>
  <Paragraphs>164</Paragraphs>
  <Slides>21</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B Nazanin</vt:lpstr>
      <vt:lpstr>Calibri</vt:lpstr>
      <vt:lpstr>Calibri Light</vt:lpstr>
      <vt:lpstr>Courier New</vt:lpstr>
      <vt:lpstr>IranNastaliq</vt:lpstr>
      <vt:lpstr>Wingdings</vt:lpstr>
      <vt:lpstr>wNazanin</vt:lpstr>
      <vt:lpstr>wNazanin-Bold</vt:lpstr>
      <vt:lpstr>wTitr</vt:lpstr>
      <vt:lpstr>wZar-Bold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royal</dc:creator>
  <cp:lastModifiedBy>Mis-Salimi</cp:lastModifiedBy>
  <cp:revision>3</cp:revision>
  <dcterms:created xsi:type="dcterms:W3CDTF">2022-02-02T07:14:27Z</dcterms:created>
  <dcterms:modified xsi:type="dcterms:W3CDTF">2022-02-06T08:20:02Z</dcterms:modified>
</cp:coreProperties>
</file>