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382" r:id="rId2"/>
    <p:sldId id="308" r:id="rId3"/>
    <p:sldId id="309" r:id="rId4"/>
    <p:sldId id="310" r:id="rId5"/>
    <p:sldId id="311" r:id="rId6"/>
    <p:sldId id="312" r:id="rId7"/>
    <p:sldId id="313" r:id="rId8"/>
    <p:sldId id="314" r:id="rId9"/>
    <p:sldId id="315" r:id="rId10"/>
    <p:sldId id="316" r:id="rId11"/>
    <p:sldId id="318" r:id="rId12"/>
    <p:sldId id="319" r:id="rId13"/>
    <p:sldId id="324" r:id="rId14"/>
    <p:sldId id="325" r:id="rId15"/>
    <p:sldId id="275" r:id="rId16"/>
    <p:sldId id="276" r:id="rId17"/>
    <p:sldId id="277" r:id="rId18"/>
    <p:sldId id="256" r:id="rId19"/>
    <p:sldId id="257" r:id="rId20"/>
    <p:sldId id="258" r:id="rId21"/>
    <p:sldId id="259" r:id="rId22"/>
    <p:sldId id="302" r:id="rId23"/>
    <p:sldId id="303" r:id="rId24"/>
    <p:sldId id="304" r:id="rId25"/>
    <p:sldId id="306" r:id="rId26"/>
    <p:sldId id="307"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290" r:id="rId60"/>
    <p:sldId id="291" r:id="rId61"/>
    <p:sldId id="378" r:id="rId62"/>
    <p:sldId id="379" r:id="rId63"/>
    <p:sldId id="380" r:id="rId64"/>
    <p:sldId id="381" r:id="rId65"/>
    <p:sldId id="288" r:id="rId66"/>
    <p:sldId id="28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9" autoAdjust="0"/>
    <p:restoredTop sz="94660"/>
  </p:normalViewPr>
  <p:slideViewPr>
    <p:cSldViewPr>
      <p:cViewPr varScale="1">
        <p:scale>
          <a:sx n="86" d="100"/>
          <a:sy n="86" d="100"/>
        </p:scale>
        <p:origin x="121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4B552-F26C-4A19-9AE7-60E7CAB92E79}" type="datetimeFigureOut">
              <a:rPr lang="en-US" smtClean="0"/>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E40B6-0C04-40D9-A3D7-5A381838442A}" type="slidenum">
              <a:rPr lang="en-US" smtClean="0"/>
              <a:t>‹#›</a:t>
            </a:fld>
            <a:endParaRPr lang="en-US"/>
          </a:p>
        </p:txBody>
      </p:sp>
    </p:spTree>
    <p:extLst>
      <p:ext uri="{BB962C8B-B14F-4D97-AF65-F5344CB8AC3E}">
        <p14:creationId xmlns:p14="http://schemas.microsoft.com/office/powerpoint/2010/main" val="156222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E40B6-0C04-40D9-A3D7-5A381838442A}" type="slidenum">
              <a:rPr lang="en-US" smtClean="0"/>
              <a:t>41</a:t>
            </a:fld>
            <a:endParaRPr lang="en-US"/>
          </a:p>
        </p:txBody>
      </p:sp>
    </p:spTree>
    <p:extLst>
      <p:ext uri="{BB962C8B-B14F-4D97-AF65-F5344CB8AC3E}">
        <p14:creationId xmlns:p14="http://schemas.microsoft.com/office/powerpoint/2010/main" val="32016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85A2FD0-28C4-42F1-836F-D9E0D2837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fld id="{601E096C-8E92-496C-A166-F3AAD16CE432}" type="slidenum">
              <a:rPr lang="fr-FR" altLang="en-US" sz="1200"/>
              <a:pPr eaLnBrk="1" hangingPunct="1"/>
              <a:t>46</a:t>
            </a:fld>
            <a:endParaRPr lang="fr-FR" altLang="en-US" sz="1200"/>
          </a:p>
        </p:txBody>
      </p:sp>
      <p:sp>
        <p:nvSpPr>
          <p:cNvPr id="50179" name="Rectangle 2">
            <a:extLst>
              <a:ext uri="{FF2B5EF4-FFF2-40B4-BE49-F238E27FC236}">
                <a16:creationId xmlns:a16="http://schemas.microsoft.com/office/drawing/2014/main" id="{CE359C90-B108-4DC4-B875-48F29CF646DC}"/>
              </a:ext>
            </a:extLst>
          </p:cNvPr>
          <p:cNvSpPr>
            <a:spLocks noGrp="1" noRot="1" noChangeAspect="1" noChangeArrowheads="1" noTextEdit="1"/>
          </p:cNvSpPr>
          <p:nvPr>
            <p:ph type="sldImg"/>
          </p:nvPr>
        </p:nvSpPr>
        <p:spPr>
          <a:xfrm>
            <a:off x="1144588" y="687388"/>
            <a:ext cx="4572000" cy="3429000"/>
          </a:xfrm>
          <a:ln/>
        </p:spPr>
      </p:sp>
      <p:sp>
        <p:nvSpPr>
          <p:cNvPr id="50180" name="Rectangle 3">
            <a:extLst>
              <a:ext uri="{FF2B5EF4-FFF2-40B4-BE49-F238E27FC236}">
                <a16:creationId xmlns:a16="http://schemas.microsoft.com/office/drawing/2014/main" id="{7048743B-4174-468B-8FAF-2D9C9C9DF6E8}"/>
              </a:ext>
            </a:extLst>
          </p:cNvPr>
          <p:cNvSpPr>
            <a:spLocks noGrp="1" noChangeArrowheads="1"/>
          </p:cNvSpPr>
          <p:nvPr>
            <p:ph type="body" idx="1"/>
          </p:nvPr>
        </p:nvSpPr>
        <p:spPr>
          <a:xfrm>
            <a:off x="914400" y="4344988"/>
            <a:ext cx="5029200"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EDA21AD-6946-46F0-A893-DFAA59D786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fld id="{1F389AC9-81C0-45B4-BB6D-3EFA94164717}" type="slidenum">
              <a:rPr lang="ar-SA" altLang="en-US" sz="1200"/>
              <a:pPr eaLnBrk="1" hangingPunct="1"/>
              <a:t>57</a:t>
            </a:fld>
            <a:endParaRPr lang="en-US" altLang="en-US" sz="1200"/>
          </a:p>
        </p:txBody>
      </p:sp>
      <p:sp>
        <p:nvSpPr>
          <p:cNvPr id="51203" name="Rectangle 2">
            <a:extLst>
              <a:ext uri="{FF2B5EF4-FFF2-40B4-BE49-F238E27FC236}">
                <a16:creationId xmlns:a16="http://schemas.microsoft.com/office/drawing/2014/main" id="{E8738B33-89A0-4B6B-AB84-2DF251D983CE}"/>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8BFE46A4-88AA-47CD-ACD9-45942CC4E74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fa-I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8CCC69E-A8F2-4869-828C-A32C7382AE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fld id="{57C20FCF-6781-4DFD-8A36-5EA6A9BD5A84}" type="slidenum">
              <a:rPr lang="ar-SA" altLang="en-US" sz="1200"/>
              <a:pPr eaLnBrk="1" hangingPunct="1"/>
              <a:t>58</a:t>
            </a:fld>
            <a:endParaRPr lang="en-US" altLang="en-US" sz="1200"/>
          </a:p>
        </p:txBody>
      </p:sp>
      <p:sp>
        <p:nvSpPr>
          <p:cNvPr id="52227" name="Rectangle 2">
            <a:extLst>
              <a:ext uri="{FF2B5EF4-FFF2-40B4-BE49-F238E27FC236}">
                <a16:creationId xmlns:a16="http://schemas.microsoft.com/office/drawing/2014/main" id="{08108965-0241-490E-852C-07DCB3E3E513}"/>
              </a:ext>
            </a:extLst>
          </p:cNvPr>
          <p:cNvSpPr>
            <a:spLocks noGrp="1" noRot="1" noChangeAspect="1" noChangeArrowheads="1" noTextEdit="1"/>
          </p:cNvSpPr>
          <p:nvPr>
            <p:ph type="sldImg"/>
          </p:nvPr>
        </p:nvSpPr>
        <p:spPr>
          <a:solidFill>
            <a:srgbClr val="FFFFFF"/>
          </a:solidFill>
          <a:ln/>
        </p:spPr>
      </p:sp>
      <p:sp>
        <p:nvSpPr>
          <p:cNvPr id="52228" name="Rectangle 3">
            <a:extLst>
              <a:ext uri="{FF2B5EF4-FFF2-40B4-BE49-F238E27FC236}">
                <a16:creationId xmlns:a16="http://schemas.microsoft.com/office/drawing/2014/main" id="{A0F2491E-83D8-4D57-A42D-2BE69B246D2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fa-I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AF8B3BF-91EB-4125-A862-D4C03C738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fld id="{D00CAEA5-6B90-44BE-81AF-716C0B1553C5}" type="slidenum">
              <a:rPr lang="en-US" altLang="en-US" sz="1200"/>
              <a:pPr eaLnBrk="1" hangingPunct="1"/>
              <a:t>63</a:t>
            </a:fld>
            <a:endParaRPr lang="en-US" altLang="en-US" sz="1200"/>
          </a:p>
        </p:txBody>
      </p:sp>
      <p:sp>
        <p:nvSpPr>
          <p:cNvPr id="54275" name="Rectangle 2">
            <a:extLst>
              <a:ext uri="{FF2B5EF4-FFF2-40B4-BE49-F238E27FC236}">
                <a16:creationId xmlns:a16="http://schemas.microsoft.com/office/drawing/2014/main" id="{FD9B6E74-1845-4A5B-97E9-AA68EC36A32A}"/>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E6493D0-3557-4D00-80D2-C1B7CCB71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74C87BA-7FF1-4D57-982C-BCF9BCCD35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fld id="{46240924-029E-4E9E-A592-E07678F34B66}" type="slidenum">
              <a:rPr lang="en-US" altLang="en-US" sz="1200"/>
              <a:pPr eaLnBrk="1" hangingPunct="1"/>
              <a:t>64</a:t>
            </a:fld>
            <a:endParaRPr lang="en-US" altLang="en-US" sz="1200"/>
          </a:p>
        </p:txBody>
      </p:sp>
      <p:sp>
        <p:nvSpPr>
          <p:cNvPr id="55299" name="Rectangle 2">
            <a:extLst>
              <a:ext uri="{FF2B5EF4-FFF2-40B4-BE49-F238E27FC236}">
                <a16:creationId xmlns:a16="http://schemas.microsoft.com/office/drawing/2014/main" id="{F210B9D0-578D-4D44-91EE-01C91420FD2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AB9E7D8-67B7-442A-A9B3-91FDA065F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a:latin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A18088-71A9-4190-BAAF-194F2C05C24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41FAF-7AB6-4459-9AEB-C8E5A89931B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A18088-71A9-4190-BAAF-194F2C05C24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18088-71A9-4190-BAAF-194F2C05C24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a:extLst>
              <a:ext uri="{FF2B5EF4-FFF2-40B4-BE49-F238E27FC236}">
                <a16:creationId xmlns:a16="http://schemas.microsoft.com/office/drawing/2014/main" id="{7D9CEE9D-C2BD-48C5-A06A-64640C36ED18}"/>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3E3A847C-C5FE-445B-8C76-4D087A602F1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B2D441DD-42CD-4DA7-9DE0-71F67A1AA0D8}"/>
              </a:ext>
            </a:extLst>
          </p:cNvPr>
          <p:cNvSpPr>
            <a:spLocks noGrp="1" noChangeArrowheads="1"/>
          </p:cNvSpPr>
          <p:nvPr>
            <p:ph type="sldNum" sz="quarter" idx="12"/>
          </p:nvPr>
        </p:nvSpPr>
        <p:spPr/>
        <p:txBody>
          <a:bodyPr/>
          <a:lstStyle>
            <a:lvl1pPr>
              <a:defRPr/>
            </a:lvl1pPr>
          </a:lstStyle>
          <a:p>
            <a:fld id="{B01EED7A-829E-4A84-A766-1FE0969E5A88}" type="slidenum">
              <a:rPr lang="ar-SA" altLang="en-US"/>
              <a:pPr/>
              <a:t>‹#›</a:t>
            </a:fld>
            <a:endParaRPr lang="en-US" altLang="en-US"/>
          </a:p>
        </p:txBody>
      </p:sp>
    </p:spTree>
    <p:extLst>
      <p:ext uri="{BB962C8B-B14F-4D97-AF65-F5344CB8AC3E}">
        <p14:creationId xmlns:p14="http://schemas.microsoft.com/office/powerpoint/2010/main" val="25988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A18088-71A9-4190-BAAF-194F2C05C24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A18088-71A9-4190-BAAF-194F2C05C24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41FAF-7AB6-4459-9AEB-C8E5A89931B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A18088-71A9-4190-BAAF-194F2C05C243}"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A18088-71A9-4190-BAAF-194F2C05C243}"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41FAF-7AB6-4459-9AEB-C8E5A89931B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A18088-71A9-4190-BAAF-194F2C05C243}"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18088-71A9-4190-BAAF-194F2C05C243}"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18088-71A9-4190-BAAF-194F2C05C243}"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41FAF-7AB6-4459-9AEB-C8E5A89931B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18088-71A9-4190-BAAF-194F2C05C243}"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41FAF-7AB6-4459-9AEB-C8E5A89931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7A18088-71A9-4190-BAAF-194F2C05C243}" type="datetimeFigureOut">
              <a:rPr lang="en-US" smtClean="0"/>
              <a:t>9/28/2021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7941FAF-7AB6-4459-9AEB-C8E5A89931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E3B7-B5D0-40B5-8730-AA848283EB63}"/>
              </a:ext>
            </a:extLst>
          </p:cNvPr>
          <p:cNvSpPr>
            <a:spLocks noGrp="1"/>
          </p:cNvSpPr>
          <p:nvPr>
            <p:ph type="ctrTitle"/>
          </p:nvPr>
        </p:nvSpPr>
        <p:spPr>
          <a:xfrm>
            <a:off x="685800" y="1371601"/>
            <a:ext cx="7848600" cy="1066800"/>
          </a:xfrm>
        </p:spPr>
        <p:txBody>
          <a:bodyPr/>
          <a:lstStyle/>
          <a:p>
            <a:pPr algn="ctr"/>
            <a:r>
              <a:rPr lang="fa-IR" dirty="0">
                <a:solidFill>
                  <a:srgbClr val="FF0000"/>
                </a:solidFill>
                <a:cs typeface="B Titr" panose="00000700000000000000" pitchFamily="2" charset="-78"/>
              </a:rPr>
              <a:t>برنامه ایمن سازی</a:t>
            </a:r>
          </a:p>
        </p:txBody>
      </p:sp>
      <p:sp>
        <p:nvSpPr>
          <p:cNvPr id="3" name="Subtitle 2">
            <a:extLst>
              <a:ext uri="{FF2B5EF4-FFF2-40B4-BE49-F238E27FC236}">
                <a16:creationId xmlns:a16="http://schemas.microsoft.com/office/drawing/2014/main" id="{B61FAF5E-3216-47C1-9AFC-28E629D9725E}"/>
              </a:ext>
            </a:extLst>
          </p:cNvPr>
          <p:cNvSpPr>
            <a:spLocks noGrp="1"/>
          </p:cNvSpPr>
          <p:nvPr>
            <p:ph type="subTitle" idx="1"/>
          </p:nvPr>
        </p:nvSpPr>
        <p:spPr>
          <a:xfrm>
            <a:off x="1371600" y="3543300"/>
            <a:ext cx="6400800" cy="2705100"/>
          </a:xfrm>
        </p:spPr>
        <p:txBody>
          <a:bodyPr>
            <a:normAutofit lnSpcReduction="10000"/>
          </a:bodyPr>
          <a:lstStyle/>
          <a:p>
            <a:pPr algn="ctr" rtl="1">
              <a:lnSpc>
                <a:spcPct val="150000"/>
              </a:lnSpc>
            </a:pPr>
            <a:r>
              <a:rPr lang="fa-IR" b="1" dirty="0">
                <a:solidFill>
                  <a:srgbClr val="0070C0"/>
                </a:solidFill>
                <a:cs typeface="B Nazanin" panose="00000400000000000000" pitchFamily="2" charset="-78"/>
              </a:rPr>
              <a:t>دکتر محسن جلیلیان</a:t>
            </a:r>
            <a:br>
              <a:rPr lang="fa-IR" b="1" dirty="0">
                <a:solidFill>
                  <a:srgbClr val="0070C0"/>
                </a:solidFill>
                <a:cs typeface="B Nazanin" panose="00000400000000000000" pitchFamily="2" charset="-78"/>
              </a:rPr>
            </a:br>
            <a:r>
              <a:rPr lang="fa-IR" b="1" dirty="0">
                <a:solidFill>
                  <a:srgbClr val="0070C0"/>
                </a:solidFill>
                <a:cs typeface="B Nazanin" panose="00000400000000000000" pitchFamily="2" charset="-78"/>
              </a:rPr>
              <a:t>عضو هیات علمی  و مدیر </a:t>
            </a:r>
            <a:r>
              <a:rPr lang="fa-IR" b="1">
                <a:solidFill>
                  <a:srgbClr val="0070C0"/>
                </a:solidFill>
                <a:cs typeface="B Nazanin" panose="00000400000000000000" pitchFamily="2" charset="-78"/>
              </a:rPr>
              <a:t>گروه آموزش </a:t>
            </a:r>
            <a:r>
              <a:rPr lang="fa-IR" b="1" dirty="0">
                <a:solidFill>
                  <a:srgbClr val="0070C0"/>
                </a:solidFill>
                <a:cs typeface="B Nazanin" panose="00000400000000000000" pitchFamily="2" charset="-78"/>
              </a:rPr>
              <a:t>بهداشت و ارتقاء سلامت</a:t>
            </a:r>
            <a:br>
              <a:rPr lang="fa-IR" b="1" dirty="0">
                <a:solidFill>
                  <a:srgbClr val="0070C0"/>
                </a:solidFill>
                <a:cs typeface="B Nazanin" panose="00000400000000000000" pitchFamily="2" charset="-78"/>
              </a:rPr>
            </a:br>
            <a:r>
              <a:rPr lang="fa-IR" b="1" dirty="0">
                <a:solidFill>
                  <a:srgbClr val="0070C0"/>
                </a:solidFill>
                <a:cs typeface="B Nazanin" panose="00000400000000000000" pitchFamily="2" charset="-78"/>
              </a:rPr>
              <a:t>دانشکده بهداشت- دانشگاه علوم پزشکی ایلام</a:t>
            </a:r>
            <a:r>
              <a:rPr lang="fa-IR" sz="2000" dirty="0">
                <a:solidFill>
                  <a:srgbClr val="FF0000"/>
                </a:solidFill>
                <a:cs typeface="B Nazanin" panose="00000400000000000000" pitchFamily="2" charset="-78"/>
              </a:rPr>
              <a:t/>
            </a:r>
            <a:br>
              <a:rPr lang="fa-IR" sz="2000" dirty="0">
                <a:solidFill>
                  <a:srgbClr val="FF0000"/>
                </a:solidFill>
                <a:cs typeface="B Nazanin" panose="00000400000000000000" pitchFamily="2" charset="-78"/>
              </a:rPr>
            </a:br>
            <a:endParaRPr lang="fa-IR" dirty="0"/>
          </a:p>
        </p:txBody>
      </p:sp>
    </p:spTree>
    <p:extLst>
      <p:ext uri="{BB962C8B-B14F-4D97-AF65-F5344CB8AC3E}">
        <p14:creationId xmlns:p14="http://schemas.microsoft.com/office/powerpoint/2010/main" val="3156849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4525963"/>
          </a:xfrm>
        </p:spPr>
        <p:txBody>
          <a:bodyPr/>
          <a:lstStyle/>
          <a:p>
            <a:pPr algn="just" rtl="1">
              <a:lnSpc>
                <a:spcPct val="150000"/>
              </a:lnSpc>
              <a:buFont typeface="Wingdings" pitchFamily="2" charset="2"/>
              <a:buChar char="Ø"/>
            </a:pPr>
            <a:r>
              <a:rPr lang="fa-IR" dirty="0">
                <a:cs typeface="B Nazanin" pitchFamily="2" charset="-78"/>
              </a:rPr>
              <a:t>ایمنی اکتسابی به طور اختصاصی علیه آنتی ژن ها عمل می نماید در حالی که ایمنی ذاتی به طور غیر اختصاصی عمل می نماید.</a:t>
            </a:r>
          </a:p>
          <a:p>
            <a:pPr algn="just" rtl="1">
              <a:lnSpc>
                <a:spcPct val="150000"/>
              </a:lnSpc>
              <a:buFont typeface="Wingdings" pitchFamily="2" charset="2"/>
              <a:buChar char="Ø"/>
            </a:pPr>
            <a:r>
              <a:rPr lang="fa-IR" dirty="0">
                <a:cs typeface="B Nazanin" pitchFamily="2" charset="-78"/>
              </a:rPr>
              <a:t>ایمنی ذاتی فاقد خاطره می باشد اما لنفوسیت های</a:t>
            </a:r>
            <a:r>
              <a:rPr lang="fa-IR" dirty="0">
                <a:solidFill>
                  <a:srgbClr val="FF0000"/>
                </a:solidFill>
                <a:cs typeface="B Nazanin" pitchFamily="2" charset="-78"/>
              </a:rPr>
              <a:t> </a:t>
            </a:r>
            <a:r>
              <a:rPr lang="en-US" dirty="0">
                <a:solidFill>
                  <a:srgbClr val="FF0000"/>
                </a:solidFill>
                <a:cs typeface="B Nazanin" pitchFamily="2" charset="-78"/>
              </a:rPr>
              <a:t> B </a:t>
            </a:r>
            <a:r>
              <a:rPr lang="fa-IR" dirty="0">
                <a:solidFill>
                  <a:srgbClr val="FF0000"/>
                </a:solidFill>
                <a:cs typeface="B Nazanin" pitchFamily="2" charset="-78"/>
              </a:rPr>
              <a:t> و </a:t>
            </a:r>
            <a:r>
              <a:rPr lang="en-US" dirty="0">
                <a:solidFill>
                  <a:srgbClr val="FF0000"/>
                </a:solidFill>
                <a:cs typeface="B Nazanin" pitchFamily="2" charset="-78"/>
              </a:rPr>
              <a:t>T</a:t>
            </a:r>
            <a:r>
              <a:rPr lang="fa-IR" dirty="0">
                <a:solidFill>
                  <a:srgbClr val="FF0000"/>
                </a:solidFill>
                <a:cs typeface="B Nazanin" pitchFamily="2" charset="-78"/>
              </a:rPr>
              <a:t> </a:t>
            </a:r>
            <a:r>
              <a:rPr lang="fa-IR" dirty="0">
                <a:cs typeface="B Nazanin" pitchFamily="2" charset="-78"/>
              </a:rPr>
              <a:t>ایمنی اکتسابی دارای سلول های خاطره هستند و به این دلیل به دنبال مصونیت از یک بیماری، ابتلای مجدد صورت نمی گیرد.</a:t>
            </a:r>
            <a:endParaRPr lang="en-US" dirty="0">
              <a:cs typeface="B Nazanin" pitchFamily="2" charset="-78"/>
            </a:endParaRPr>
          </a:p>
        </p:txBody>
      </p:sp>
      <p:sp>
        <p:nvSpPr>
          <p:cNvPr id="2" name="Title 1"/>
          <p:cNvSpPr>
            <a:spLocks noGrp="1"/>
          </p:cNvSpPr>
          <p:nvPr>
            <p:ph type="title"/>
          </p:nvPr>
        </p:nvSpPr>
        <p:spPr/>
        <p:txBody>
          <a:bodyPr/>
          <a:lstStyle/>
          <a:p>
            <a:pPr algn="r" rtl="1"/>
            <a:r>
              <a:rPr lang="fa-IR" b="1" dirty="0">
                <a:solidFill>
                  <a:srgbClr val="FF0000"/>
                </a:solidFill>
                <a:cs typeface="B Nazanin" pitchFamily="2" charset="-78"/>
              </a:rPr>
              <a:t>تفاوت ایمنی ذاتی و اکتسابی</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9199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19800"/>
          </a:xfrm>
        </p:spPr>
        <p:txBody>
          <a:bodyPr>
            <a:normAutofit/>
          </a:bodyPr>
          <a:lstStyle/>
          <a:p>
            <a:pPr algn="just" rtl="1">
              <a:lnSpc>
                <a:spcPct val="150000"/>
              </a:lnSpc>
              <a:buFont typeface="Wingdings" pitchFamily="2" charset="2"/>
              <a:buChar char="Ø"/>
            </a:pPr>
            <a:r>
              <a:rPr lang="fa-IR" b="1" dirty="0">
                <a:solidFill>
                  <a:srgbClr val="FF0000"/>
                </a:solidFill>
                <a:cs typeface="B Nazanin" pitchFamily="2" charset="-78"/>
              </a:rPr>
              <a:t>واکسن </a:t>
            </a:r>
            <a:r>
              <a:rPr lang="fa-IR" dirty="0">
                <a:cs typeface="B Nazanin" pitchFamily="2" charset="-78"/>
              </a:rPr>
              <a:t>فراورده ای است از پروتئین، پلی ساکاریدها یا اسیدهای نوکلئیک عامل بیماری زا که وقتی سیستم ایمنی در معرض آن قرار می گیرد </a:t>
            </a:r>
            <a:r>
              <a:rPr lang="fa-IR" dirty="0">
                <a:solidFill>
                  <a:srgbClr val="FF0000"/>
                </a:solidFill>
                <a:cs typeface="B Nazanin" pitchFamily="2" charset="-78"/>
              </a:rPr>
              <a:t>پاسخ های اختصاصی القاء </a:t>
            </a:r>
            <a:r>
              <a:rPr lang="fa-IR" dirty="0">
                <a:cs typeface="B Nazanin" pitchFamily="2" charset="-78"/>
              </a:rPr>
              <a:t>می شود که باعث غیرفعال شدن، تخریب یا سرکوب عامل بیماری زا می شود.</a:t>
            </a:r>
          </a:p>
          <a:p>
            <a:pPr algn="just" rtl="1">
              <a:lnSpc>
                <a:spcPct val="150000"/>
              </a:lnSpc>
              <a:buFont typeface="Wingdings" pitchFamily="2" charset="2"/>
              <a:buChar char="Ø"/>
            </a:pPr>
            <a:r>
              <a:rPr lang="fa-IR" dirty="0">
                <a:cs typeface="B Nazanin" pitchFamily="2" charset="-78"/>
              </a:rPr>
              <a:t>توکسوئید: نوعی توکسین تغییر یافته باکتریایی است که خاصیت سمی خود را از دست داده اما قابلیت خود را در تحریک تولید آنتی توکسین (ضد سم) حفظ کرده است.</a:t>
            </a:r>
          </a:p>
          <a:p>
            <a:pPr algn="just" rtl="1">
              <a:lnSpc>
                <a:spcPct val="150000"/>
              </a:lnSpc>
              <a:buFont typeface="Wingdings" pitchFamily="2" charset="2"/>
              <a:buChar char="Ø"/>
            </a:pPr>
            <a:endParaRPr lang="en-US" dirty="0">
              <a:cs typeface="B Nazanin" pitchFamily="2" charset="-78"/>
            </a:endParaRPr>
          </a:p>
        </p:txBody>
      </p:sp>
    </p:spTree>
    <p:extLst>
      <p:ext uri="{BB962C8B-B14F-4D97-AF65-F5344CB8AC3E}">
        <p14:creationId xmlns:p14="http://schemas.microsoft.com/office/powerpoint/2010/main" val="332801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172200"/>
          </a:xfrm>
        </p:spPr>
        <p:txBody>
          <a:bodyPr/>
          <a:lstStyle/>
          <a:p>
            <a:pPr algn="just" rtl="1">
              <a:lnSpc>
                <a:spcPct val="150000"/>
              </a:lnSpc>
              <a:buFont typeface="Wingdings" pitchFamily="2" charset="2"/>
              <a:buChar char="Ø"/>
            </a:pPr>
            <a:r>
              <a:rPr lang="fa-IR" b="1" dirty="0">
                <a:solidFill>
                  <a:srgbClr val="FF0000"/>
                </a:solidFill>
                <a:cs typeface="B Nazanin" pitchFamily="2" charset="-78"/>
              </a:rPr>
              <a:t>ایمنوگلوبولین</a:t>
            </a:r>
            <a:r>
              <a:rPr lang="fa-IR" dirty="0">
                <a:cs typeface="B Nazanin" pitchFamily="2" charset="-78"/>
              </a:rPr>
              <a:t>: نوعی محلول حاوی آنتی بادی است که از خون انسان بدست می آید و عمدتا برای ابقای ایمنی یا برای ایمن سازی غیر فعال مورد استفاده قرار می گیرد.</a:t>
            </a:r>
          </a:p>
          <a:p>
            <a:pPr algn="just" rtl="1">
              <a:lnSpc>
                <a:spcPct val="150000"/>
              </a:lnSpc>
              <a:buFont typeface="Wingdings" pitchFamily="2" charset="2"/>
              <a:buChar char="Ø"/>
            </a:pPr>
            <a:r>
              <a:rPr lang="fa-IR" b="1" dirty="0">
                <a:solidFill>
                  <a:srgbClr val="FF0000"/>
                </a:solidFill>
                <a:cs typeface="B Nazanin" pitchFamily="2" charset="-78"/>
              </a:rPr>
              <a:t>آنتی توکسین:نوعی </a:t>
            </a:r>
            <a:r>
              <a:rPr lang="fa-IR" dirty="0">
                <a:cs typeface="B Nazanin" pitchFamily="2" charset="-78"/>
              </a:rPr>
              <a:t>آنتی بادی است که از سرم انسان یا حیوان بعد از تحریکی با انتی ژن اختصاصی جدا سازی می شود و باعث ایمنی غیر فعال در افراد می شود.</a:t>
            </a:r>
          </a:p>
        </p:txBody>
      </p:sp>
    </p:spTree>
    <p:extLst>
      <p:ext uri="{BB962C8B-B14F-4D97-AF65-F5344CB8AC3E}">
        <p14:creationId xmlns:p14="http://schemas.microsoft.com/office/powerpoint/2010/main" val="238901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5562600"/>
          </a:xfrm>
        </p:spPr>
        <p:txBody>
          <a:bodyPr/>
          <a:lstStyle/>
          <a:p>
            <a:pPr marL="0" indent="0" algn="r" rtl="1">
              <a:lnSpc>
                <a:spcPct val="150000"/>
              </a:lnSpc>
              <a:buNone/>
            </a:pPr>
            <a:r>
              <a:rPr lang="fa-IR" dirty="0">
                <a:cs typeface="B Nazanin" pitchFamily="2" charset="-78"/>
              </a:rPr>
              <a:t>دو مکانیسم اصلی ایمنسازی عبارتند از ایمنسازی فعال و ایمنسازی غیرفعال</a:t>
            </a:r>
          </a:p>
          <a:p>
            <a:pPr marL="0" indent="0" algn="r" rtl="1">
              <a:lnSpc>
                <a:spcPct val="150000"/>
              </a:lnSpc>
              <a:buNone/>
            </a:pPr>
            <a:r>
              <a:rPr lang="fa-IR" dirty="0">
                <a:cs typeface="B Nazanin" pitchFamily="2" charset="-78"/>
              </a:rPr>
              <a:t>الف) ایمنسازی فعال </a:t>
            </a:r>
            <a:r>
              <a:rPr lang="en-US" dirty="0">
                <a:cs typeface="B Nazanin" pitchFamily="2" charset="-78"/>
              </a:rPr>
              <a:t>(active)</a:t>
            </a:r>
            <a:r>
              <a:rPr lang="fa-IR" dirty="0">
                <a:cs typeface="B Nazanin" pitchFamily="2" charset="-78"/>
              </a:rPr>
              <a:t>:</a:t>
            </a:r>
          </a:p>
          <a:p>
            <a:pPr marL="0" indent="0" algn="just" rtl="1">
              <a:lnSpc>
                <a:spcPct val="150000"/>
              </a:lnSpc>
              <a:buNone/>
            </a:pPr>
            <a:r>
              <a:rPr lang="fa-IR" dirty="0">
                <a:cs typeface="B Nazanin" pitchFamily="2" charset="-78"/>
              </a:rPr>
              <a:t>نوعی از حفاظت و ایمنی که توسط سیستم ایمنی فرد ایجاد می شود و معمولا دائمی است. در این حالت تحریک سیستم ایمنی باعث تولید آنتی بادی یا ایمنی سلولی می شود.</a:t>
            </a:r>
            <a:endParaRPr lang="en-US" dirty="0">
              <a:cs typeface="B Nazanin" pitchFamily="2" charset="-78"/>
            </a:endParaRPr>
          </a:p>
        </p:txBody>
      </p:sp>
      <p:sp>
        <p:nvSpPr>
          <p:cNvPr id="2" name="Title 1"/>
          <p:cNvSpPr>
            <a:spLocks noGrp="1"/>
          </p:cNvSpPr>
          <p:nvPr>
            <p:ph type="title"/>
          </p:nvPr>
        </p:nvSpPr>
        <p:spPr>
          <a:xfrm>
            <a:off x="457200" y="609600"/>
            <a:ext cx="8229600" cy="563562"/>
          </a:xfrm>
        </p:spPr>
        <p:txBody>
          <a:bodyPr>
            <a:normAutofit fontScale="90000"/>
          </a:bodyPr>
          <a:lstStyle/>
          <a:p>
            <a:pPr algn="r" rtl="1"/>
            <a:r>
              <a:rPr lang="fa-IR" b="1" dirty="0">
                <a:solidFill>
                  <a:srgbClr val="FF0000"/>
                </a:solidFill>
                <a:cs typeface="B Nazanin" pitchFamily="2" charset="-78"/>
              </a:rPr>
              <a:t>انواع ایمنسازی</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221911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592763"/>
          </a:xfrm>
        </p:spPr>
        <p:txBody>
          <a:bodyPr/>
          <a:lstStyle/>
          <a:p>
            <a:pPr marL="0" indent="0" algn="just" rtl="1">
              <a:lnSpc>
                <a:spcPct val="150000"/>
              </a:lnSpc>
              <a:buNone/>
            </a:pPr>
            <a:r>
              <a:rPr lang="fa-IR" b="1" dirty="0">
                <a:solidFill>
                  <a:srgbClr val="FF0000"/>
                </a:solidFill>
                <a:cs typeface="B Nazanin" pitchFamily="2" charset="-78"/>
              </a:rPr>
              <a:t>دو روش عمده کسب ایمنی فعال به این ترتیب می باشد:</a:t>
            </a:r>
          </a:p>
          <a:p>
            <a:pPr marL="0" indent="0" algn="just" rtl="1">
              <a:lnSpc>
                <a:spcPct val="150000"/>
              </a:lnSpc>
              <a:buNone/>
            </a:pPr>
            <a:r>
              <a:rPr lang="fa-IR" dirty="0">
                <a:cs typeface="B Nazanin" pitchFamily="2" charset="-78"/>
              </a:rPr>
              <a:t>1- ابتلا به بیماری: به دنبال بهبودی از بیماری های عفونی معمولا ایمنی دائمی ایجاد می گردد. به علت ابتلای مجدد به بیماری، سلول های خاطره ایمنی فرد باعث ایجاد پاسخ ایمنی سریع و مناسب در فرد می شود. به این نوع ایمنی، ایمنی فعال طبیعی اکتسابی می گویند.</a:t>
            </a:r>
          </a:p>
          <a:p>
            <a:pPr marL="0" indent="0" algn="just" rtl="1">
              <a:lnSpc>
                <a:spcPct val="150000"/>
              </a:lnSpc>
              <a:buNone/>
            </a:pPr>
            <a:endParaRPr lang="fa-IR" dirty="0">
              <a:cs typeface="B Nazanin" pitchFamily="2" charset="-78"/>
            </a:endParaRPr>
          </a:p>
          <a:p>
            <a:pPr marL="0" indent="0" algn="just" rtl="1">
              <a:lnSpc>
                <a:spcPct val="150000"/>
              </a:lnSpc>
              <a:buNone/>
            </a:pPr>
            <a:r>
              <a:rPr lang="fa-IR" dirty="0">
                <a:cs typeface="B Nazanin" pitchFamily="2" charset="-78"/>
              </a:rPr>
              <a:t>2- واکسیناسیون: در این حالت با تجویز واکسن و تولید پادتن اختصاصی در بدن میزبان و با فعال کردن ایمنی سلولی، مصونیت اختصاصی در بدن میزبان ایجاد می شود. به این نوع ایمنی، ایمنی اکتسابی فعال مصنوعی نیز می گویند.</a:t>
            </a:r>
            <a:endParaRPr lang="en-US" dirty="0">
              <a:cs typeface="B Nazanin" pitchFamily="2" charset="-78"/>
            </a:endParaRPr>
          </a:p>
          <a:p>
            <a:pPr marL="0" indent="0" algn="just" rtl="1">
              <a:lnSpc>
                <a:spcPct val="150000"/>
              </a:lnSpc>
              <a:buNone/>
            </a:pPr>
            <a:endParaRPr lang="fa-IR" dirty="0">
              <a:cs typeface="B Nazanin" pitchFamily="2" charset="-78"/>
            </a:endParaRPr>
          </a:p>
          <a:p>
            <a:pPr marL="0" indent="0" algn="just" rtl="1">
              <a:lnSpc>
                <a:spcPct val="150000"/>
              </a:lnSpc>
              <a:buNone/>
            </a:pPr>
            <a:endParaRPr lang="en-US" dirty="0">
              <a:cs typeface="B Nazanin" pitchFamily="2" charset="-78"/>
            </a:endParaRPr>
          </a:p>
        </p:txBody>
      </p:sp>
    </p:spTree>
    <p:extLst>
      <p:ext uri="{BB962C8B-B14F-4D97-AF65-F5344CB8AC3E}">
        <p14:creationId xmlns:p14="http://schemas.microsoft.com/office/powerpoint/2010/main" val="271008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normAutofit/>
          </a:bodyPr>
          <a:lstStyle/>
          <a:p>
            <a:pPr marL="0" indent="0" algn="just" rtl="1">
              <a:lnSpc>
                <a:spcPct val="150000"/>
              </a:lnSpc>
              <a:buNone/>
            </a:pPr>
            <a:r>
              <a:rPr lang="fa-IR" dirty="0">
                <a:cs typeface="B Nazanin" pitchFamily="2" charset="-78"/>
              </a:rPr>
              <a:t>ب) ایمن سازی غیر فعال </a:t>
            </a:r>
            <a:r>
              <a:rPr lang="en-US" dirty="0">
                <a:cs typeface="B Nazanin" pitchFamily="2" charset="-78"/>
              </a:rPr>
              <a:t>(passive)</a:t>
            </a:r>
            <a:r>
              <a:rPr lang="fa-IR" dirty="0">
                <a:cs typeface="B Nazanin" pitchFamily="2" charset="-78"/>
              </a:rPr>
              <a:t>:</a:t>
            </a:r>
          </a:p>
          <a:p>
            <a:pPr marL="0" indent="0" algn="just" rtl="1">
              <a:lnSpc>
                <a:spcPct val="150000"/>
              </a:lnSpc>
              <a:buNone/>
            </a:pPr>
            <a:r>
              <a:rPr lang="fa-IR" dirty="0">
                <a:cs typeface="B Nazanin" pitchFamily="2" charset="-78"/>
              </a:rPr>
              <a:t>عبارتست از تجویز پادتن های اختصااصی که علیه بیماری خاصی در بدن میزبان ایجاد حفاظت کند. ایمنی ایجاد شده در این نوع ایمنی، موقتی می باشد. انواع ایمنی غیر فعال عبارتند از :</a:t>
            </a:r>
          </a:p>
          <a:p>
            <a:pPr marL="0" indent="0" algn="just" rtl="1">
              <a:lnSpc>
                <a:spcPct val="150000"/>
              </a:lnSpc>
              <a:buNone/>
            </a:pPr>
            <a:r>
              <a:rPr lang="fa-IR" dirty="0">
                <a:cs typeface="B Nazanin" pitchFamily="2" charset="-78"/>
              </a:rPr>
              <a:t>1- انتقال از مادر به جنین</a:t>
            </a:r>
          </a:p>
          <a:p>
            <a:pPr marL="0" indent="0" algn="just" rtl="1">
              <a:lnSpc>
                <a:spcPct val="150000"/>
              </a:lnSpc>
              <a:buNone/>
            </a:pPr>
            <a:r>
              <a:rPr lang="fa-IR" dirty="0">
                <a:cs typeface="B Nazanin" pitchFamily="2" charset="-78"/>
              </a:rPr>
              <a:t>2- تزریق فراورده های خونی تهیه شده از جانوران یا انسان (ایمن سازی غیرفعال مصنوعی)</a:t>
            </a:r>
            <a:endParaRPr lang="en-US" dirty="0">
              <a:cs typeface="B Nazanin" pitchFamily="2" charset="-78"/>
            </a:endParaRPr>
          </a:p>
        </p:txBody>
      </p:sp>
    </p:spTree>
    <p:extLst>
      <p:ext uri="{BB962C8B-B14F-4D97-AF65-F5344CB8AC3E}">
        <p14:creationId xmlns:p14="http://schemas.microsoft.com/office/powerpoint/2010/main" val="319903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lgn="just" rtl="1">
              <a:lnSpc>
                <a:spcPct val="150000"/>
              </a:lnSpc>
              <a:buNone/>
            </a:pPr>
            <a:r>
              <a:rPr lang="fa-IR" dirty="0">
                <a:solidFill>
                  <a:srgbClr val="FF0000"/>
                </a:solidFill>
                <a:cs typeface="B Nazanin" pitchFamily="2" charset="-78"/>
              </a:rPr>
              <a:t>1- انتقال از مادر به جنین (ایمن سازی غیرفعال طبیعی): </a:t>
            </a:r>
            <a:r>
              <a:rPr lang="fa-IR" dirty="0">
                <a:cs typeface="B Nazanin" pitchFamily="2" charset="-78"/>
              </a:rPr>
              <a:t>در این حالت در طول ماه های آخر بادراری، با انتقال پادتن های مادری به جنین ایجاد می شود. حفاظت ایجاد شده معمولا حداکثر تا یکسال کودک را محافظت می نماید.</a:t>
            </a:r>
          </a:p>
          <a:p>
            <a:pPr marL="0" indent="0" algn="just" rtl="1">
              <a:lnSpc>
                <a:spcPct val="150000"/>
              </a:lnSpc>
              <a:buNone/>
            </a:pPr>
            <a:r>
              <a:rPr lang="fa-IR" dirty="0">
                <a:solidFill>
                  <a:srgbClr val="FF0000"/>
                </a:solidFill>
                <a:cs typeface="B Nazanin" pitchFamily="2" charset="-78"/>
              </a:rPr>
              <a:t>2- تزریق فراورده های خونی تهیه شده از جانوران یا انسان (ایمن سازی غیرفعال مصنوعی): </a:t>
            </a:r>
            <a:r>
              <a:rPr lang="fa-IR" dirty="0">
                <a:cs typeface="B Nazanin" pitchFamily="2" charset="-78"/>
              </a:rPr>
              <a:t>علاوه بر فرارورده های انسانی که حاوی مقادیر کم آنتی بادی هستند سه منبع اصلی انتی بادی های مورد استفاده در پزشکی عبارتند از ایمنوگلوبولین های انسانی، هایپرایمنوگلوبولین های انسانی و آنتی توکسین ها (سرم)</a:t>
            </a:r>
            <a:endParaRPr lang="en-US" dirty="0">
              <a:cs typeface="B Nazanin" pitchFamily="2" charset="-78"/>
            </a:endParaRPr>
          </a:p>
          <a:p>
            <a:pPr algn="just" rtl="1">
              <a:lnSpc>
                <a:spcPct val="150000"/>
              </a:lnSpc>
            </a:pPr>
            <a:endParaRPr lang="fa-IR" dirty="0">
              <a:cs typeface="B Nazanin" pitchFamily="2" charset="-78"/>
            </a:endParaRPr>
          </a:p>
          <a:p>
            <a:pPr algn="just" rtl="1">
              <a:lnSpc>
                <a:spcPct val="150000"/>
              </a:lnSpc>
            </a:pPr>
            <a:endParaRPr lang="en-US" dirty="0">
              <a:cs typeface="B Nazanin" pitchFamily="2" charset="-78"/>
            </a:endParaRPr>
          </a:p>
        </p:txBody>
      </p:sp>
    </p:spTree>
    <p:extLst>
      <p:ext uri="{BB962C8B-B14F-4D97-AF65-F5344CB8AC3E}">
        <p14:creationId xmlns:p14="http://schemas.microsoft.com/office/powerpoint/2010/main" val="147911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rtl="1">
              <a:lnSpc>
                <a:spcPct val="150000"/>
              </a:lnSpc>
              <a:buNone/>
            </a:pPr>
            <a:r>
              <a:rPr lang="fa-IR" dirty="0">
                <a:cs typeface="B Nazanin" pitchFamily="2" charset="-78"/>
              </a:rPr>
              <a:t>1- واکسن ایمنی فعال می دهد ولی سرم ایمنی غیر فعال</a:t>
            </a:r>
          </a:p>
          <a:p>
            <a:pPr marL="0" indent="0" algn="just" rtl="1">
              <a:lnSpc>
                <a:spcPct val="150000"/>
              </a:lnSpc>
              <a:buNone/>
            </a:pPr>
            <a:r>
              <a:rPr lang="fa-IR" dirty="0">
                <a:cs typeface="B Nazanin" pitchFamily="2" charset="-78"/>
              </a:rPr>
              <a:t>2- ایمنی ایجاد شده توسط واکسن دیر بوجود می آید و دائمی می باشد ولی ایمنی ناشی از تزریق سرم سریع و بلافاصله بعد از تزریق می باشد و زود هم از بین می رود.</a:t>
            </a:r>
            <a:endParaRPr lang="en-US" dirty="0">
              <a:cs typeface="B Nazanin" pitchFamily="2" charset="-78"/>
            </a:endParaRPr>
          </a:p>
        </p:txBody>
      </p:sp>
      <p:sp>
        <p:nvSpPr>
          <p:cNvPr id="2" name="Title 1"/>
          <p:cNvSpPr>
            <a:spLocks noGrp="1"/>
          </p:cNvSpPr>
          <p:nvPr>
            <p:ph type="title"/>
          </p:nvPr>
        </p:nvSpPr>
        <p:spPr/>
        <p:txBody>
          <a:bodyPr/>
          <a:lstStyle/>
          <a:p>
            <a:pPr algn="ctr" rtl="1"/>
            <a:r>
              <a:rPr lang="fa-IR" b="1" dirty="0">
                <a:solidFill>
                  <a:srgbClr val="FF0000"/>
                </a:solidFill>
                <a:cs typeface="B Nazanin" pitchFamily="2" charset="-78"/>
              </a:rPr>
              <a:t>تفاوت واکسن و سرم</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124076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1"/>
            <a:ext cx="8686800" cy="4343399"/>
          </a:xfrm>
        </p:spPr>
        <p:txBody>
          <a:bodyPr>
            <a:normAutofit/>
          </a:bodyPr>
          <a:lstStyle/>
          <a:p>
            <a:pPr algn="ctr" rtl="1"/>
            <a:r>
              <a:rPr lang="fa-IR" dirty="0"/>
              <a:t>برنامه گسترش ایمنسازی</a:t>
            </a:r>
            <a:br>
              <a:rPr lang="fa-IR" dirty="0"/>
            </a:br>
            <a:r>
              <a:rPr lang="en-US" sz="3600" dirty="0">
                <a:latin typeface="Times New Roman" pitchFamily="18" charset="0"/>
                <a:cs typeface="Times New Roman" pitchFamily="18" charset="0"/>
              </a:rPr>
              <a:t>Expanded Program Immunization (EPI)</a:t>
            </a:r>
          </a:p>
        </p:txBody>
      </p:sp>
    </p:spTree>
    <p:extLst>
      <p:ext uri="{BB962C8B-B14F-4D97-AF65-F5344CB8AC3E}">
        <p14:creationId xmlns:p14="http://schemas.microsoft.com/office/powerpoint/2010/main" val="178459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172200"/>
          </a:xfrm>
        </p:spPr>
        <p:txBody>
          <a:bodyPr>
            <a:noAutofit/>
          </a:bodyPr>
          <a:lstStyle/>
          <a:p>
            <a:pPr indent="-283464" algn="just" rtl="1">
              <a:buFont typeface="Wingdings 2"/>
              <a:buChar char=""/>
              <a:defRPr/>
            </a:pPr>
            <a:r>
              <a:rPr lang="fa-IR" sz="2800" dirty="0">
                <a:cs typeface="B Nazanin" pitchFamily="2" charset="-78"/>
              </a:rPr>
              <a:t>از اهداف مهم </a:t>
            </a:r>
            <a:r>
              <a:rPr lang="en-US" sz="2800" dirty="0">
                <a:cs typeface="B Nazanin" pitchFamily="2" charset="-78"/>
              </a:rPr>
              <a:t>EPI</a:t>
            </a:r>
            <a:r>
              <a:rPr lang="fa-IR" sz="2800" dirty="0">
                <a:cs typeface="B Nazanin" pitchFamily="2" charset="-78"/>
              </a:rPr>
              <a:t> واكسيناسيون </a:t>
            </a:r>
            <a:r>
              <a:rPr lang="fa-IR" sz="2800" dirty="0">
                <a:solidFill>
                  <a:srgbClr val="FF0000"/>
                </a:solidFill>
                <a:cs typeface="B Nazanin" pitchFamily="2" charset="-78"/>
              </a:rPr>
              <a:t>گروه های در معرض خطر </a:t>
            </a:r>
            <a:r>
              <a:rPr lang="fa-IR" sz="2800" dirty="0">
                <a:cs typeface="B Nazanin" pitchFamily="2" charset="-78"/>
              </a:rPr>
              <a:t>به منظور كاهش ابتلاء (</a:t>
            </a:r>
            <a:r>
              <a:rPr lang="en-US" sz="2800" dirty="0">
                <a:cs typeface="B Nazanin" pitchFamily="2" charset="-78"/>
              </a:rPr>
              <a:t>Morbidity</a:t>
            </a:r>
            <a:r>
              <a:rPr lang="fa-IR" sz="2800" dirty="0">
                <a:cs typeface="B Nazanin" pitchFamily="2" charset="-78"/>
              </a:rPr>
              <a:t>) و کاهش مرگ و میر (</a:t>
            </a:r>
            <a:r>
              <a:rPr lang="en-US" sz="2800" dirty="0">
                <a:cs typeface="B Nazanin" pitchFamily="2" charset="-78"/>
              </a:rPr>
              <a:t>Mortality</a:t>
            </a:r>
            <a:r>
              <a:rPr lang="fa-IR" sz="2800" dirty="0">
                <a:cs typeface="B Nazanin" pitchFamily="2" charset="-78"/>
              </a:rPr>
              <a:t>) بيماری های قابل پيشگيری با واكسن و نهايتا كنترل، حذف و ريشه كنی اين بيماری ها می باشد </a:t>
            </a:r>
          </a:p>
          <a:p>
            <a:pPr indent="-283464" algn="just" rtl="1">
              <a:buFont typeface="Wingdings 2"/>
              <a:buChar char=""/>
              <a:defRPr/>
            </a:pPr>
            <a:r>
              <a:rPr lang="fa-IR" sz="2800" dirty="0">
                <a:cs typeface="B Nazanin" pitchFamily="2" charset="-78"/>
              </a:rPr>
              <a:t>يكی از شاخص های مهم رسيدن به اين اهداف، </a:t>
            </a:r>
            <a:r>
              <a:rPr lang="fa-IR" sz="2800" b="1" dirty="0">
                <a:solidFill>
                  <a:srgbClr val="0070C0"/>
                </a:solidFill>
                <a:cs typeface="B Nazanin" pitchFamily="2" charset="-78"/>
              </a:rPr>
              <a:t>پوشش ايمن سازی </a:t>
            </a:r>
            <a:r>
              <a:rPr lang="fa-IR" sz="2800" dirty="0">
                <a:cs typeface="B Nazanin" pitchFamily="2" charset="-78"/>
              </a:rPr>
              <a:t>يعنی نسبت افرادجمعيت هدف كه واكسن دريافت كرده اند می باشد، جمعيت هدف برای واكسن های </a:t>
            </a:r>
            <a:r>
              <a:rPr lang="en-US" sz="2800" dirty="0">
                <a:cs typeface="B Nazanin" pitchFamily="2" charset="-78"/>
              </a:rPr>
              <a:t> BCG</a:t>
            </a:r>
            <a:r>
              <a:rPr lang="fa-IR" sz="2800" dirty="0">
                <a:cs typeface="B Nazanin" pitchFamily="2" charset="-78"/>
              </a:rPr>
              <a:t>، دیفتری، کزاز، سیاه سرفه، فلج اطفال، سرخک و هپاتیت </a:t>
            </a:r>
            <a:r>
              <a:rPr lang="en-US" sz="2800" dirty="0">
                <a:cs typeface="B Nazanin" pitchFamily="2" charset="-78"/>
              </a:rPr>
              <a:t>B</a:t>
            </a:r>
            <a:r>
              <a:rPr lang="fa-IR" sz="2800" dirty="0">
                <a:cs typeface="B Nazanin" pitchFamily="2" charset="-78"/>
              </a:rPr>
              <a:t> و هموفیلوس ۀنفلوانزا تیپ ب كودكان زير 6 سال و برای توكسوئيد كزاز (واكسن كزاز با دیفتری) تمامی زنان درسنين باروری و مخصوصا زنان حامله می باشد </a:t>
            </a:r>
          </a:p>
          <a:p>
            <a:pPr indent="-283464" algn="just" rtl="1">
              <a:buFont typeface="Wingdings 2"/>
              <a:buChar char=""/>
              <a:defRPr/>
            </a:pPr>
            <a:r>
              <a:rPr lang="fa-IR" sz="2800" dirty="0">
                <a:cs typeface="B Nazanin" pitchFamily="2" charset="-78"/>
              </a:rPr>
              <a:t>برای رسيدن به هدف پوشش ايمن سازی كه معمولا به </a:t>
            </a:r>
            <a:r>
              <a:rPr lang="fa-IR" sz="2800" b="1" dirty="0">
                <a:solidFill>
                  <a:srgbClr val="D60093"/>
                </a:solidFill>
                <a:cs typeface="B Nazanin" pitchFamily="2" charset="-78"/>
              </a:rPr>
              <a:t>درصد</a:t>
            </a:r>
            <a:r>
              <a:rPr lang="fa-IR" sz="2800" dirty="0">
                <a:cs typeface="B Nazanin" pitchFamily="2" charset="-78"/>
              </a:rPr>
              <a:t> عنوان می شود و سالانه یا در برنامه های مختلف توسعه اقتصادی اجتماعی مشخص می گردد، پايش و ارزشيابی پوشش به طورمرتب و مداوم بايستی انجام گيرد.</a:t>
            </a:r>
          </a:p>
          <a:p>
            <a:pPr algn="r" rtl="1"/>
            <a:endParaRPr lang="en-US" sz="2800" dirty="0">
              <a:cs typeface="B Nazanin" pitchFamily="2" charset="-78"/>
            </a:endParaRPr>
          </a:p>
        </p:txBody>
      </p:sp>
    </p:spTree>
    <p:extLst>
      <p:ext uri="{BB962C8B-B14F-4D97-AF65-F5344CB8AC3E}">
        <p14:creationId xmlns:p14="http://schemas.microsoft.com/office/powerpoint/2010/main" val="243190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5400" b="1" dirty="0">
                <a:solidFill>
                  <a:srgbClr val="FF0000"/>
                </a:solidFill>
                <a:cs typeface="B Titr" panose="00000700000000000000" pitchFamily="2" charset="-78"/>
              </a:rPr>
              <a:t>مصون سازی فعال و انفعالی</a:t>
            </a:r>
            <a:endParaRPr lang="en-US" sz="5400" b="1" dirty="0">
              <a:solidFill>
                <a:srgbClr val="FF0000"/>
              </a:solidFill>
              <a:cs typeface="B Titr" panose="00000700000000000000" pitchFamily="2" charset="-78"/>
            </a:endParaRPr>
          </a:p>
        </p:txBody>
      </p:sp>
      <p:sp>
        <p:nvSpPr>
          <p:cNvPr id="3" name="Subtitle 2"/>
          <p:cNvSpPr>
            <a:spLocks noGrp="1"/>
          </p:cNvSpPr>
          <p:nvPr>
            <p:ph type="subTitle" idx="1"/>
          </p:nvPr>
        </p:nvSpPr>
        <p:spPr>
          <a:xfrm>
            <a:off x="1600200" y="3466043"/>
            <a:ext cx="6400800" cy="1752600"/>
          </a:xfrm>
        </p:spPr>
        <p:txBody>
          <a:bodyPr>
            <a:normAutofit/>
          </a:bodyPr>
          <a:lstStyle/>
          <a:p>
            <a:pPr algn="ctr"/>
            <a:r>
              <a:rPr lang="fa-IR" sz="4800" b="1" dirty="0">
                <a:solidFill>
                  <a:srgbClr val="0070C0"/>
                </a:solidFill>
                <a:cs typeface="B Nazanin" panose="00000400000000000000" pitchFamily="2" charset="-78"/>
              </a:rPr>
              <a:t>کلیات ایمن سازی</a:t>
            </a:r>
            <a:endParaRPr lang="en-US" sz="48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74014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بیماری های مورد هدف در برنامه </a:t>
            </a:r>
            <a:r>
              <a:rPr lang="en-US" dirty="0"/>
              <a:t>EPI</a:t>
            </a:r>
          </a:p>
        </p:txBody>
      </p:sp>
      <p:sp>
        <p:nvSpPr>
          <p:cNvPr id="3" name="Content Placeholder 2"/>
          <p:cNvSpPr>
            <a:spLocks noGrp="1"/>
          </p:cNvSpPr>
          <p:nvPr>
            <p:ph idx="1"/>
          </p:nvPr>
        </p:nvSpPr>
        <p:spPr>
          <a:xfrm>
            <a:off x="228600" y="1600200"/>
            <a:ext cx="8458200" cy="4876800"/>
          </a:xfrm>
        </p:spPr>
        <p:txBody>
          <a:bodyPr>
            <a:normAutofit/>
          </a:bodyPr>
          <a:lstStyle/>
          <a:p>
            <a:pPr algn="just" rtl="1">
              <a:lnSpc>
                <a:spcPct val="150000"/>
              </a:lnSpc>
              <a:buFont typeface="Wingdings" pitchFamily="2" charset="2"/>
              <a:buChar char="Ø"/>
            </a:pPr>
            <a:r>
              <a:rPr lang="fa-IR" sz="2800" dirty="0">
                <a:cs typeface="B Nazanin" pitchFamily="2" charset="-78"/>
              </a:rPr>
              <a:t>هم اکنون و براساس دستورالعمل ایمنسازی کشوری، بیماری های زیر به عنوان هدف برنامه </a:t>
            </a:r>
            <a:r>
              <a:rPr lang="en-US" sz="2800" dirty="0">
                <a:cs typeface="B Nazanin" pitchFamily="2" charset="-78"/>
              </a:rPr>
              <a:t>EPI</a:t>
            </a:r>
            <a:r>
              <a:rPr lang="fa-IR" sz="2800" dirty="0">
                <a:cs typeface="B Nazanin" pitchFamily="2" charset="-78"/>
              </a:rPr>
              <a:t> مد نظر قرار دارند و برای نوزادان بدو تولد تا شش سالگی واکسیناسیون انجام می گیرد:</a:t>
            </a:r>
          </a:p>
          <a:p>
            <a:pPr algn="just" rtl="1">
              <a:lnSpc>
                <a:spcPct val="150000"/>
              </a:lnSpc>
              <a:buFont typeface="Wingdings" pitchFamily="2" charset="2"/>
              <a:buChar char="Ø"/>
            </a:pPr>
            <a:r>
              <a:rPr lang="fa-IR" sz="2800" dirty="0">
                <a:cs typeface="B Nazanin" pitchFamily="2" charset="-78"/>
              </a:rPr>
              <a:t>سل، فلج اطفال، سرخک ، سرخجه ، اوریون ، سیاه سرفه ، کزاز ، دیفتری ، هپاتیت ب و هموفیلوس آنفلوانزا تیپ ب</a:t>
            </a:r>
            <a:endParaRPr lang="en-US" sz="2800" dirty="0">
              <a:cs typeface="B Nazanin" pitchFamily="2" charset="-78"/>
            </a:endParaRPr>
          </a:p>
        </p:txBody>
      </p:sp>
    </p:spTree>
    <p:extLst>
      <p:ext uri="{BB962C8B-B14F-4D97-AF65-F5344CB8AC3E}">
        <p14:creationId xmlns:p14="http://schemas.microsoft.com/office/powerpoint/2010/main" val="185005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algn="just" rtl="1">
              <a:lnSpc>
                <a:spcPct val="150000"/>
              </a:lnSpc>
            </a:pPr>
            <a:r>
              <a:rPr lang="fa-IR" sz="2800" dirty="0">
                <a:cs typeface="B Nazanin" pitchFamily="2" charset="-78"/>
              </a:rPr>
              <a:t>بیماری های سرخک، سرخجه مادرزادی، کزاز نوزادی در مرحله حذف قراردارند، بیش از 14 سال است که کشور عاری از بيماری فلج اطفال است و بیماری های دیفتری، سیاه سرفه و اوریون کنترل شده اند. </a:t>
            </a:r>
          </a:p>
          <a:p>
            <a:pPr algn="just" rtl="1">
              <a:lnSpc>
                <a:spcPct val="150000"/>
              </a:lnSpc>
            </a:pPr>
            <a:endParaRPr lang="fa-IR" sz="2800" dirty="0">
              <a:cs typeface="B Nazanin" pitchFamily="2" charset="-78"/>
            </a:endParaRPr>
          </a:p>
          <a:p>
            <a:pPr algn="just" rtl="1">
              <a:lnSpc>
                <a:spcPct val="150000"/>
              </a:lnSpc>
            </a:pPr>
            <a:r>
              <a:rPr lang="fa-IR" sz="2800" b="1" i="1" dirty="0">
                <a:solidFill>
                  <a:srgbClr val="0070C0"/>
                </a:solidFill>
                <a:cs typeface="B Nazanin" pitchFamily="2" charset="-78"/>
              </a:rPr>
              <a:t>کلیدی ترین استراتژی برای دستیابی به دستاوردهای مذکور، پوشش بالای ایمن سازی جاری كودكان و ساير گروه های هدف است كه در سطوح شهرستانی و كشوری بالای 95 درصد بوده است.</a:t>
            </a:r>
          </a:p>
          <a:p>
            <a:pPr algn="r" rtl="1"/>
            <a:endParaRPr lang="en-US" dirty="0"/>
          </a:p>
        </p:txBody>
      </p:sp>
    </p:spTree>
    <p:extLst>
      <p:ext uri="{BB962C8B-B14F-4D97-AF65-F5344CB8AC3E}">
        <p14:creationId xmlns:p14="http://schemas.microsoft.com/office/powerpoint/2010/main" val="66946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990600" y="1500188"/>
            <a:ext cx="6724650" cy="3071812"/>
          </a:xfrm>
        </p:spPr>
        <p:txBody>
          <a:bodyPr/>
          <a:lstStyle/>
          <a:p>
            <a:pPr algn="ctr" eaLnBrk="1" hangingPunct="1">
              <a:buFont typeface="Wingdings 2" pitchFamily="18" charset="2"/>
              <a:buNone/>
              <a:defRPr/>
            </a:pPr>
            <a:r>
              <a:rPr lang="fa-IR" sz="4800" b="1" dirty="0">
                <a:solidFill>
                  <a:srgbClr val="0070C0"/>
                </a:solidFill>
                <a:effectLst>
                  <a:outerShdw blurRad="38100" dist="38100" dir="2700000" algn="tl">
                    <a:srgbClr val="000000">
                      <a:alpha val="43137"/>
                    </a:srgbClr>
                  </a:outerShdw>
                </a:effectLst>
              </a:rPr>
              <a:t>تاریخچه واکسیناسیون در ایران</a:t>
            </a:r>
          </a:p>
        </p:txBody>
      </p:sp>
      <p:pic>
        <p:nvPicPr>
          <p:cNvPr id="15363" name="Picture 4" descr="http://abibux.ir/Content/UserFiles/Images/%D9%88%D8%A7%DA%A9%D8%B3%D9%86-%D9%87%D8%A7-%D8%B1%D8%A7-%DA%86%D9%87-%DA%A9%D8%B3%D8%A7%D9%86%DB%8C-%D9%88-%D8%AF%D8%B1-%DA%86%D9%87-%D8%B2%D9%85%D8%A7%D9%86%DB%8C-%D8%B3%D8%A7%D8%AE%D8%AA%D9%86%D8%A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3357563"/>
            <a:ext cx="4829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05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1071563"/>
            <a:ext cx="8610600" cy="5324475"/>
          </a:xfrm>
        </p:spPr>
        <p:txBody>
          <a:bodyPr>
            <a:normAutofit/>
          </a:bodyPr>
          <a:lstStyle/>
          <a:p>
            <a:pPr algn="just" rtl="1" eaLnBrk="1" hangingPunct="1">
              <a:lnSpc>
                <a:spcPct val="150000"/>
              </a:lnSpc>
            </a:pPr>
            <a:r>
              <a:rPr lang="ar-SA" sz="2800" dirty="0"/>
              <a:t>طبق تعهدات جمهوری اسلامی ایران در کنفرانس آلماآتا مبنی بر دستیابی به پوشش مناسب واکسیناسیون کودکان زیر 5 سال ، برنامه گسترش ایمن سازی در ایران </a:t>
            </a:r>
            <a:r>
              <a:rPr lang="ar-SA" sz="2800" dirty="0">
                <a:solidFill>
                  <a:srgbClr val="C00000"/>
                </a:solidFill>
              </a:rPr>
              <a:t>از سال 1363</a:t>
            </a:r>
            <a:r>
              <a:rPr lang="ar-SA" sz="2800" dirty="0"/>
              <a:t> با هدف ایجاد مصونیت فعال در کودکان در برابر 6 بیماری قابل </a:t>
            </a:r>
            <a:r>
              <a:rPr lang="fa-IR" sz="2800" dirty="0"/>
              <a:t>پ</a:t>
            </a:r>
            <a:r>
              <a:rPr lang="ar-SA" sz="2800" dirty="0"/>
              <a:t>یشگیری با واکسن آغاز شد. </a:t>
            </a:r>
            <a:endParaRPr lang="fa-IR" sz="2800" dirty="0"/>
          </a:p>
          <a:p>
            <a:pPr algn="just" rtl="1" eaLnBrk="1" hangingPunct="1">
              <a:lnSpc>
                <a:spcPct val="150000"/>
              </a:lnSpc>
            </a:pPr>
            <a:r>
              <a:rPr lang="ar-SA" sz="2800" dirty="0"/>
              <a:t>از طرف دیگر از سال </a:t>
            </a:r>
            <a:r>
              <a:rPr lang="ar-SA" sz="2800" dirty="0">
                <a:solidFill>
                  <a:srgbClr val="C00000"/>
                </a:solidFill>
              </a:rPr>
              <a:t>1372</a:t>
            </a:r>
            <a:r>
              <a:rPr lang="ar-SA" sz="2800" dirty="0"/>
              <a:t> واکسیناسیون هپاتیت </a:t>
            </a:r>
            <a:r>
              <a:rPr lang="en-US" sz="2800" dirty="0">
                <a:cs typeface="Majalla UI"/>
              </a:rPr>
              <a:t>B</a:t>
            </a:r>
            <a:r>
              <a:rPr lang="fa-IR" sz="2800" dirty="0"/>
              <a:t> نیز به برنامه اضافه شد. </a:t>
            </a:r>
            <a:endParaRPr lang="en-US" sz="2800" dirty="0">
              <a:cs typeface="Majalla UI"/>
            </a:endParaRPr>
          </a:p>
          <a:p>
            <a:pPr algn="r" rtl="1" eaLnBrk="1" hangingPunct="1">
              <a:lnSpc>
                <a:spcPct val="150000"/>
              </a:lnSpc>
            </a:pPr>
            <a:endParaRPr lang="fa-IR" sz="2800" dirty="0"/>
          </a:p>
        </p:txBody>
      </p:sp>
    </p:spTree>
    <p:extLst>
      <p:ext uri="{BB962C8B-B14F-4D97-AF65-F5344CB8AC3E}">
        <p14:creationId xmlns:p14="http://schemas.microsoft.com/office/powerpoint/2010/main" val="222749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81000" y="764704"/>
            <a:ext cx="8553450" cy="5483696"/>
          </a:xfrm>
        </p:spPr>
        <p:txBody>
          <a:bodyPr>
            <a:normAutofit/>
          </a:bodyPr>
          <a:lstStyle/>
          <a:p>
            <a:pPr algn="just" rtl="1">
              <a:lnSpc>
                <a:spcPct val="150000"/>
              </a:lnSpc>
            </a:pPr>
            <a:r>
              <a:rPr lang="fa-IR" sz="2800" dirty="0"/>
              <a:t>ادغام واكسن پنج گانه (پنتاوالان) در برنامه توسعه ايمن سازی برای ارتقای سلامت كودكان از طريق كاهش ميزان بروز پنومونی ومننژيت، باكتريمی، تورم اپی گلوت، آرتريت حاصله از هموفيلوس انفلوانزا نوع </a:t>
            </a:r>
            <a:r>
              <a:rPr lang="en-US" sz="2800" dirty="0">
                <a:cs typeface="Majalla UI"/>
              </a:rPr>
              <a:t>B</a:t>
            </a:r>
            <a:r>
              <a:rPr lang="fa-IR" sz="2800" dirty="0"/>
              <a:t> از سال 1393 صورت گرفت.</a:t>
            </a:r>
          </a:p>
          <a:p>
            <a:pPr algn="just" rtl="1">
              <a:lnSpc>
                <a:spcPct val="150000"/>
              </a:lnSpc>
            </a:pPr>
            <a:r>
              <a:rPr lang="fa-IR" sz="2800" dirty="0"/>
              <a:t>واكسن پنج گانه سبب حفاظت كودك عليه 5 بيماری تهديد كننده زندگی يعنی ديفتری، سياه سرفه، كزاز، هپاتيت ب و هموفيلوس انفلوانزا نوع ب می شود.</a:t>
            </a:r>
            <a:endParaRPr lang="en-US" sz="2800" dirty="0">
              <a:cs typeface="Majalla UI"/>
            </a:endParaRPr>
          </a:p>
        </p:txBody>
      </p:sp>
    </p:spTree>
    <p:extLst>
      <p:ext uri="{BB962C8B-B14F-4D97-AF65-F5344CB8AC3E}">
        <p14:creationId xmlns:p14="http://schemas.microsoft.com/office/powerpoint/2010/main" val="207650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rtl="1"/>
            <a:r>
              <a:rPr lang="fa-IR" sz="3200" dirty="0"/>
              <a:t>علائم اختصاری واکسن ها</a:t>
            </a:r>
            <a:br>
              <a:rPr lang="fa-IR" sz="3200" dirty="0"/>
            </a:br>
            <a:r>
              <a:rPr lang="fa-IR" sz="3200" dirty="0"/>
              <a:t>جدول واکسن های برنامه گسترش ایمن سازی</a:t>
            </a:r>
            <a:br>
              <a:rPr lang="fa-IR" sz="3200" dirty="0"/>
            </a:br>
            <a:endParaRPr lang="en-US" sz="3200" dirty="0"/>
          </a:p>
        </p:txBody>
      </p:sp>
      <p:sp>
        <p:nvSpPr>
          <p:cNvPr id="2" name="Content Placeholder 1"/>
          <p:cNvSpPr>
            <a:spLocks noGrp="1"/>
          </p:cNvSpPr>
          <p:nvPr>
            <p:ph idx="1"/>
          </p:nvPr>
        </p:nvSpPr>
        <p:spPr/>
        <p:txBody>
          <a:bodyPr/>
          <a:lstStyle/>
          <a:p>
            <a:pPr algn="r" rt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86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4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rtl="1"/>
            <a:r>
              <a:rPr lang="fa-IR" sz="3200" b="1" dirty="0"/>
              <a:t>علائم اختصاری واکسن ها : واکسن های گروه های خاص</a:t>
            </a:r>
            <a:r>
              <a:rPr lang="en-US" b="1" dirty="0"/>
              <a:t/>
            </a:r>
            <a:br>
              <a:rPr lang="en-US" b="1" dirty="0"/>
            </a:br>
            <a:endParaRPr lang="en-US" b="1" dirty="0"/>
          </a:p>
        </p:txBody>
      </p:sp>
      <p:sp>
        <p:nvSpPr>
          <p:cNvPr id="2" name="Content Placeholder 1"/>
          <p:cNvSpPr>
            <a:spLocks noGrp="1"/>
          </p:cNvSpPr>
          <p:nvPr>
            <p:ph idx="1"/>
          </p:nvPr>
        </p:nvSpPr>
        <p:spPr/>
        <p:txBody>
          <a:bodyPr/>
          <a:lstStyle/>
          <a:p>
            <a:pPr algn="r" rt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8077200" cy="522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62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fa-IR" dirty="0"/>
              <a:t>آشنایی با انواع واکسن ها و شرایط نگهداری آن ها</a:t>
            </a:r>
            <a:endParaRPr lang="en-US" dirty="0"/>
          </a:p>
        </p:txBody>
      </p:sp>
      <p:sp>
        <p:nvSpPr>
          <p:cNvPr id="3" name="Content Placeholder 2"/>
          <p:cNvSpPr>
            <a:spLocks noGrp="1"/>
          </p:cNvSpPr>
          <p:nvPr>
            <p:ph idx="1"/>
          </p:nvPr>
        </p:nvSpPr>
        <p:spPr>
          <a:xfrm>
            <a:off x="152400" y="1143000"/>
            <a:ext cx="8686800" cy="5562600"/>
          </a:xfrm>
        </p:spPr>
        <p:txBody>
          <a:bodyPr>
            <a:normAutofit fontScale="92500"/>
          </a:bodyPr>
          <a:lstStyle/>
          <a:p>
            <a:pPr algn="just" rtl="1">
              <a:lnSpc>
                <a:spcPct val="150000"/>
              </a:lnSpc>
            </a:pPr>
            <a:r>
              <a:rPr lang="fa-IR" sz="2800" dirty="0">
                <a:cs typeface="B Nazanin" pitchFamily="2" charset="-78"/>
              </a:rPr>
              <a:t>واکسن ها به دو گروه واکسن های زنده ضعیف شده و واکسن های غیر زنده (غیرفعال) تقسیم می شوند.</a:t>
            </a:r>
          </a:p>
          <a:p>
            <a:pPr algn="just" rtl="1">
              <a:lnSpc>
                <a:spcPct val="150000"/>
              </a:lnSpc>
            </a:pPr>
            <a:r>
              <a:rPr lang="fa-IR" sz="2800" b="1" dirty="0">
                <a:solidFill>
                  <a:srgbClr val="FF0000"/>
                </a:solidFill>
                <a:cs typeface="B Nazanin" pitchFamily="2" charset="-78"/>
              </a:rPr>
              <a:t>واکسن های باکتریایی </a:t>
            </a:r>
            <a:r>
              <a:rPr lang="fa-IR" sz="2800" dirty="0">
                <a:cs typeface="B Nazanin" pitchFamily="2" charset="-78"/>
              </a:rPr>
              <a:t>شامل واکسن های حاوی باکتری </a:t>
            </a:r>
            <a:r>
              <a:rPr lang="fa-IR" sz="2800" dirty="0">
                <a:solidFill>
                  <a:srgbClr val="FF0000"/>
                </a:solidFill>
                <a:cs typeface="B Nazanin" pitchFamily="2" charset="-78"/>
              </a:rPr>
              <a:t>زنده ضعیف شده </a:t>
            </a:r>
            <a:r>
              <a:rPr lang="fa-IR" sz="2800" dirty="0">
                <a:cs typeface="B Nazanin" pitchFamily="2" charset="-78"/>
              </a:rPr>
              <a:t>(مانند ب.ث.ژ) ، </a:t>
            </a:r>
            <a:r>
              <a:rPr lang="fa-IR" sz="2800" dirty="0">
                <a:solidFill>
                  <a:srgbClr val="FF0000"/>
                </a:solidFill>
                <a:cs typeface="B Nazanin" pitchFamily="2" charset="-78"/>
              </a:rPr>
              <a:t>باکتری کشته شده </a:t>
            </a:r>
            <a:r>
              <a:rPr lang="fa-IR" sz="2800" dirty="0">
                <a:cs typeface="B Nazanin" pitchFamily="2" charset="-78"/>
              </a:rPr>
              <a:t>(مانند سیاه سرفه)، </a:t>
            </a:r>
            <a:r>
              <a:rPr lang="fa-IR" sz="2800" dirty="0">
                <a:solidFill>
                  <a:srgbClr val="FF0000"/>
                </a:solidFill>
                <a:cs typeface="B Nazanin" pitchFamily="2" charset="-78"/>
              </a:rPr>
              <a:t>توکسوئید</a:t>
            </a:r>
            <a:r>
              <a:rPr lang="fa-IR" sz="2800" dirty="0">
                <a:cs typeface="B Nazanin" pitchFamily="2" charset="-78"/>
              </a:rPr>
              <a:t> (مانند دیفتری و کزاز) و </a:t>
            </a:r>
            <a:r>
              <a:rPr lang="fa-IR" sz="2800" dirty="0">
                <a:solidFill>
                  <a:srgbClr val="FF0000"/>
                </a:solidFill>
                <a:cs typeface="B Nazanin" pitchFamily="2" charset="-78"/>
              </a:rPr>
              <a:t>واکسن های پلی ساکاریدی </a:t>
            </a:r>
            <a:r>
              <a:rPr lang="fa-IR" sz="2800" dirty="0">
                <a:cs typeface="B Nazanin" pitchFamily="2" charset="-78"/>
              </a:rPr>
              <a:t>(مانند پنوموکوک پلی ساکاریدی و مننگوکوک پلی ساکاریدی) هستند.</a:t>
            </a:r>
          </a:p>
          <a:p>
            <a:pPr algn="just" rtl="1">
              <a:lnSpc>
                <a:spcPct val="150000"/>
              </a:lnSpc>
            </a:pPr>
            <a:r>
              <a:rPr lang="fa-IR" sz="2800" dirty="0">
                <a:solidFill>
                  <a:srgbClr val="FF0000"/>
                </a:solidFill>
                <a:cs typeface="B Nazanin" pitchFamily="2" charset="-78"/>
              </a:rPr>
              <a:t>واکسن های ویروسی </a:t>
            </a:r>
            <a:r>
              <a:rPr lang="fa-IR" sz="2800" dirty="0">
                <a:cs typeface="B Nazanin" pitchFamily="2" charset="-78"/>
              </a:rPr>
              <a:t>شامل </a:t>
            </a:r>
            <a:r>
              <a:rPr lang="fa-IR" sz="2800" dirty="0">
                <a:solidFill>
                  <a:srgbClr val="FF0000"/>
                </a:solidFill>
                <a:cs typeface="B Nazanin" pitchFamily="2" charset="-78"/>
              </a:rPr>
              <a:t>ویروس زنده ضعیف </a:t>
            </a:r>
            <a:r>
              <a:rPr lang="fa-IR" sz="2800" dirty="0">
                <a:cs typeface="B Nazanin" pitchFamily="2" charset="-78"/>
              </a:rPr>
              <a:t>شده (مثل ،</a:t>
            </a:r>
            <a:r>
              <a:rPr lang="en-US" sz="2800" dirty="0">
                <a:cs typeface="B Nazanin" pitchFamily="2" charset="-78"/>
              </a:rPr>
              <a:t>MMR</a:t>
            </a:r>
            <a:r>
              <a:rPr lang="fa-IR" sz="2800" dirty="0">
                <a:cs typeface="B Nazanin" pitchFamily="2" charset="-78"/>
              </a:rPr>
              <a:t> واکسن خوراکی فلج اطفال و تب زرد) ، </a:t>
            </a:r>
            <a:r>
              <a:rPr lang="fa-IR" sz="2800" dirty="0">
                <a:solidFill>
                  <a:srgbClr val="FF0000"/>
                </a:solidFill>
                <a:cs typeface="B Nazanin" pitchFamily="2" charset="-78"/>
              </a:rPr>
              <a:t>ویروس کامل غیرفعال </a:t>
            </a:r>
            <a:r>
              <a:rPr lang="fa-IR" sz="2800" dirty="0">
                <a:cs typeface="B Nazanin" pitchFamily="2" charset="-78"/>
              </a:rPr>
              <a:t>(مانند واکسن تزریقی فلج اطفال و هاری) و بخشی از </a:t>
            </a:r>
            <a:r>
              <a:rPr lang="fa-IR" sz="2800" dirty="0">
                <a:solidFill>
                  <a:srgbClr val="FF0000"/>
                </a:solidFill>
                <a:cs typeface="B Nazanin" pitchFamily="2" charset="-78"/>
              </a:rPr>
              <a:t>آنتی ژن سطحی ویروس </a:t>
            </a:r>
            <a:r>
              <a:rPr lang="fa-IR" sz="2800" dirty="0">
                <a:cs typeface="B Nazanin" pitchFamily="2" charset="-78"/>
              </a:rPr>
              <a:t>(مانند هپاتیت ب و آنفلوانزا) هستند</a:t>
            </a:r>
            <a:r>
              <a:rPr lang="fa-IR" dirty="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108806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0" dirty="0"/>
              <a:t>انواع واکسن های زنده و راه تجویز و مقدار تجویز آن ها</a:t>
            </a:r>
            <a:endParaRPr lang="en-US" dirty="0"/>
          </a:p>
        </p:txBody>
      </p:sp>
      <p:sp>
        <p:nvSpPr>
          <p:cNvPr id="3" name="Content Placeholder 2"/>
          <p:cNvSpPr>
            <a:spLocks noGrp="1"/>
          </p:cNvSpPr>
          <p:nvPr>
            <p:ph idx="1"/>
          </p:nvPr>
        </p:nvSpPr>
        <p:spPr/>
        <p:txBody>
          <a:bodyPr/>
          <a:lstStyle/>
          <a:p>
            <a:pPr algn="r" rt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62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pPr algn="r" rtl="1"/>
            <a:r>
              <a:rPr lang="fa-IR" sz="3200" b="1" dirty="0">
                <a:cs typeface="B Nazanin" pitchFamily="2" charset="-78"/>
              </a:rPr>
              <a:t>انواع واکسن های غیر فعال و راه تجویز و مقدار تجویز آن ها</a:t>
            </a:r>
            <a:endParaRPr lang="en-US" sz="3200" b="1" dirty="0">
              <a:cs typeface="B Nazanin" pitchFamily="2" charset="-78"/>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40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5059363"/>
          </a:xfrm>
        </p:spPr>
        <p:txBody>
          <a:bodyPr>
            <a:normAutofit lnSpcReduction="10000"/>
          </a:bodyPr>
          <a:lstStyle/>
          <a:p>
            <a:pPr algn="just" rtl="1">
              <a:lnSpc>
                <a:spcPct val="170000"/>
              </a:lnSpc>
            </a:pPr>
            <a:r>
              <a:rPr lang="fa-IR" dirty="0">
                <a:cs typeface="B Nazanin" pitchFamily="2" charset="-78"/>
              </a:rPr>
              <a:t>پیشینه ایمنی شناسی و پایه علمی آن به هزاره نخست پیش از میلاد می رسد.  </a:t>
            </a:r>
          </a:p>
          <a:p>
            <a:pPr algn="just" rtl="1">
              <a:lnSpc>
                <a:spcPct val="170000"/>
              </a:lnSpc>
            </a:pPr>
            <a:r>
              <a:rPr lang="fa-IR" dirty="0">
                <a:solidFill>
                  <a:srgbClr val="FF0000"/>
                </a:solidFill>
                <a:cs typeface="B Nazanin" pitchFamily="2" charset="-78"/>
              </a:rPr>
              <a:t>ادورارد جنر </a:t>
            </a:r>
            <a:r>
              <a:rPr lang="fa-IR" dirty="0">
                <a:cs typeface="B Nazanin" pitchFamily="2" charset="-78"/>
              </a:rPr>
              <a:t>پزشک انگلیسی در سال 1789 متوجه شد که تلقیح زخم های خشک آبله گاوی می تواند انسان را از آبله انسانی محافظت نماید. این کشف وی از آنجا ناشی شد که ملاحظه کرد شیردوشانی که با سر پستان گاور مبتلا به آبله گاوی در تماس می باشند در مقابل آبله انسانی مقاومت می نمایند.</a:t>
            </a:r>
          </a:p>
          <a:p>
            <a:pPr algn="just" rtl="1">
              <a:lnSpc>
                <a:spcPct val="170000"/>
              </a:lnSpc>
            </a:pPr>
            <a:r>
              <a:rPr lang="fa-IR" dirty="0">
                <a:cs typeface="B Nazanin" pitchFamily="2" charset="-78"/>
              </a:rPr>
              <a:t>یکصد سال بعد </a:t>
            </a:r>
            <a:r>
              <a:rPr lang="fa-IR" b="1" dirty="0">
                <a:solidFill>
                  <a:srgbClr val="FF0000"/>
                </a:solidFill>
                <a:cs typeface="B Nazanin" pitchFamily="2" charset="-78"/>
              </a:rPr>
              <a:t>لویی پاستور </a:t>
            </a:r>
            <a:r>
              <a:rPr lang="fa-IR" dirty="0">
                <a:cs typeface="B Nazanin" pitchFamily="2" charset="-78"/>
              </a:rPr>
              <a:t>با معرفی کارکرد ایمنی بدن، واکسن هایی را تولید کرد و نقش بسیار مهمی در مقاومت بشر در مقابل بیماریهای واگیر کشنده ایفا نمود. اولین اقدام وی، تولید واکسن هاری بود.</a:t>
            </a:r>
          </a:p>
          <a:p>
            <a:pPr algn="r" rtl="1"/>
            <a:endParaRPr lang="fa-IR" dirty="0">
              <a:cs typeface="B Nazanin" pitchFamily="2" charset="-78"/>
            </a:endParaRPr>
          </a:p>
          <a:p>
            <a:pPr algn="r" rtl="1"/>
            <a:endParaRPr lang="fa-IR" dirty="0">
              <a:cs typeface="B Nazanin" pitchFamily="2" charset="-78"/>
            </a:endParaRPr>
          </a:p>
          <a:p>
            <a:pPr algn="r" rtl="1"/>
            <a:endParaRPr lang="en-US" dirty="0">
              <a:cs typeface="B Nazanin" pitchFamily="2" charset="-78"/>
            </a:endParaRPr>
          </a:p>
        </p:txBody>
      </p:sp>
      <p:sp>
        <p:nvSpPr>
          <p:cNvPr id="2" name="Title 1"/>
          <p:cNvSpPr>
            <a:spLocks noGrp="1"/>
          </p:cNvSpPr>
          <p:nvPr>
            <p:ph type="title"/>
          </p:nvPr>
        </p:nvSpPr>
        <p:spPr>
          <a:xfrm>
            <a:off x="457200" y="274638"/>
            <a:ext cx="8229600" cy="792162"/>
          </a:xfrm>
        </p:spPr>
        <p:txBody>
          <a:bodyPr/>
          <a:lstStyle/>
          <a:p>
            <a:pPr algn="ctr"/>
            <a:r>
              <a:rPr lang="fa-IR" b="1" dirty="0">
                <a:solidFill>
                  <a:srgbClr val="FF0000"/>
                </a:solidFill>
                <a:cs typeface="B Nazanin" pitchFamily="2" charset="-78"/>
              </a:rPr>
              <a:t>تاریخچه واکسیناسیون</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68961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cs typeface="B Nazanin" pitchFamily="2" charset="-78"/>
              </a:rPr>
              <a:t>انواع واکسن های غیر فعال و راه تجویز و مقدار تجویز آن ها</a:t>
            </a:r>
            <a:endParaRPr lang="en-US" sz="3200" dirty="0"/>
          </a:p>
        </p:txBody>
      </p:sp>
      <p:sp>
        <p:nvSpPr>
          <p:cNvPr id="3" name="Content Placeholder 2"/>
          <p:cNvSpPr>
            <a:spLocks noGrp="1"/>
          </p:cNvSpPr>
          <p:nvPr>
            <p:ph idx="1"/>
          </p:nvPr>
        </p:nvSpPr>
        <p:spPr>
          <a:xfrm>
            <a:off x="152400" y="1600200"/>
            <a:ext cx="8534400" cy="4876800"/>
          </a:xfrm>
        </p:spPr>
        <p:txBody>
          <a:bodyPr/>
          <a:lstStyle/>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pPr algn="r" rtl="1"/>
            <a:r>
              <a:rPr lang="fa-IR" dirty="0">
                <a:cs typeface="B Nazanin" pitchFamily="2" charset="-78"/>
              </a:rPr>
              <a:t>واکسن های غیرزنده )غیر فعال( باکتریایی و ویروسی در طبقه میانی یا پایینی یخچال و در دمای 8- 2 درجه سانتیگراد نگهداری می شوند.</a:t>
            </a:r>
            <a:endParaRPr lang="en-US" dirty="0">
              <a:cs typeface="B Nazanin" pitchFamily="2" charset="-78"/>
            </a:endParaRPr>
          </a:p>
          <a:p>
            <a:pPr algn="r" rtl="1"/>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09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نکات مهم در خصوص مصرف واکسن</a:t>
            </a:r>
            <a:endParaRPr lang="en-US" dirty="0"/>
          </a:p>
        </p:txBody>
      </p:sp>
      <p:sp>
        <p:nvSpPr>
          <p:cNvPr id="3" name="Content Placeholder 2"/>
          <p:cNvSpPr>
            <a:spLocks noGrp="1"/>
          </p:cNvSpPr>
          <p:nvPr>
            <p:ph idx="1"/>
          </p:nvPr>
        </p:nvSpPr>
        <p:spPr>
          <a:xfrm>
            <a:off x="228600" y="1600200"/>
            <a:ext cx="8458200" cy="4876800"/>
          </a:xfrm>
        </p:spPr>
        <p:txBody>
          <a:bodyPr>
            <a:normAutofit/>
          </a:bodyPr>
          <a:lstStyle/>
          <a:p>
            <a:pPr algn="just" rtl="1"/>
            <a:r>
              <a:rPr lang="fa-IR" sz="2800" dirty="0">
                <a:cs typeface="B Nazanin" pitchFamily="2" charset="-78"/>
              </a:rPr>
              <a:t>در خصوص طریقه مصرف واکسن ها چنانچه دستورالعمل مشخصی از طرف مرکز مدیریت بیماری های واگیر ارایه نشده باشد، مراعات </a:t>
            </a:r>
            <a:r>
              <a:rPr lang="fa-IR" sz="2800" dirty="0">
                <a:solidFill>
                  <a:srgbClr val="FF0000"/>
                </a:solidFill>
                <a:cs typeface="B Nazanin" pitchFamily="2" charset="-78"/>
              </a:rPr>
              <a:t>دستورالعمل کارخانه سازنده </a:t>
            </a:r>
            <a:r>
              <a:rPr lang="fa-IR" sz="2800" dirty="0">
                <a:cs typeface="B Nazanin" pitchFamily="2" charset="-78"/>
              </a:rPr>
              <a:t>ضروری است.</a:t>
            </a:r>
          </a:p>
          <a:p>
            <a:pPr algn="just" rtl="1"/>
            <a:r>
              <a:rPr lang="fa-IR" sz="2800" dirty="0">
                <a:cs typeface="B Nazanin" pitchFamily="2" charset="-78"/>
              </a:rPr>
              <a:t>واکسن های پنج گانه، سه گانه، دو گانه، کزاز، هپاتیت ب، هموفیلوس آنفلوانزای تیب ب، پنوموکوک و فلج اطفال تزریقی در مقابل یخ زدگی تغییر ماهیت می دهند. در این صورت باید از مصرف آن ها جدا خودداری شود.</a:t>
            </a:r>
          </a:p>
          <a:p>
            <a:pPr algn="just" rtl="1"/>
            <a:r>
              <a:rPr lang="fa-IR" sz="2800" dirty="0">
                <a:cs typeface="B Nazanin" pitchFamily="2" charset="-78"/>
              </a:rPr>
              <a:t>واکسن های </a:t>
            </a:r>
            <a:r>
              <a:rPr lang="en-US" sz="2800" dirty="0">
                <a:cs typeface="B Nazanin" pitchFamily="2" charset="-78"/>
              </a:rPr>
              <a:t>MMR </a:t>
            </a:r>
            <a:r>
              <a:rPr lang="fa-IR" sz="2800" dirty="0">
                <a:cs typeface="B Nazanin" pitchFamily="2" charset="-78"/>
              </a:rPr>
              <a:t> و ب.ث.ژ در مقابل نور حساس هستند و باید از قرار گرفتن بیش از 30 دقیقه در معرض نور خورشید و نورفلوئورسنت (نئون) محافظت شوند.</a:t>
            </a:r>
            <a:endParaRPr lang="en-US" sz="2800" dirty="0">
              <a:cs typeface="B Nazanin" pitchFamily="2" charset="-78"/>
            </a:endParaRPr>
          </a:p>
        </p:txBody>
      </p:sp>
    </p:spTree>
    <p:extLst>
      <p:ext uri="{BB962C8B-B14F-4D97-AF65-F5344CB8AC3E}">
        <p14:creationId xmlns:p14="http://schemas.microsoft.com/office/powerpoint/2010/main" val="317271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pPr algn="r" rtl="1"/>
            <a:r>
              <a:rPr lang="fa-IR" sz="3600" dirty="0"/>
              <a:t>نکات مهم در خصوص مصرف واکسن</a:t>
            </a:r>
            <a:endParaRPr lang="en-US" sz="3600" dirty="0"/>
          </a:p>
        </p:txBody>
      </p:sp>
      <p:sp>
        <p:nvSpPr>
          <p:cNvPr id="3" name="Content Placeholder 2"/>
          <p:cNvSpPr>
            <a:spLocks noGrp="1"/>
          </p:cNvSpPr>
          <p:nvPr>
            <p:ph idx="1"/>
          </p:nvPr>
        </p:nvSpPr>
        <p:spPr>
          <a:xfrm>
            <a:off x="228600" y="1143000"/>
            <a:ext cx="8686800" cy="5486400"/>
          </a:xfrm>
        </p:spPr>
        <p:txBody>
          <a:bodyPr>
            <a:normAutofit fontScale="92500" lnSpcReduction="10000"/>
          </a:bodyPr>
          <a:lstStyle/>
          <a:p>
            <a:pPr algn="just" rtl="1">
              <a:lnSpc>
                <a:spcPct val="150000"/>
              </a:lnSpc>
            </a:pPr>
            <a:r>
              <a:rPr lang="fa-IR" sz="2800" dirty="0">
                <a:cs typeface="B Nazanin" pitchFamily="2" charset="-78"/>
              </a:rPr>
              <a:t>حلال واکسن های </a:t>
            </a:r>
            <a:r>
              <a:rPr lang="en-US" sz="2800" dirty="0">
                <a:cs typeface="B Nazanin" pitchFamily="2" charset="-78"/>
              </a:rPr>
              <a:t>MMR</a:t>
            </a:r>
            <a:r>
              <a:rPr lang="fa-IR" sz="2800" dirty="0">
                <a:cs typeface="B Nazanin" pitchFamily="2" charset="-78"/>
              </a:rPr>
              <a:t> </a:t>
            </a:r>
            <a:r>
              <a:rPr lang="en-US" sz="2800" dirty="0">
                <a:cs typeface="B Nazanin" pitchFamily="2" charset="-78"/>
              </a:rPr>
              <a:t> </a:t>
            </a:r>
            <a:r>
              <a:rPr lang="fa-IR" sz="2800" dirty="0">
                <a:cs typeface="B Nazanin" pitchFamily="2" charset="-78"/>
              </a:rPr>
              <a:t>و ب.ث.ژ نیز در واحد مصرف کننده باید در دمای ذکر شده نگهداری شوند.</a:t>
            </a:r>
          </a:p>
          <a:p>
            <a:pPr algn="just" rtl="1">
              <a:lnSpc>
                <a:spcPct val="150000"/>
              </a:lnSpc>
            </a:pPr>
            <a:r>
              <a:rPr lang="fa-IR" sz="2800" dirty="0">
                <a:cs typeface="B Nazanin" pitchFamily="2" charset="-78"/>
              </a:rPr>
              <a:t>کلیه واکسن ها باید تا لحظه تجویز در دمای ذکر شده (8 - 2 درجه سانتیگراد) نگهداری شوند.</a:t>
            </a:r>
          </a:p>
          <a:p>
            <a:pPr algn="just" rtl="1">
              <a:lnSpc>
                <a:spcPct val="150000"/>
              </a:lnSpc>
            </a:pPr>
            <a:r>
              <a:rPr lang="fa-IR" sz="2800" dirty="0">
                <a:cs typeface="B Nazanin" pitchFamily="2" charset="-78"/>
              </a:rPr>
              <a:t>حساس ترین واکسن در مقابل حرارت، </a:t>
            </a:r>
            <a:r>
              <a:rPr lang="en-US" sz="2800" dirty="0">
                <a:cs typeface="B Nazanin" pitchFamily="2" charset="-78"/>
              </a:rPr>
              <a:t>OPV</a:t>
            </a:r>
            <a:r>
              <a:rPr lang="fa-IR" sz="2800" dirty="0">
                <a:cs typeface="B Nazanin" pitchFamily="2" charset="-78"/>
              </a:rPr>
              <a:t> </a:t>
            </a:r>
            <a:r>
              <a:rPr lang="en-US" sz="2800" dirty="0">
                <a:cs typeface="B Nazanin" pitchFamily="2" charset="-78"/>
              </a:rPr>
              <a:t> </a:t>
            </a:r>
            <a:r>
              <a:rPr lang="fa-IR" sz="2800" dirty="0">
                <a:cs typeface="B Nazanin" pitchFamily="2" charset="-78"/>
              </a:rPr>
              <a:t>است و پس از آن به ترتیب واکسن های سرخک، </a:t>
            </a:r>
            <a:r>
              <a:rPr lang="en-US" sz="2800" dirty="0">
                <a:cs typeface="B Nazanin" pitchFamily="2" charset="-78"/>
              </a:rPr>
              <a:t>MMR ، </a:t>
            </a:r>
            <a:r>
              <a:rPr lang="fa-IR" sz="2800" dirty="0">
                <a:cs typeface="B Nazanin" pitchFamily="2" charset="-78"/>
              </a:rPr>
              <a:t>تب زرد و ب.ث.ژ به حرارت حساس هستند و از قرار گرفتن این واکسن ها در دمای محیط باید اجتناب شود.</a:t>
            </a:r>
          </a:p>
          <a:p>
            <a:pPr algn="just" rtl="1">
              <a:lnSpc>
                <a:spcPct val="150000"/>
              </a:lnSpc>
            </a:pPr>
            <a:r>
              <a:rPr lang="fa-IR" sz="2800" dirty="0">
                <a:cs typeface="B Nazanin" pitchFamily="2" charset="-78"/>
              </a:rPr>
              <a:t>حلال واکسن ها کاملا اختصاصی هستند و فقط برای آماده سازی همان واکسن و همان تولیدکننده مصرف می شوند.</a:t>
            </a:r>
            <a:endParaRPr lang="en-US" sz="2800" dirty="0">
              <a:cs typeface="B Nazanin" pitchFamily="2" charset="-78"/>
            </a:endParaRPr>
          </a:p>
        </p:txBody>
      </p:sp>
    </p:spTree>
    <p:extLst>
      <p:ext uri="{BB962C8B-B14F-4D97-AF65-F5344CB8AC3E}">
        <p14:creationId xmlns:p14="http://schemas.microsoft.com/office/powerpoint/2010/main" val="3244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t>مدت زمان نگهداری واکسن ها پس از باز کردن ویال</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pPr marL="0" indent="0" algn="just" rtl="1">
              <a:buNone/>
            </a:pPr>
            <a:r>
              <a:rPr lang="fa-IR" sz="2800" dirty="0">
                <a:cs typeface="B Nazanin" pitchFamily="2" charset="-78"/>
              </a:rPr>
              <a:t>1- نباید در یک زمان، بیش از یک ویال از یک نوع واکسن باز شود، بلکه پس از اتمام یک ویال، باید برای باز کردن ویال بعدی اقدام کرد.</a:t>
            </a:r>
          </a:p>
          <a:p>
            <a:pPr marL="0" indent="0" algn="just" rtl="1">
              <a:buNone/>
            </a:pPr>
            <a:r>
              <a:rPr lang="fa-IR" sz="2800" dirty="0">
                <a:cs typeface="B Nazanin" pitchFamily="2" charset="-78"/>
              </a:rPr>
              <a:t>2- واکسن های با ویال های چند دزی (فلج اطفال خوراکی و تزریقی، سه گانه، دوگانه، کزاز، هپاتیت ب و پنج گانه ) پس از باز شدن ویال در مراکز ارائه خدمات ایمن سازی، در صورتی که شرایط زنجیره سرما وسترونی حفظ شود و به شرطی که </a:t>
            </a:r>
            <a:r>
              <a:rPr lang="fa-IR" sz="2800" dirty="0">
                <a:solidFill>
                  <a:srgbClr val="FF0000"/>
                </a:solidFill>
                <a:cs typeface="B Nazanin" pitchFamily="2" charset="-78"/>
              </a:rPr>
              <a:t>بیش از یک ماه از زمان باز شدن ویال نگذشته باشد</a:t>
            </a:r>
            <a:r>
              <a:rPr lang="fa-IR" sz="2800" dirty="0">
                <a:cs typeface="B Nazanin" pitchFamily="2" charset="-78"/>
              </a:rPr>
              <a:t>، تا پایان تاریخ انقضا قابل مصرف است.</a:t>
            </a:r>
          </a:p>
          <a:p>
            <a:pPr algn="just" rtl="1"/>
            <a:r>
              <a:rPr lang="fa-IR" sz="2800" dirty="0">
                <a:cs typeface="B Nazanin" pitchFamily="2" charset="-78"/>
              </a:rPr>
              <a:t>نکته: درمورد ویال های چند دزی یادشده فوق ، بایستی تاریخ اولین روز استفاده روی ویال درج شود.</a:t>
            </a:r>
            <a:endParaRPr lang="en-US" sz="2800" dirty="0">
              <a:cs typeface="B Nazanin" pitchFamily="2" charset="-78"/>
            </a:endParaRPr>
          </a:p>
        </p:txBody>
      </p:sp>
    </p:spTree>
    <p:extLst>
      <p:ext uri="{BB962C8B-B14F-4D97-AF65-F5344CB8AC3E}">
        <p14:creationId xmlns:p14="http://schemas.microsoft.com/office/powerpoint/2010/main" val="106915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4876800"/>
          </a:xfrm>
        </p:spPr>
        <p:txBody>
          <a:bodyPr>
            <a:normAutofit/>
          </a:bodyPr>
          <a:lstStyle/>
          <a:p>
            <a:pPr marL="0" indent="0" algn="just" rtl="1">
              <a:lnSpc>
                <a:spcPct val="150000"/>
              </a:lnSpc>
              <a:buNone/>
            </a:pPr>
            <a:r>
              <a:rPr lang="fa-IR" sz="2800" dirty="0">
                <a:cs typeface="B Nazanin" pitchFamily="2" charset="-78"/>
              </a:rPr>
              <a:t>3- در تیم های سیار واکسیناسیون، ویال های باز شده واکسن باید در پایان کار روزانه دور ریخته شود، ولی ویال های باز نشده به شرط رعایت کامل زنجیره سرما، باید در وزهای بعد در اولویت مصرف قرار گیرند.</a:t>
            </a:r>
          </a:p>
          <a:p>
            <a:pPr marL="0" indent="0" algn="just" rtl="1">
              <a:lnSpc>
                <a:spcPct val="150000"/>
              </a:lnSpc>
              <a:buNone/>
            </a:pPr>
            <a:r>
              <a:rPr lang="fa-IR" sz="2800" dirty="0">
                <a:cs typeface="B Nazanin" pitchFamily="2" charset="-78"/>
              </a:rPr>
              <a:t>4-  ویال های آماده شده واکسن ب.ث.ژ که مصرف نشده اند، باید 4 ساعت پس از آماده سازی دور ریخته شوند. این زمان برای واکسن </a:t>
            </a:r>
            <a:r>
              <a:rPr lang="en-US" sz="2800" dirty="0">
                <a:cs typeface="B Nazanin" pitchFamily="2" charset="-78"/>
              </a:rPr>
              <a:t>MMR، 6  </a:t>
            </a:r>
            <a:r>
              <a:rPr lang="fa-IR" sz="2800" dirty="0">
                <a:cs typeface="B Nazanin" pitchFamily="2" charset="-78"/>
              </a:rPr>
              <a:t>ساعت و برای واکسن آبله مرغان، 30 دقیقه است.</a:t>
            </a:r>
          </a:p>
        </p:txBody>
      </p:sp>
    </p:spTree>
    <p:extLst>
      <p:ext uri="{BB962C8B-B14F-4D97-AF65-F5344CB8AC3E}">
        <p14:creationId xmlns:p14="http://schemas.microsoft.com/office/powerpoint/2010/main" val="3043065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63000" cy="5791200"/>
          </a:xfrm>
        </p:spPr>
        <p:txBody>
          <a:bodyPr>
            <a:normAutofit/>
          </a:bodyPr>
          <a:lstStyle/>
          <a:p>
            <a:pPr marL="0" indent="0" algn="just" rtl="1">
              <a:lnSpc>
                <a:spcPct val="150000"/>
              </a:lnSpc>
              <a:buNone/>
            </a:pPr>
            <a:r>
              <a:rPr lang="fa-IR" sz="2800" dirty="0">
                <a:cs typeface="B Nazanin" pitchFamily="2" charset="-78"/>
              </a:rPr>
              <a:t>5- هر یک از ویال های باز شده در شرایط زیر باید دور ریخته شوند:</a:t>
            </a:r>
          </a:p>
          <a:p>
            <a:pPr marL="0" indent="0" algn="just" rtl="1">
              <a:lnSpc>
                <a:spcPct val="150000"/>
              </a:lnSpc>
              <a:buNone/>
            </a:pPr>
            <a:r>
              <a:rPr lang="fa-IR" sz="2800" dirty="0">
                <a:cs typeface="B Nazanin" pitchFamily="2" charset="-78"/>
              </a:rPr>
              <a:t>الف- اگر شرایط سترونی بطور کامل رعایت نشده باشد.</a:t>
            </a:r>
          </a:p>
          <a:p>
            <a:pPr marL="0" indent="0" algn="just" rtl="1">
              <a:lnSpc>
                <a:spcPct val="150000"/>
              </a:lnSpc>
              <a:buNone/>
            </a:pPr>
            <a:r>
              <a:rPr lang="fa-IR" sz="2800" dirty="0">
                <a:cs typeface="B Nazanin" pitchFamily="2" charset="-78"/>
              </a:rPr>
              <a:t>ب-  اگر شواهدی دال بر احتمال وجود آلودگی واکسن (مانند غوطه ور شدن ویال محتوی واکسن پس از باز شدن در یخ آب شده داخل یخدان، ذرات قابل رویت در ویال واکسن، ترک خوردگی ویال واکسن و یا کنده شدن برچسب واکسن) مشاهده شود.</a:t>
            </a:r>
          </a:p>
          <a:p>
            <a:pPr marL="0" indent="0" algn="just" rtl="1">
              <a:lnSpc>
                <a:spcPct val="150000"/>
              </a:lnSpc>
              <a:buNone/>
            </a:pPr>
            <a:r>
              <a:rPr lang="fa-IR" sz="2800" dirty="0">
                <a:cs typeface="B Nazanin" pitchFamily="2" charset="-78"/>
              </a:rPr>
              <a:t>-6 چنانچه این تغییرات در ویال های باز نشده مشاهده شود، باید با حفظ کامل زنجیره سرما، واکسن به رده بالاتر اجرایی برگشت داده شود.</a:t>
            </a:r>
            <a:endParaRPr lang="en-US" sz="2800" dirty="0">
              <a:cs typeface="B Nazanin" pitchFamily="2" charset="-78"/>
            </a:endParaRPr>
          </a:p>
          <a:p>
            <a:pPr>
              <a:lnSpc>
                <a:spcPct val="150000"/>
              </a:lnSpc>
            </a:pPr>
            <a:endParaRPr lang="en-US" dirty="0">
              <a:cs typeface="B Nazanin" pitchFamily="2" charset="-78"/>
            </a:endParaRPr>
          </a:p>
        </p:txBody>
      </p:sp>
    </p:spTree>
    <p:extLst>
      <p:ext uri="{BB962C8B-B14F-4D97-AF65-F5344CB8AC3E}">
        <p14:creationId xmlns:p14="http://schemas.microsoft.com/office/powerpoint/2010/main" val="1270524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t>ممنوعیت مصرف واکسن ها</a:t>
            </a:r>
            <a:endParaRPr lang="en-US" dirty="0"/>
          </a:p>
        </p:txBody>
      </p:sp>
      <p:sp>
        <p:nvSpPr>
          <p:cNvPr id="3" name="Content Placeholder 2"/>
          <p:cNvSpPr>
            <a:spLocks noGrp="1"/>
          </p:cNvSpPr>
          <p:nvPr>
            <p:ph idx="1"/>
          </p:nvPr>
        </p:nvSpPr>
        <p:spPr>
          <a:xfrm>
            <a:off x="152400" y="1600200"/>
            <a:ext cx="8534400" cy="5105400"/>
          </a:xfrm>
        </p:spPr>
        <p:txBody>
          <a:bodyPr>
            <a:normAutofit/>
          </a:bodyPr>
          <a:lstStyle/>
          <a:p>
            <a:pPr algn="just" rtl="1">
              <a:lnSpc>
                <a:spcPct val="150000"/>
              </a:lnSpc>
            </a:pPr>
            <a:r>
              <a:rPr lang="fa-IR" sz="2800" b="1" dirty="0">
                <a:solidFill>
                  <a:srgbClr val="FF0000"/>
                </a:solidFill>
              </a:rPr>
              <a:t>ممنوعيت در ايمن سازي : </a:t>
            </a:r>
            <a:r>
              <a:rPr lang="fa-IR" sz="2800" dirty="0"/>
              <a:t>به حالتی اطلاق می شود که تجويز یک واكسن با احتمال قوی با عوارض نامطلوب وخیم همراه باشد. به عنوان مثال، در صورتی که کودک پس از دریافت نوبت قبلی واکسن دچار واکنش حساسیتی شدید (مانند آنافیلاکسی) شده باشد، نباید در دفعات بعدی واکسیناسیون، آن واکسن را دریافت کند.</a:t>
            </a:r>
          </a:p>
          <a:p>
            <a:pPr algn="just" rtl="1">
              <a:lnSpc>
                <a:spcPct val="150000"/>
              </a:lnSpc>
            </a:pPr>
            <a:r>
              <a:rPr lang="fa-IR" sz="2800" dirty="0"/>
              <a:t>توضیح: ممنوعیت مصرف هر یک از واکسن ها به طور جداگانه در فصل "نکات کاربردی در خصوص واکسن ها" عنوان می شود.</a:t>
            </a:r>
            <a:endParaRPr lang="en-US" sz="2800" dirty="0"/>
          </a:p>
        </p:txBody>
      </p:sp>
    </p:spTree>
    <p:extLst>
      <p:ext uri="{BB962C8B-B14F-4D97-AF65-F5344CB8AC3E}">
        <p14:creationId xmlns:p14="http://schemas.microsoft.com/office/powerpoint/2010/main" val="365543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r" rtl="1"/>
            <a:r>
              <a:rPr lang="fa-IR" b="1" dirty="0"/>
              <a:t>ممنوعیت مصرف واکسن ها</a:t>
            </a:r>
            <a:endParaRPr lang="en-US" dirty="0"/>
          </a:p>
        </p:txBody>
      </p:sp>
      <p:sp>
        <p:nvSpPr>
          <p:cNvPr id="3" name="Content Placeholder 2"/>
          <p:cNvSpPr>
            <a:spLocks noGrp="1"/>
          </p:cNvSpPr>
          <p:nvPr>
            <p:ph idx="1"/>
          </p:nvPr>
        </p:nvSpPr>
        <p:spPr/>
        <p:txBody>
          <a:bodyPr>
            <a:normAutofit/>
          </a:bodyPr>
          <a:lstStyle/>
          <a:p>
            <a:pPr algn="just" rtl="1">
              <a:lnSpc>
                <a:spcPct val="150000"/>
              </a:lnSpc>
            </a:pPr>
            <a:r>
              <a:rPr lang="fa-IR" sz="2800" b="1" dirty="0">
                <a:solidFill>
                  <a:srgbClr val="FF0000"/>
                </a:solidFill>
              </a:rPr>
              <a:t>احتياط در ايمن سازي: </a:t>
            </a:r>
            <a:r>
              <a:rPr lang="fa-IR" sz="2800" dirty="0"/>
              <a:t>به حالتی اطاق می شود که احتمال پیامد نامطلوب وخیم بعد از تجویز یک واکسن وجود داشته باشد. در آن صورت ايمن سازي بايد به تعويق بيفتد و يا فوايد و مضرات احتمالي آن سنجيده شده و سپس تصميم گيري شود. به عنوان مثال، تزریق واکسن آنفلوانزا در صورت ابتلا به سندرم گيلن باره طي 6 هفته پس از دريافت دز قبلي واكسن، جزو موارد احتیاط است و باید مضرات احتمالی در مقابل فواید آن درنظر گرفته شود.</a:t>
            </a:r>
            <a:endParaRPr lang="en-US" sz="2800" dirty="0"/>
          </a:p>
        </p:txBody>
      </p:sp>
    </p:spTree>
    <p:extLst>
      <p:ext uri="{BB962C8B-B14F-4D97-AF65-F5344CB8AC3E}">
        <p14:creationId xmlns:p14="http://schemas.microsoft.com/office/powerpoint/2010/main" val="2143083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rtl="1"/>
            <a:endParaRPr lang="fa-IR" b="1" dirty="0"/>
          </a:p>
          <a:p>
            <a:pPr algn="ctr" rtl="1"/>
            <a:endParaRPr lang="fa-IR" b="1" dirty="0"/>
          </a:p>
          <a:p>
            <a:pPr algn="ctr" rtl="1"/>
            <a:endParaRPr lang="fa-IR" b="1" dirty="0"/>
          </a:p>
          <a:p>
            <a:pPr algn="ctr" rtl="1"/>
            <a:endParaRPr lang="fa-IR" b="1" dirty="0"/>
          </a:p>
          <a:p>
            <a:pPr algn="ctr" rtl="1"/>
            <a:r>
              <a:rPr lang="fa-IR" sz="4000" b="1" dirty="0">
                <a:solidFill>
                  <a:srgbClr val="FF0000"/>
                </a:solidFill>
                <a:cs typeface="B Nazanin" pitchFamily="2" charset="-78"/>
              </a:rPr>
              <a:t>باورهاي غلط در مورد ممنوعيت ايمن سازي</a:t>
            </a:r>
            <a:endParaRPr lang="en-US" sz="4000" dirty="0">
              <a:solidFill>
                <a:srgbClr val="FF0000"/>
              </a:solidFill>
              <a:cs typeface="B Nazanin" pitchFamily="2" charset="-78"/>
            </a:endParaRPr>
          </a:p>
        </p:txBody>
      </p:sp>
    </p:spTree>
    <p:extLst>
      <p:ext uri="{BB962C8B-B14F-4D97-AF65-F5344CB8AC3E}">
        <p14:creationId xmlns:p14="http://schemas.microsoft.com/office/powerpoint/2010/main" val="4019413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800" dirty="0">
                <a:cs typeface="B Nazanin" pitchFamily="2" charset="-78"/>
              </a:rPr>
              <a:t>شرايط ذيل دليلي بر ممنوعيت ايمن سازي نبوده و نيازي به تعويق ايمن سازي نمي باشد:</a:t>
            </a:r>
          </a:p>
          <a:p>
            <a:pPr algn="r" rtl="1">
              <a:buFont typeface="Wingdings" pitchFamily="2" charset="2"/>
              <a:buChar char="Ø"/>
            </a:pPr>
            <a:r>
              <a:rPr lang="fa-IR" sz="2800" dirty="0">
                <a:cs typeface="B Nazanin" pitchFamily="2" charset="-78"/>
              </a:rPr>
              <a:t>مواجهه اخير با یک بيماري عفوني</a:t>
            </a:r>
          </a:p>
          <a:p>
            <a:pPr algn="r" rtl="1">
              <a:buFont typeface="Wingdings" pitchFamily="2" charset="2"/>
              <a:buChar char="Ø"/>
            </a:pPr>
            <a:r>
              <a:rPr lang="fa-IR" sz="2800" dirty="0">
                <a:cs typeface="B Nazanin" pitchFamily="2" charset="-78"/>
              </a:rPr>
              <a:t>بيماري خفيف با تب مختصر مانند سرماخوردگي، عفونت گوش و اسهال خفيف</a:t>
            </a:r>
          </a:p>
          <a:p>
            <a:pPr algn="r" rtl="1">
              <a:buFont typeface="Wingdings" pitchFamily="2" charset="2"/>
              <a:buChar char="Ø"/>
            </a:pPr>
            <a:r>
              <a:rPr lang="fa-IR" sz="2800" dirty="0">
                <a:cs typeface="B Nazanin" pitchFamily="2" charset="-78"/>
              </a:rPr>
              <a:t>دوره نقاهت یک بيماري</a:t>
            </a:r>
          </a:p>
          <a:p>
            <a:pPr algn="r" rtl="1">
              <a:buFont typeface="Wingdings" pitchFamily="2" charset="2"/>
              <a:buChar char="Ø"/>
            </a:pPr>
            <a:r>
              <a:rPr lang="fa-IR" sz="2800" dirty="0">
                <a:cs typeface="B Nazanin" pitchFamily="2" charset="-78"/>
              </a:rPr>
              <a:t>دريافت آنتی بیوتیک (بجز در مورد واكسن خوراكي تيفوئيد)</a:t>
            </a:r>
          </a:p>
          <a:p>
            <a:pPr algn="r" rtl="1"/>
            <a:r>
              <a:rPr lang="fa-IR" sz="2800" dirty="0">
                <a:cs typeface="B Nazanin" pitchFamily="2" charset="-78"/>
              </a:rPr>
              <a:t>•دريافت داروهاي ضد ويروسي (بجز در مورد واكسن آبله مرغان و واکسن زنده آنفلوانز)</a:t>
            </a:r>
            <a:endParaRPr lang="en-US" sz="2800" dirty="0">
              <a:cs typeface="B Nazanin" pitchFamily="2" charset="-78"/>
            </a:endParaRPr>
          </a:p>
        </p:txBody>
      </p:sp>
    </p:spTree>
    <p:extLst>
      <p:ext uri="{BB962C8B-B14F-4D97-AF65-F5344CB8AC3E}">
        <p14:creationId xmlns:p14="http://schemas.microsoft.com/office/powerpoint/2010/main" val="40286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a:bodyPr>
          <a:lstStyle/>
          <a:p>
            <a:pPr algn="just" rtl="1">
              <a:lnSpc>
                <a:spcPct val="150000"/>
              </a:lnSpc>
            </a:pPr>
            <a:r>
              <a:rPr lang="fa-IR" dirty="0">
                <a:cs typeface="B Nazanin" pitchFamily="2" charset="-78"/>
              </a:rPr>
              <a:t>در سال 1980، سازمان بهداشت جهانی ریشه کنی آبله انسانی را اعلام نمود.</a:t>
            </a:r>
          </a:p>
          <a:p>
            <a:pPr algn="just" rtl="1">
              <a:lnSpc>
                <a:spcPct val="150000"/>
              </a:lnSpc>
            </a:pPr>
            <a:r>
              <a:rPr lang="fa-IR" dirty="0">
                <a:cs typeface="B Nazanin" pitchFamily="2" charset="-78"/>
              </a:rPr>
              <a:t>هم اکنون، بیماری های سرخک و فلج اطفال کاندیدای ریشه کن شدن می باشند. البته این دو بیماری در بسیاری از کشور ها در مرحله حذف قرار گرفته اند و طی سال های اخیر هیچ موردی از آنها گزارش نشده است.</a:t>
            </a:r>
          </a:p>
          <a:p>
            <a:pPr algn="just" rtl="1">
              <a:lnSpc>
                <a:spcPct val="150000"/>
              </a:lnSpc>
            </a:pPr>
            <a:r>
              <a:rPr lang="fa-IR" dirty="0">
                <a:cs typeface="B Nazanin" pitchFamily="2" charset="-78"/>
              </a:rPr>
              <a:t>در دو قرن اخیر، پس از کشف پنی سیلین، تولید واکسن های مختلف با استفاده از تکنولوژی های جدید و فرایندهای نوین توانسته است به حفاظت از جان انسان در مقابل بیماریها بپردازد.</a:t>
            </a:r>
            <a:endParaRPr lang="en-US" dirty="0">
              <a:cs typeface="B Nazanin" pitchFamily="2" charset="-78"/>
            </a:endParaRPr>
          </a:p>
        </p:txBody>
      </p:sp>
    </p:spTree>
    <p:extLst>
      <p:ext uri="{BB962C8B-B14F-4D97-AF65-F5344CB8AC3E}">
        <p14:creationId xmlns:p14="http://schemas.microsoft.com/office/powerpoint/2010/main" val="234055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458200" cy="5943600"/>
          </a:xfrm>
        </p:spPr>
        <p:txBody>
          <a:bodyPr>
            <a:noAutofit/>
          </a:bodyPr>
          <a:lstStyle/>
          <a:p>
            <a:pPr algn="r" rtl="1"/>
            <a:r>
              <a:rPr lang="fa-IR" sz="2800" dirty="0">
                <a:cs typeface="B Nazanin" pitchFamily="2" charset="-78"/>
              </a:rPr>
              <a:t>نارس بودن شيرخوار يا وزن كم هنگام تولد</a:t>
            </a:r>
          </a:p>
          <a:p>
            <a:pPr algn="r" rtl="1"/>
            <a:r>
              <a:rPr lang="fa-IR" sz="2800" dirty="0">
                <a:cs typeface="B Nazanin" pitchFamily="2" charset="-78"/>
              </a:rPr>
              <a:t>تماس خانگي با خانم باردار</a:t>
            </a:r>
          </a:p>
          <a:p>
            <a:pPr algn="r" rtl="1"/>
            <a:r>
              <a:rPr lang="fa-IR" sz="2800" dirty="0">
                <a:cs typeface="B Nazanin" pitchFamily="2" charset="-78"/>
              </a:rPr>
              <a:t>سابقه حساسيت خفيف يا غير اختصاصي در دريافت كننده واكسن يا بستگان وي (بجز حساسيت شديد شناخته شده فرد دريافت كننده واكسن به يكي از اجزاي واكسن)</a:t>
            </a:r>
          </a:p>
          <a:p>
            <a:pPr algn="r" rtl="1"/>
            <a:r>
              <a:rPr lang="fa-IR" sz="2800" dirty="0">
                <a:cs typeface="B Nazanin" pitchFamily="2" charset="-78"/>
              </a:rPr>
              <a:t>تغذيه با شير مادر</a:t>
            </a:r>
          </a:p>
          <a:p>
            <a:pPr algn="r" rtl="1"/>
            <a:r>
              <a:rPr lang="fa-IR" sz="2800" dirty="0">
                <a:cs typeface="B Nazanin" pitchFamily="2" charset="-78"/>
              </a:rPr>
              <a:t>سوء تغذيه</a:t>
            </a:r>
          </a:p>
          <a:p>
            <a:pPr algn="r" rtl="1"/>
            <a:r>
              <a:rPr lang="fa-IR" sz="2800" dirty="0">
                <a:cs typeface="B Nazanin" pitchFamily="2" charset="-78"/>
              </a:rPr>
              <a:t>ابتلا به زردي دوره نوزادي</a:t>
            </a:r>
          </a:p>
          <a:p>
            <a:pPr algn="r" rtl="1"/>
            <a:r>
              <a:rPr lang="fa-IR" sz="2800" dirty="0">
                <a:cs typeface="B Nazanin" pitchFamily="2" charset="-78"/>
              </a:rPr>
              <a:t>سابقه سندرم مرگ ناگهاني شيرخوار در خانواده</a:t>
            </a:r>
          </a:p>
          <a:p>
            <a:pPr algn="r" rtl="1"/>
            <a:r>
              <a:rPr lang="fa-IR" sz="2800" dirty="0">
                <a:cs typeface="B Nazanin" pitchFamily="2" charset="-78"/>
              </a:rPr>
              <a:t>تماس خانگي با فرد دچار نقص ايمني</a:t>
            </a:r>
          </a:p>
          <a:p>
            <a:pPr algn="r" rtl="1"/>
            <a:r>
              <a:rPr lang="fa-IR" sz="2800" dirty="0">
                <a:cs typeface="B Nazanin" pitchFamily="2" charset="-78"/>
              </a:rPr>
              <a:t>سابقه جراحي اخير يا جراحي در آينده نزدیک</a:t>
            </a:r>
            <a:endParaRPr lang="en-US" sz="2800" dirty="0">
              <a:cs typeface="B Nazanin" pitchFamily="2" charset="-78"/>
            </a:endParaRPr>
          </a:p>
        </p:txBody>
      </p:sp>
    </p:spTree>
    <p:extLst>
      <p:ext uri="{BB962C8B-B14F-4D97-AF65-F5344CB8AC3E}">
        <p14:creationId xmlns:p14="http://schemas.microsoft.com/office/powerpoint/2010/main" val="4174132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4876800"/>
          </a:xfrm>
        </p:spPr>
        <p:txBody>
          <a:bodyPr>
            <a:normAutofit/>
          </a:bodyPr>
          <a:lstStyle/>
          <a:p>
            <a:pPr algn="r" rtl="1">
              <a:buFont typeface="Wingdings" pitchFamily="2" charset="2"/>
              <a:buChar char="Ø"/>
            </a:pPr>
            <a:r>
              <a:rPr lang="fa-IR" sz="2800" dirty="0">
                <a:cs typeface="B Nazanin" pitchFamily="2" charset="-78"/>
              </a:rPr>
              <a:t>بيماري هاي مزمن غيرواگير قلب، ريه (مانند آسم)،كليه يا كبد و بیماری های متابولیک(مانند دیابت)</a:t>
            </a:r>
          </a:p>
          <a:p>
            <a:pPr algn="r" rtl="1">
              <a:buFont typeface="Wingdings" pitchFamily="2" charset="2"/>
              <a:buChar char="Ø"/>
            </a:pPr>
            <a:r>
              <a:rPr lang="fa-IR" sz="2800" dirty="0">
                <a:cs typeface="B Nazanin" pitchFamily="2" charset="-78"/>
              </a:rPr>
              <a:t>بيماري ها و شرايط پايدار و غير پيش رونده عصبي (مانند سندرم داون، فلج مغزی)</a:t>
            </a:r>
          </a:p>
          <a:p>
            <a:pPr algn="r" rtl="1">
              <a:buFont typeface="Wingdings" pitchFamily="2" charset="2"/>
              <a:buChar char="Ø"/>
            </a:pPr>
            <a:r>
              <a:rPr lang="fa-IR" sz="2800" dirty="0">
                <a:cs typeface="B Nazanin" pitchFamily="2" charset="-78"/>
              </a:rPr>
              <a:t>سابقه تشنج در خانواده</a:t>
            </a:r>
          </a:p>
          <a:p>
            <a:pPr algn="r" rtl="1">
              <a:buFont typeface="Wingdings" pitchFamily="2" charset="2"/>
              <a:buChar char="Ø"/>
            </a:pPr>
            <a:r>
              <a:rPr lang="fa-IR" sz="2800" dirty="0">
                <a:cs typeface="B Nazanin" pitchFamily="2" charset="-78"/>
              </a:rPr>
              <a:t>سابقه خانوادگي پيامد نامطلوب ايمن سازي (مگر موارد مرتبط با نقص ارثي سيستم ايمني)</a:t>
            </a:r>
          </a:p>
          <a:p>
            <a:pPr algn="r" rtl="1">
              <a:buFont typeface="Wingdings" pitchFamily="2" charset="2"/>
              <a:buChar char="Ø"/>
            </a:pPr>
            <a:r>
              <a:rPr lang="fa-IR" sz="2800" dirty="0">
                <a:cs typeface="B Nazanin" pitchFamily="2" charset="-78"/>
              </a:rPr>
              <a:t>دريافت اخير فرآورده هاي خوني يا گاماگلوبولين در گیرندگان واكسن هاي غير فعال</a:t>
            </a:r>
            <a:endParaRPr lang="en-US" sz="2800" dirty="0">
              <a:cs typeface="B Nazanin" pitchFamily="2" charset="-78"/>
            </a:endParaRPr>
          </a:p>
        </p:txBody>
      </p:sp>
    </p:spTree>
    <p:extLst>
      <p:ext uri="{BB962C8B-B14F-4D97-AF65-F5344CB8AC3E}">
        <p14:creationId xmlns:p14="http://schemas.microsoft.com/office/powerpoint/2010/main" val="560790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A82912-8E05-4754-BE8A-34897B6DD3CE}"/>
              </a:ext>
            </a:extLst>
          </p:cNvPr>
          <p:cNvSpPr>
            <a:spLocks noGrp="1" noChangeArrowheads="1"/>
          </p:cNvSpPr>
          <p:nvPr>
            <p:ph type="ctrTitle"/>
          </p:nvPr>
        </p:nvSpPr>
        <p:spPr>
          <a:xfrm>
            <a:off x="0" y="2286000"/>
            <a:ext cx="9144000" cy="2057400"/>
          </a:xfrm>
        </p:spPr>
        <p:txBody>
          <a:bodyPr/>
          <a:lstStyle/>
          <a:p>
            <a:pPr algn="ctr" rtl="1" fontAlgn="auto">
              <a:spcAft>
                <a:spcPts val="0"/>
              </a:spcAft>
              <a:defRPr/>
            </a:pPr>
            <a:r>
              <a:rPr lang="ar-SA" sz="4800" b="1" dirty="0">
                <a:solidFill>
                  <a:srgbClr val="5106C0"/>
                </a:solidFill>
                <a:cs typeface="Titr" pitchFamily="2" charset="-78"/>
              </a:rPr>
              <a:t>زنجيره سرما و اهميت آن در </a:t>
            </a:r>
            <a:br>
              <a:rPr lang="ar-SA" sz="4800" b="1" dirty="0">
                <a:solidFill>
                  <a:srgbClr val="5106C0"/>
                </a:solidFill>
                <a:cs typeface="Titr" pitchFamily="2" charset="-78"/>
              </a:rPr>
            </a:br>
            <a:r>
              <a:rPr lang="ar-SA" sz="4800" b="1" dirty="0">
                <a:solidFill>
                  <a:srgbClr val="5106C0"/>
                </a:solidFill>
                <a:cs typeface="Titr" pitchFamily="2" charset="-78"/>
              </a:rPr>
              <a:t>برنامه هاي </a:t>
            </a:r>
            <a:r>
              <a:rPr lang="ar-SA" sz="4800" b="1" dirty="0">
                <a:solidFill>
                  <a:srgbClr val="C41002"/>
                </a:solidFill>
                <a:cs typeface="Titr" pitchFamily="2" charset="-78"/>
              </a:rPr>
              <a:t>ايمنسازي</a:t>
            </a:r>
            <a:r>
              <a:rPr lang="ar-SA" sz="4800" b="1" dirty="0">
                <a:solidFill>
                  <a:srgbClr val="5106C0"/>
                </a:solidFill>
                <a:cs typeface="Titr" pitchFamily="2" charset="-78"/>
              </a:rPr>
              <a:t> </a:t>
            </a:r>
            <a:endParaRPr lang="en-US" sz="4800" b="1" dirty="0">
              <a:solidFill>
                <a:srgbClr val="FF0066"/>
              </a:solidFill>
              <a:cs typeface="Titr"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155653-5D8B-4EC7-9AE3-1859D613AC26}"/>
              </a:ext>
            </a:extLst>
          </p:cNvPr>
          <p:cNvSpPr>
            <a:spLocks noGrp="1"/>
          </p:cNvSpPr>
          <p:nvPr>
            <p:ph type="title"/>
          </p:nvPr>
        </p:nvSpPr>
        <p:spPr/>
        <p:txBody>
          <a:bodyPr/>
          <a:lstStyle/>
          <a:p>
            <a:pPr algn="ctr" rtl="1" fontAlgn="auto">
              <a:spcAft>
                <a:spcPts val="0"/>
              </a:spcAft>
              <a:defRPr/>
            </a:pPr>
            <a:r>
              <a:rPr lang="fa-IR" dirty="0">
                <a:cs typeface="B Titr" pitchFamily="2" charset="-78"/>
              </a:rPr>
              <a:t>تعریف</a:t>
            </a:r>
          </a:p>
        </p:txBody>
      </p:sp>
      <p:sp>
        <p:nvSpPr>
          <p:cNvPr id="9219" name="Content Placeholder 2">
            <a:extLst>
              <a:ext uri="{FF2B5EF4-FFF2-40B4-BE49-F238E27FC236}">
                <a16:creationId xmlns:a16="http://schemas.microsoft.com/office/drawing/2014/main" id="{3CD60098-2E5C-42B9-BC24-5B2436150C30}"/>
              </a:ext>
            </a:extLst>
          </p:cNvPr>
          <p:cNvSpPr>
            <a:spLocks noGrp="1"/>
          </p:cNvSpPr>
          <p:nvPr>
            <p:ph idx="1"/>
          </p:nvPr>
        </p:nvSpPr>
        <p:spPr>
          <a:xfrm>
            <a:off x="214313" y="1981200"/>
            <a:ext cx="8572500" cy="4114800"/>
          </a:xfrm>
        </p:spPr>
        <p:txBody>
          <a:bodyPr/>
          <a:lstStyle/>
          <a:p>
            <a:pPr algn="r">
              <a:buFontTx/>
              <a:buNone/>
            </a:pPr>
            <a:endParaRPr lang="fa-IR" altLang="en-US" sz="3600" b="1">
              <a:cs typeface="B Nazanin" panose="00000400000000000000" pitchFamily="2" charset="-78"/>
            </a:endParaRPr>
          </a:p>
          <a:p>
            <a:pPr algn="r">
              <a:buFontTx/>
              <a:buNone/>
            </a:pPr>
            <a:r>
              <a:rPr lang="fa-IR" altLang="en-US" sz="3600" b="1">
                <a:cs typeface="B Nazanin" panose="00000400000000000000" pitchFamily="2" charset="-78"/>
              </a:rPr>
              <a:t>به مجموعه تجهیزات و امکاناتی که موجب می شود</a:t>
            </a:r>
          </a:p>
          <a:p>
            <a:pPr algn="r">
              <a:buFontTx/>
              <a:buNone/>
            </a:pPr>
            <a:endParaRPr lang="fa-IR" altLang="en-US" sz="3600" b="1">
              <a:cs typeface="B Nazanin" panose="00000400000000000000" pitchFamily="2" charset="-78"/>
            </a:endParaRPr>
          </a:p>
          <a:p>
            <a:pPr algn="r">
              <a:buFontTx/>
              <a:buNone/>
            </a:pPr>
            <a:r>
              <a:rPr lang="fa-IR" altLang="en-US" sz="3600" b="1">
                <a:cs typeface="B Nazanin" panose="00000400000000000000" pitchFamily="2" charset="-78"/>
              </a:rPr>
              <a:t>دمای واکسن از زمان تولید تا زمان مصرف حفظ شود</a:t>
            </a:r>
            <a:r>
              <a:rPr lang="fa-IR" altLang="en-US" sz="36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FEA2853-67F6-4579-B470-6D37B58C329A}"/>
              </a:ext>
            </a:extLst>
          </p:cNvPr>
          <p:cNvSpPr>
            <a:spLocks noGrp="1" noChangeArrowheads="1"/>
          </p:cNvSpPr>
          <p:nvPr>
            <p:ph type="title"/>
          </p:nvPr>
        </p:nvSpPr>
        <p:spPr>
          <a:xfrm>
            <a:off x="714375" y="642938"/>
            <a:ext cx="7772400" cy="657225"/>
          </a:xfrm>
        </p:spPr>
        <p:txBody>
          <a:bodyPr>
            <a:normAutofit fontScale="90000"/>
          </a:bodyPr>
          <a:lstStyle/>
          <a:p>
            <a:pPr fontAlgn="auto">
              <a:spcAft>
                <a:spcPts val="0"/>
              </a:spcAft>
              <a:defRPr/>
            </a:pPr>
            <a:r>
              <a:rPr lang="ar-SA" sz="4800" b="1">
                <a:solidFill>
                  <a:srgbClr val="5106C0"/>
                </a:solidFill>
                <a:latin typeface="Elephant" pitchFamily="18" charset="0"/>
                <a:cs typeface="Homa" pitchFamily="2" charset="-78"/>
              </a:rPr>
              <a:t>اجزاي سيستم زنجيره سرد</a:t>
            </a:r>
            <a:endParaRPr lang="en-US" sz="4800" b="1">
              <a:solidFill>
                <a:srgbClr val="5106C0"/>
              </a:solidFill>
              <a:latin typeface="Elephant" pitchFamily="18" charset="0"/>
              <a:cs typeface="Homa" pitchFamily="2" charset="-78"/>
            </a:endParaRPr>
          </a:p>
        </p:txBody>
      </p:sp>
      <p:sp>
        <p:nvSpPr>
          <p:cNvPr id="3075" name="Rectangle 3">
            <a:extLst>
              <a:ext uri="{FF2B5EF4-FFF2-40B4-BE49-F238E27FC236}">
                <a16:creationId xmlns:a16="http://schemas.microsoft.com/office/drawing/2014/main" id="{C28817FC-6EB6-4C84-8781-33E2C7BD410B}"/>
              </a:ext>
            </a:extLst>
          </p:cNvPr>
          <p:cNvSpPr>
            <a:spLocks noGrp="1" noChangeArrowheads="1"/>
          </p:cNvSpPr>
          <p:nvPr>
            <p:ph idx="1"/>
          </p:nvPr>
        </p:nvSpPr>
        <p:spPr>
          <a:xfrm>
            <a:off x="685800" y="1285875"/>
            <a:ext cx="7772400" cy="5267325"/>
          </a:xfrm>
        </p:spPr>
        <p:txBody>
          <a:bodyPr/>
          <a:lstStyle/>
          <a:p>
            <a:pPr marL="609600" indent="-609600" algn="r" rtl="1">
              <a:buFontTx/>
              <a:buNone/>
            </a:pPr>
            <a:r>
              <a:rPr lang="ar-SA" altLang="en-US" b="1">
                <a:cs typeface="Lotus" panose="00000700000000000000" pitchFamily="2" charset="-78"/>
              </a:rPr>
              <a:t>1. </a:t>
            </a:r>
            <a:r>
              <a:rPr lang="ar-SA" altLang="en-US" b="1">
                <a:solidFill>
                  <a:srgbClr val="5106C0"/>
                </a:solidFill>
                <a:cs typeface="Lotus" panose="00000700000000000000" pitchFamily="2" charset="-78"/>
              </a:rPr>
              <a:t>بخش ثابت</a:t>
            </a:r>
            <a:r>
              <a:rPr lang="ar-SA" altLang="en-US" b="1">
                <a:cs typeface="Lotus" panose="00000700000000000000" pitchFamily="2" charset="-78"/>
              </a:rPr>
              <a:t> </a:t>
            </a:r>
          </a:p>
          <a:p>
            <a:pPr marL="609600" indent="-609600" algn="r" rtl="1">
              <a:buFontTx/>
              <a:buNone/>
            </a:pPr>
            <a:r>
              <a:rPr lang="ar-SA" altLang="en-US" b="1">
                <a:cs typeface="Lotus" panose="00000700000000000000" pitchFamily="2" charset="-78"/>
              </a:rPr>
              <a:t>              - سردخانه هاي بالاي صفر و زير صفر </a:t>
            </a:r>
          </a:p>
          <a:p>
            <a:pPr marL="609600" indent="-609600" algn="r" rtl="1">
              <a:buFontTx/>
              <a:buNone/>
            </a:pPr>
            <a:r>
              <a:rPr lang="ar-SA" altLang="en-US" b="1">
                <a:cs typeface="Lotus" panose="00000700000000000000" pitchFamily="2" charset="-78"/>
              </a:rPr>
              <a:t>              -  يخچال </a:t>
            </a:r>
          </a:p>
          <a:p>
            <a:pPr marL="609600" indent="-609600" algn="r" rtl="1">
              <a:buFontTx/>
              <a:buNone/>
            </a:pPr>
            <a:r>
              <a:rPr lang="ar-SA" altLang="en-US" b="1">
                <a:cs typeface="Lotus" panose="00000700000000000000" pitchFamily="2" charset="-78"/>
              </a:rPr>
              <a:t>              -  فريزر</a:t>
            </a:r>
            <a:endParaRPr lang="en-US" altLang="en-US" b="1">
              <a:cs typeface="Lotus" panose="00000700000000000000" pitchFamily="2" charset="-78"/>
            </a:endParaRPr>
          </a:p>
          <a:p>
            <a:pPr marL="609600" indent="-609600" algn="r" rtl="1">
              <a:buFontTx/>
              <a:buNone/>
            </a:pPr>
            <a:r>
              <a:rPr lang="ar-SA" altLang="en-US" b="1">
                <a:cs typeface="Lotus" panose="00000700000000000000" pitchFamily="2" charset="-78"/>
              </a:rPr>
              <a:t>2. </a:t>
            </a:r>
            <a:r>
              <a:rPr lang="ar-SA" altLang="en-US" b="1">
                <a:solidFill>
                  <a:srgbClr val="5106C0"/>
                </a:solidFill>
                <a:cs typeface="Lotus" panose="00000700000000000000" pitchFamily="2" charset="-78"/>
              </a:rPr>
              <a:t>بخش سيار</a:t>
            </a:r>
          </a:p>
          <a:p>
            <a:pPr marL="609600" indent="-609600" algn="r" rtl="1">
              <a:buFontTx/>
              <a:buNone/>
            </a:pPr>
            <a:r>
              <a:rPr lang="ar-SA" altLang="en-US" b="1">
                <a:cs typeface="Lotus" panose="00000700000000000000" pitchFamily="2" charset="-78"/>
              </a:rPr>
              <a:t>              - ماشين سردخانه دار</a:t>
            </a:r>
          </a:p>
          <a:p>
            <a:pPr marL="609600" indent="-609600" algn="r" rtl="1">
              <a:buFontTx/>
              <a:buNone/>
            </a:pPr>
            <a:r>
              <a:rPr lang="ar-SA" altLang="en-US" b="1">
                <a:cs typeface="Lotus" panose="00000700000000000000" pitchFamily="2" charset="-78"/>
              </a:rPr>
              <a:t>              - كلدباكس و واكسن كرير </a:t>
            </a:r>
            <a:r>
              <a:rPr lang="fa-IR" altLang="en-US" b="1">
                <a:cs typeface="Lotus" panose="00000700000000000000" pitchFamily="2" charset="-78"/>
              </a:rPr>
              <a:t>و </a:t>
            </a:r>
            <a:r>
              <a:rPr lang="fa-IR" altLang="en-US" b="1">
                <a:cs typeface="B Nazanin" panose="00000400000000000000" pitchFamily="2" charset="-78"/>
              </a:rPr>
              <a:t>آیس بگ</a:t>
            </a:r>
            <a:endParaRPr lang="en-US" altLang="en-US" b="1">
              <a:cs typeface="B Nazanin" panose="00000400000000000000" pitchFamily="2" charset="-78"/>
            </a:endParaRPr>
          </a:p>
          <a:p>
            <a:pPr marL="609600" indent="-609600" algn="r" rtl="1">
              <a:buFontTx/>
              <a:buNone/>
            </a:pPr>
            <a:r>
              <a:rPr lang="en-US" altLang="en-US" b="1">
                <a:cs typeface="Lotus" panose="00000700000000000000" pitchFamily="2" charset="-78"/>
              </a:rPr>
              <a:t>*</a:t>
            </a:r>
            <a:r>
              <a:rPr lang="fa-IR" altLang="en-US" b="1">
                <a:cs typeface="Lotus" panose="00000700000000000000" pitchFamily="2" charset="-78"/>
              </a:rPr>
              <a:t>. </a:t>
            </a:r>
            <a:r>
              <a:rPr lang="fa-IR" altLang="en-US" b="1">
                <a:solidFill>
                  <a:srgbClr val="5106C0"/>
                </a:solidFill>
                <a:cs typeface="B Nazanin" panose="00000400000000000000" pitchFamily="2" charset="-78"/>
              </a:rPr>
              <a:t>ابزارهای نظارتی زنجیره سرما</a:t>
            </a:r>
            <a:endParaRPr lang="en-US" altLang="en-US" b="1">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dissolve">
                                      <p:cBhvr>
                                        <p:cTn id="10" dur="500"/>
                                        <p:tgtEl>
                                          <p:spTgt spid="3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dissolve">
                                      <p:cBhvr>
                                        <p:cTn id="13" dur="500"/>
                                        <p:tgtEl>
                                          <p:spTgt spid="30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dissolve">
                                      <p:cBhvr>
                                        <p:cTn id="16" dur="500"/>
                                        <p:tgtEl>
                                          <p:spTgt spid="30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dissolve">
                                      <p:cBhvr>
                                        <p:cTn id="19" dur="500"/>
                                        <p:tgtEl>
                                          <p:spTgt spid="307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dissolve">
                                      <p:cBhvr>
                                        <p:cTn id="22" dur="500"/>
                                        <p:tgtEl>
                                          <p:spTgt spid="307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Effect transition="in" filter="dissolve">
                                      <p:cBhvr>
                                        <p:cTn id="25" dur="500"/>
                                        <p:tgtEl>
                                          <p:spTgt spid="307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075">
                                            <p:txEl>
                                              <p:pRg st="7" end="7"/>
                                            </p:txEl>
                                          </p:spTgt>
                                        </p:tgtEl>
                                        <p:attrNameLst>
                                          <p:attrName>style.visibility</p:attrName>
                                        </p:attrNameLst>
                                      </p:cBhvr>
                                      <p:to>
                                        <p:strVal val="visible"/>
                                      </p:to>
                                    </p:set>
                                    <p:animEffect transition="in" filter="dissolve">
                                      <p:cBhvr>
                                        <p:cTn id="30"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5295DBF-49ED-4995-A8CE-44654CD94C48}"/>
              </a:ext>
            </a:extLst>
          </p:cNvPr>
          <p:cNvSpPr>
            <a:spLocks noGrp="1"/>
          </p:cNvSpPr>
          <p:nvPr>
            <p:ph type="title"/>
          </p:nvPr>
        </p:nvSpPr>
        <p:spPr/>
        <p:txBody>
          <a:bodyPr/>
          <a:lstStyle/>
          <a:p>
            <a:pPr algn="ctr" rtl="1" fontAlgn="auto">
              <a:spcAft>
                <a:spcPts val="0"/>
              </a:spcAft>
              <a:defRPr/>
            </a:pPr>
            <a:r>
              <a:rPr lang="fa-IR" dirty="0">
                <a:cs typeface="B Titr" pitchFamily="2" charset="-78"/>
              </a:rPr>
              <a:t>زمان تاخیر</a:t>
            </a:r>
          </a:p>
        </p:txBody>
      </p:sp>
      <p:sp>
        <p:nvSpPr>
          <p:cNvPr id="11267" name="Content Placeholder 2">
            <a:extLst>
              <a:ext uri="{FF2B5EF4-FFF2-40B4-BE49-F238E27FC236}">
                <a16:creationId xmlns:a16="http://schemas.microsoft.com/office/drawing/2014/main" id="{646948B2-85E3-4FF6-8475-DF548DFC19AD}"/>
              </a:ext>
            </a:extLst>
          </p:cNvPr>
          <p:cNvSpPr>
            <a:spLocks noGrp="1"/>
          </p:cNvSpPr>
          <p:nvPr>
            <p:ph idx="1"/>
          </p:nvPr>
        </p:nvSpPr>
        <p:spPr>
          <a:xfrm>
            <a:off x="285750" y="1981200"/>
            <a:ext cx="8643938" cy="4114800"/>
          </a:xfrm>
        </p:spPr>
        <p:txBody>
          <a:bodyPr/>
          <a:lstStyle/>
          <a:p>
            <a:pPr algn="r">
              <a:buFontTx/>
              <a:buNone/>
            </a:pPr>
            <a:r>
              <a:rPr lang="fa-IR" altLang="en-US"/>
              <a:t> </a:t>
            </a:r>
            <a:r>
              <a:rPr lang="fa-IR" altLang="en-US" b="1">
                <a:cs typeface="B Nazanin" panose="00000400000000000000" pitchFamily="2" charset="-78"/>
              </a:rPr>
              <a:t>- مدت زمان بین قطع برق یخچال تا زمانی که درجه حرارت یخچال به بالای 8 درجه سانتیگراد برسد زمان تاخیر می گویند .</a:t>
            </a:r>
          </a:p>
          <a:p>
            <a:pPr algn="r">
              <a:buFontTx/>
              <a:buNone/>
            </a:pPr>
            <a:r>
              <a:rPr lang="fa-IR" altLang="en-US" b="1">
                <a:cs typeface="B Nazanin" panose="00000400000000000000" pitchFamily="2" charset="-78"/>
              </a:rPr>
              <a:t> این مدت بطور متوسط 6 ساعت طول می کشد </a:t>
            </a:r>
            <a:r>
              <a:rPr lang="fa-IR" altLang="en-US" b="1"/>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3-C_common refrigerators">
            <a:extLst>
              <a:ext uri="{FF2B5EF4-FFF2-40B4-BE49-F238E27FC236}">
                <a16:creationId xmlns:a16="http://schemas.microsoft.com/office/drawing/2014/main" id="{A6CB9331-994B-4C2E-899F-3A12EA82C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908050"/>
            <a:ext cx="54864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C578B66E-AA76-4504-BC88-F671B3AEE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0"/>
            <a:ext cx="10082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556A0D1-2A84-4748-852B-E84703EE370B}"/>
              </a:ext>
            </a:extLst>
          </p:cNvPr>
          <p:cNvSpPr>
            <a:spLocks noGrp="1"/>
          </p:cNvSpPr>
          <p:nvPr>
            <p:ph type="title"/>
          </p:nvPr>
        </p:nvSpPr>
        <p:spPr>
          <a:xfrm>
            <a:off x="685800" y="768350"/>
            <a:ext cx="7772400" cy="803275"/>
          </a:xfrm>
        </p:spPr>
        <p:txBody>
          <a:bodyPr/>
          <a:lstStyle/>
          <a:p>
            <a:pPr fontAlgn="auto">
              <a:spcAft>
                <a:spcPts val="0"/>
              </a:spcAft>
              <a:defRPr/>
            </a:pPr>
            <a:r>
              <a:rPr lang="ar-SA" sz="3600" b="1"/>
              <a:t>نكات مهم در مورد نگهداري واكسن در يخچال</a:t>
            </a:r>
            <a:endParaRPr lang="fa-IR" sz="3600"/>
          </a:p>
        </p:txBody>
      </p:sp>
      <p:sp>
        <p:nvSpPr>
          <p:cNvPr id="16387" name="Content Placeholder 2">
            <a:extLst>
              <a:ext uri="{FF2B5EF4-FFF2-40B4-BE49-F238E27FC236}">
                <a16:creationId xmlns:a16="http://schemas.microsoft.com/office/drawing/2014/main" id="{72365D59-B062-4C02-AF10-3C04D360257D}"/>
              </a:ext>
            </a:extLst>
          </p:cNvPr>
          <p:cNvSpPr>
            <a:spLocks noGrp="1"/>
          </p:cNvSpPr>
          <p:nvPr>
            <p:ph idx="1"/>
          </p:nvPr>
        </p:nvSpPr>
        <p:spPr>
          <a:xfrm>
            <a:off x="285750" y="1981200"/>
            <a:ext cx="8572500" cy="4114800"/>
          </a:xfrm>
        </p:spPr>
        <p:txBody>
          <a:bodyPr rtlCol="0">
            <a:normAutofit lnSpcReduction="10000"/>
          </a:bodyPr>
          <a:lstStyle/>
          <a:p>
            <a:pPr marL="182880" indent="-182880" algn="r" rtl="1" fontAlgn="auto">
              <a:lnSpc>
                <a:spcPct val="150000"/>
              </a:lnSpc>
              <a:spcAft>
                <a:spcPts val="0"/>
              </a:spcAft>
              <a:defRPr/>
            </a:pPr>
            <a:r>
              <a:rPr lang="ar-SA" dirty="0">
                <a:cs typeface="B Nazanin" pitchFamily="2" charset="-78"/>
              </a:rPr>
              <a:t>واكسن ها بايد طوري در يخچال قرار داده شوند كه واكسن هايي كه قبلاً تحويل شده اند جلوتر قرار داده شده و زودتر مصرف شوند </a:t>
            </a:r>
            <a:endParaRPr lang="fa-IR" dirty="0">
              <a:cs typeface="B Nazanin" pitchFamily="2" charset="-78"/>
            </a:endParaRPr>
          </a:p>
          <a:p>
            <a:pPr marL="182880" indent="-182880" algn="r" rtl="1" fontAlgn="auto">
              <a:lnSpc>
                <a:spcPct val="150000"/>
              </a:lnSpc>
              <a:spcAft>
                <a:spcPts val="0"/>
              </a:spcAft>
              <a:defRPr/>
            </a:pPr>
            <a:r>
              <a:rPr lang="ar-SA" dirty="0">
                <a:cs typeface="B Nazanin" pitchFamily="2" charset="-78"/>
              </a:rPr>
              <a:t>واكسن ها بايد بر حسب نام آنها در داخل سبد</a:t>
            </a:r>
            <a:r>
              <a:rPr lang="fa-IR" dirty="0">
                <a:cs typeface="B Nazanin" pitchFamily="2" charset="-78"/>
              </a:rPr>
              <a:t> جداگانه </a:t>
            </a:r>
            <a:r>
              <a:rPr lang="ar-SA" dirty="0">
                <a:cs typeface="B Nazanin" pitchFamily="2" charset="-78"/>
              </a:rPr>
              <a:t>قرار گيرند </a:t>
            </a:r>
            <a:endParaRPr lang="fa-IR" dirty="0">
              <a:cs typeface="B Nazanin" pitchFamily="2" charset="-78"/>
            </a:endParaRPr>
          </a:p>
          <a:p>
            <a:pPr marL="182880" indent="-182880" algn="r" rtl="1" fontAlgn="auto">
              <a:lnSpc>
                <a:spcPct val="150000"/>
              </a:lnSpc>
              <a:spcAft>
                <a:spcPts val="0"/>
              </a:spcAft>
              <a:defRPr/>
            </a:pPr>
            <a:r>
              <a:rPr lang="ar-SA" dirty="0">
                <a:cs typeface="B Nazanin" pitchFamily="2" charset="-78"/>
              </a:rPr>
              <a:t>براي جلوگيري از يخ زدگي واكسن ها بايد دقت شود كه با ديواره داخلي يخچال در تماس نباشد </a:t>
            </a:r>
            <a:endParaRPr lang="fa-IR" dirty="0">
              <a:cs typeface="B Nazanin" pitchFamily="2" charset="-78"/>
            </a:endParaRPr>
          </a:p>
          <a:p>
            <a:pPr marL="182880" indent="-182880" algn="r" rtl="1" fontAlgn="auto">
              <a:lnSpc>
                <a:spcPct val="150000"/>
              </a:lnSpc>
              <a:spcAft>
                <a:spcPts val="0"/>
              </a:spcAft>
              <a:defRPr/>
            </a:pPr>
            <a:r>
              <a:rPr lang="ar-SA" dirty="0">
                <a:cs typeface="B Nazanin" pitchFamily="2" charset="-78"/>
              </a:rPr>
              <a:t>درجه يخچال روزي دوبار به وسيله دماسنج كنترل و ثبت گردد</a:t>
            </a:r>
            <a:endParaRPr lang="fa-IR" dirty="0">
              <a:cs typeface="B Nazanin" pitchFamily="2" charset="-78"/>
            </a:endParaRPr>
          </a:p>
          <a:p>
            <a:pPr marL="182880" indent="-182880" algn="r" rtl="1" fontAlgn="auto">
              <a:lnSpc>
                <a:spcPct val="150000"/>
              </a:lnSpc>
              <a:spcAft>
                <a:spcPts val="0"/>
              </a:spcAft>
              <a:defRPr/>
            </a:pPr>
            <a:r>
              <a:rPr lang="ar-SA" dirty="0">
                <a:cs typeface="B Nazanin" pitchFamily="2" charset="-78"/>
              </a:rPr>
              <a:t>واكسن و حلال مخصوص آن را در طبقه مخصوص همان واكسن نگهداري نمائيد </a:t>
            </a:r>
            <a:endParaRPr lang="fa-IR" dirty="0">
              <a:cs typeface="B Nazanin" pitchFamily="2" charset="-78"/>
            </a:endParaRPr>
          </a:p>
          <a:p>
            <a:pPr marL="182880" indent="-182880" algn="r" rtl="1" fontAlgn="auto">
              <a:lnSpc>
                <a:spcPct val="80000"/>
              </a:lnSpc>
              <a:spcAft>
                <a:spcPts val="0"/>
              </a:spcAft>
              <a:defRPr/>
            </a:pPr>
            <a:endParaRPr lang="fa-IR" dirty="0">
              <a:cs typeface="B Nazanin" pitchFamily="2" charset="-78"/>
            </a:endParaRPr>
          </a:p>
          <a:p>
            <a:pPr marL="182880" indent="-182880" algn="r" rtl="1" fontAlgn="auto">
              <a:spcAft>
                <a:spcPts val="0"/>
              </a:spcAft>
              <a:defRPr/>
            </a:pPr>
            <a:endParaRPr lang="fa-I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522548E-92ED-4EE0-A832-D8B4B4EA40FF}"/>
              </a:ext>
            </a:extLst>
          </p:cNvPr>
          <p:cNvSpPr>
            <a:spLocks noGrp="1" noChangeArrowheads="1"/>
          </p:cNvSpPr>
          <p:nvPr>
            <p:ph type="title"/>
          </p:nvPr>
        </p:nvSpPr>
        <p:spPr>
          <a:xfrm>
            <a:off x="685800" y="928688"/>
            <a:ext cx="7772400" cy="785812"/>
          </a:xfrm>
        </p:spPr>
        <p:txBody>
          <a:bodyPr/>
          <a:lstStyle/>
          <a:p>
            <a:pPr fontAlgn="auto">
              <a:spcAft>
                <a:spcPts val="0"/>
              </a:spcAft>
              <a:defRPr/>
            </a:pPr>
            <a:r>
              <a:rPr lang="en-US" b="1" dirty="0">
                <a:solidFill>
                  <a:schemeClr val="hlink"/>
                </a:solidFill>
                <a:effectLst>
                  <a:outerShdw blurRad="38100" dist="38100" dir="2700000" algn="tl">
                    <a:srgbClr val="C0C0C0"/>
                  </a:outerShdw>
                </a:effectLst>
              </a:rPr>
              <a:t>Cold Box</a:t>
            </a:r>
          </a:p>
        </p:txBody>
      </p:sp>
      <p:pic>
        <p:nvPicPr>
          <p:cNvPr id="19459" name="Picture 3" descr="RCW25">
            <a:extLst>
              <a:ext uri="{FF2B5EF4-FFF2-40B4-BE49-F238E27FC236}">
                <a16:creationId xmlns:a16="http://schemas.microsoft.com/office/drawing/2014/main" id="{0AD8265B-2F8A-47CE-B8FC-427DF86BA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928813"/>
            <a:ext cx="66436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534400" cy="4525963"/>
          </a:xfrm>
        </p:spPr>
        <p:txBody>
          <a:bodyPr/>
          <a:lstStyle/>
          <a:p>
            <a:pPr algn="just" rtl="1">
              <a:lnSpc>
                <a:spcPct val="150000"/>
              </a:lnSpc>
              <a:buFont typeface="Wingdings" pitchFamily="2" charset="2"/>
              <a:buChar char="Ø"/>
            </a:pPr>
            <a:r>
              <a:rPr lang="fa-IR" dirty="0">
                <a:cs typeface="B Nazanin" pitchFamily="2" charset="-78"/>
              </a:rPr>
              <a:t>ایمنی یا مصونیت عبارتست از توانایی بدن انسان در تحمل مواد خودی و حذف مواد غیر خودی.</a:t>
            </a:r>
          </a:p>
          <a:p>
            <a:pPr algn="just" rtl="1">
              <a:lnSpc>
                <a:spcPct val="150000"/>
              </a:lnSpc>
              <a:buFont typeface="Wingdings" pitchFamily="2" charset="2"/>
              <a:buChar char="Ø"/>
            </a:pPr>
            <a:r>
              <a:rPr lang="fa-IR" dirty="0">
                <a:cs typeface="B Nazanin" pitchFamily="2" charset="-78"/>
              </a:rPr>
              <a:t>این توانایی باعث جلوگیری از انتقال بیماری های عفونی می شود که بوسیله میکروب ها ایجاد می شوند.</a:t>
            </a:r>
          </a:p>
        </p:txBody>
      </p:sp>
      <p:sp>
        <p:nvSpPr>
          <p:cNvPr id="2" name="Title 1"/>
          <p:cNvSpPr>
            <a:spLocks noGrp="1"/>
          </p:cNvSpPr>
          <p:nvPr>
            <p:ph type="title"/>
          </p:nvPr>
        </p:nvSpPr>
        <p:spPr/>
        <p:txBody>
          <a:bodyPr/>
          <a:lstStyle/>
          <a:p>
            <a:pPr algn="ctr"/>
            <a:r>
              <a:rPr lang="fa-IR" b="1" dirty="0">
                <a:solidFill>
                  <a:srgbClr val="FF0000"/>
                </a:solidFill>
                <a:cs typeface="B Nazanin" pitchFamily="2" charset="-78"/>
              </a:rPr>
              <a:t> تعریف ایمنی یا مصونیت</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566236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B2CFF0-DD04-426F-B68F-85AE19A77541}"/>
              </a:ext>
            </a:extLst>
          </p:cNvPr>
          <p:cNvSpPr>
            <a:spLocks noGrp="1" noChangeArrowheads="1"/>
          </p:cNvSpPr>
          <p:nvPr>
            <p:ph type="title"/>
          </p:nvPr>
        </p:nvSpPr>
        <p:spPr/>
        <p:txBody>
          <a:bodyPr/>
          <a:lstStyle/>
          <a:p>
            <a:pPr fontAlgn="auto">
              <a:spcAft>
                <a:spcPts val="0"/>
              </a:spcAft>
              <a:defRPr/>
            </a:pPr>
            <a:r>
              <a:rPr lang="en-US" b="1">
                <a:solidFill>
                  <a:schemeClr val="hlink"/>
                </a:solidFill>
                <a:effectLst>
                  <a:outerShdw blurRad="38100" dist="38100" dir="2700000" algn="tl">
                    <a:srgbClr val="C0C0C0"/>
                  </a:outerShdw>
                </a:effectLst>
              </a:rPr>
              <a:t>Vaccine carrier</a:t>
            </a:r>
          </a:p>
        </p:txBody>
      </p:sp>
      <p:pic>
        <p:nvPicPr>
          <p:cNvPr id="20483" name="Picture 3" descr="Geo2">
            <a:extLst>
              <a:ext uri="{FF2B5EF4-FFF2-40B4-BE49-F238E27FC236}">
                <a16:creationId xmlns:a16="http://schemas.microsoft.com/office/drawing/2014/main" id="{08570C71-2F71-40AA-80C6-FA746C038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6113"/>
            <a:ext cx="4022725" cy="445452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descr="carrier2">
            <a:extLst>
              <a:ext uri="{FF2B5EF4-FFF2-40B4-BE49-F238E27FC236}">
                <a16:creationId xmlns:a16="http://schemas.microsoft.com/office/drawing/2014/main" id="{0C5E3D5D-4D1E-4BD4-802E-BF2B1682E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916113"/>
            <a:ext cx="3744913" cy="4427537"/>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00E9C1D-DBBB-40A4-A9B5-E8AE19F57E71}"/>
              </a:ext>
            </a:extLst>
          </p:cNvPr>
          <p:cNvSpPr>
            <a:spLocks noGrp="1" noChangeArrowheads="1"/>
          </p:cNvSpPr>
          <p:nvPr>
            <p:ph type="title"/>
          </p:nvPr>
        </p:nvSpPr>
        <p:spPr>
          <a:xfrm>
            <a:off x="685800" y="1066800"/>
            <a:ext cx="7772400" cy="657225"/>
          </a:xfrm>
        </p:spPr>
        <p:txBody>
          <a:bodyPr>
            <a:normAutofit fontScale="90000"/>
          </a:bodyPr>
          <a:lstStyle/>
          <a:p>
            <a:pPr fontAlgn="auto">
              <a:spcAft>
                <a:spcPts val="0"/>
              </a:spcAft>
              <a:defRPr/>
            </a:pPr>
            <a:r>
              <a:rPr lang="ar-SA" sz="4800" b="1">
                <a:solidFill>
                  <a:schemeClr val="accent2"/>
                </a:solidFill>
                <a:latin typeface="Elephant" pitchFamily="18" charset="0"/>
                <a:cs typeface="Homa" pitchFamily="2" charset="-78"/>
              </a:rPr>
              <a:t> </a:t>
            </a:r>
            <a:r>
              <a:rPr lang="ar-SA" sz="4800" b="1">
                <a:solidFill>
                  <a:srgbClr val="5106C0"/>
                </a:solidFill>
                <a:latin typeface="Elephant" pitchFamily="18" charset="0"/>
                <a:cs typeface="Homa" pitchFamily="2" charset="-78"/>
              </a:rPr>
              <a:t>ابزارهاي نظارتي زنجيره سرد</a:t>
            </a:r>
            <a:r>
              <a:rPr lang="ar-SA" sz="4800" b="1">
                <a:solidFill>
                  <a:schemeClr val="accent2"/>
                </a:solidFill>
                <a:latin typeface="Elephant" pitchFamily="18" charset="0"/>
                <a:cs typeface="Homa" pitchFamily="2" charset="-78"/>
              </a:rPr>
              <a:t> </a:t>
            </a:r>
            <a:endParaRPr lang="en-US" sz="4800" b="1">
              <a:solidFill>
                <a:schemeClr val="accent2"/>
              </a:solidFill>
              <a:latin typeface="Elephant" pitchFamily="18" charset="0"/>
              <a:cs typeface="Homa" pitchFamily="2" charset="-78"/>
            </a:endParaRPr>
          </a:p>
        </p:txBody>
      </p:sp>
      <p:sp>
        <p:nvSpPr>
          <p:cNvPr id="6147" name="Rectangle 3">
            <a:extLst>
              <a:ext uri="{FF2B5EF4-FFF2-40B4-BE49-F238E27FC236}">
                <a16:creationId xmlns:a16="http://schemas.microsoft.com/office/drawing/2014/main" id="{58CC845E-484A-4D2E-B9D3-0F6796E7DD73}"/>
              </a:ext>
            </a:extLst>
          </p:cNvPr>
          <p:cNvSpPr>
            <a:spLocks noGrp="1" noChangeArrowheads="1"/>
          </p:cNvSpPr>
          <p:nvPr>
            <p:ph idx="1"/>
          </p:nvPr>
        </p:nvSpPr>
        <p:spPr>
          <a:xfrm>
            <a:off x="0" y="1752600"/>
            <a:ext cx="9144000" cy="4800600"/>
          </a:xfrm>
        </p:spPr>
        <p:txBody>
          <a:bodyPr/>
          <a:lstStyle/>
          <a:p>
            <a:pPr marL="609600" indent="-609600" algn="r" rtl="1">
              <a:lnSpc>
                <a:spcPct val="90000"/>
              </a:lnSpc>
              <a:buClr>
                <a:srgbClr val="FF0066"/>
              </a:buClr>
              <a:buFont typeface="Wingdings" panose="05000000000000000000" pitchFamily="2" charset="2"/>
              <a:buChar char="v"/>
            </a:pPr>
            <a:r>
              <a:rPr lang="en-US" altLang="en-US" sz="2000" b="1">
                <a:solidFill>
                  <a:srgbClr val="003300"/>
                </a:solidFill>
              </a:rPr>
              <a:t>VVM</a:t>
            </a:r>
            <a:r>
              <a:rPr lang="ar-SA" altLang="en-US" b="1">
                <a:solidFill>
                  <a:srgbClr val="003300"/>
                </a:solidFill>
              </a:rPr>
              <a:t> </a:t>
            </a:r>
            <a:r>
              <a:rPr lang="fa-IR" altLang="en-US" b="1">
                <a:solidFill>
                  <a:srgbClr val="003300"/>
                </a:solidFill>
              </a:rPr>
              <a:t>(شاخص ویال واکسن)</a:t>
            </a:r>
            <a:r>
              <a:rPr lang="ar-SA" altLang="en-US" b="1">
                <a:solidFill>
                  <a:srgbClr val="003300"/>
                </a:solidFill>
              </a:rPr>
              <a:t>: </a:t>
            </a:r>
            <a:r>
              <a:rPr lang="ar-SA" altLang="en-US" sz="1800" b="1">
                <a:solidFill>
                  <a:srgbClr val="C41002"/>
                </a:solidFill>
              </a:rPr>
              <a:t>بهترين ابزار براي كنترل سلامت واكسن است</a:t>
            </a:r>
          </a:p>
          <a:p>
            <a:pPr marL="609600" indent="-609600" algn="r" rtl="1">
              <a:lnSpc>
                <a:spcPct val="90000"/>
              </a:lnSpc>
              <a:buClr>
                <a:srgbClr val="FF0066"/>
              </a:buClr>
              <a:buFont typeface="Wingdings" panose="05000000000000000000" pitchFamily="2" charset="2"/>
              <a:buNone/>
            </a:pPr>
            <a:endParaRPr lang="en-US" altLang="en-US" sz="1800">
              <a:solidFill>
                <a:srgbClr val="003300"/>
              </a:solidFill>
            </a:endParaRPr>
          </a:p>
          <a:p>
            <a:pPr marL="609600" indent="-609600" algn="r" rtl="1">
              <a:lnSpc>
                <a:spcPct val="90000"/>
              </a:lnSpc>
              <a:buClr>
                <a:srgbClr val="FF0066"/>
              </a:buClr>
              <a:buFont typeface="Wingdings" panose="05000000000000000000" pitchFamily="2" charset="2"/>
              <a:buChar char="v"/>
            </a:pPr>
            <a:r>
              <a:rPr lang="en-US" altLang="en-US" sz="2000" b="1">
                <a:solidFill>
                  <a:srgbClr val="003300"/>
                </a:solidFill>
              </a:rPr>
              <a:t>(MANITOR MARKER)   CCM</a:t>
            </a:r>
            <a:r>
              <a:rPr lang="ar-SA" altLang="en-US" b="1">
                <a:solidFill>
                  <a:srgbClr val="003300"/>
                </a:solidFill>
              </a:rPr>
              <a:t>  : </a:t>
            </a:r>
            <a:r>
              <a:rPr lang="ar-SA" altLang="en-US" sz="1800" b="1">
                <a:solidFill>
                  <a:srgbClr val="C41002"/>
                </a:solidFill>
              </a:rPr>
              <a:t>بيشتر براي استفاده حمل واكسن از توليد تا زنجيره سرد مركز استفاده مي شود اما ميتوان از توليد تا سطوح محيطي نيز استفاده نمود</a:t>
            </a:r>
            <a:endParaRPr lang="en-US" altLang="en-US" sz="2000" b="1">
              <a:solidFill>
                <a:srgbClr val="C41002"/>
              </a:solidFill>
            </a:endParaRPr>
          </a:p>
          <a:p>
            <a:pPr marL="609600" indent="-609600" algn="r" rtl="1">
              <a:lnSpc>
                <a:spcPct val="90000"/>
              </a:lnSpc>
              <a:buClr>
                <a:srgbClr val="FF0066"/>
              </a:buClr>
              <a:buFont typeface="Wingdings" panose="05000000000000000000" pitchFamily="2" charset="2"/>
              <a:buChar char="v"/>
            </a:pPr>
            <a:r>
              <a:rPr lang="en-US" altLang="en-US" b="1">
                <a:solidFill>
                  <a:srgbClr val="003300"/>
                </a:solidFill>
              </a:rPr>
              <a:t>Freeze Watch </a:t>
            </a:r>
            <a:r>
              <a:rPr lang="ar-SA" altLang="en-US" b="1">
                <a:solidFill>
                  <a:srgbClr val="003300"/>
                </a:solidFill>
              </a:rPr>
              <a:t>  و  </a:t>
            </a:r>
            <a:r>
              <a:rPr lang="en-US" altLang="en-US" b="1">
                <a:solidFill>
                  <a:srgbClr val="003300"/>
                </a:solidFill>
              </a:rPr>
              <a:t> Freeze Tag</a:t>
            </a:r>
            <a:r>
              <a:rPr lang="ar-SA" altLang="en-US" b="1">
                <a:solidFill>
                  <a:srgbClr val="003300"/>
                </a:solidFill>
              </a:rPr>
              <a:t>:اين ابزار شاخص انجماد است</a:t>
            </a:r>
            <a:r>
              <a:rPr lang="en-US" altLang="en-US" b="1">
                <a:solidFill>
                  <a:srgbClr val="003300"/>
                </a:solidFill>
              </a:rPr>
              <a:t>	</a:t>
            </a:r>
            <a:endParaRPr lang="en-US" altLang="en-US" sz="1800" b="1">
              <a:solidFill>
                <a:srgbClr val="C4100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dissolve">
                                      <p:cBhvr>
                                        <p:cTn id="11" dur="500"/>
                                        <p:tgtEl>
                                          <p:spTgt spid="6147">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dissolve">
                                      <p:cBhvr>
                                        <p:cTn id="15"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8894D1-E9A5-4FF6-AAE7-4B3E4DEAAE29}"/>
              </a:ext>
            </a:extLst>
          </p:cNvPr>
          <p:cNvSpPr>
            <a:spLocks noGrp="1" noChangeArrowheads="1"/>
          </p:cNvSpPr>
          <p:nvPr>
            <p:ph type="title"/>
          </p:nvPr>
        </p:nvSpPr>
        <p:spPr>
          <a:xfrm>
            <a:off x="685800" y="1254125"/>
            <a:ext cx="7772400" cy="657225"/>
          </a:xfrm>
        </p:spPr>
        <p:txBody>
          <a:bodyPr>
            <a:normAutofit fontScale="90000"/>
          </a:bodyPr>
          <a:lstStyle/>
          <a:p>
            <a:pPr fontAlgn="auto">
              <a:spcAft>
                <a:spcPts val="0"/>
              </a:spcAft>
              <a:defRPr/>
            </a:pPr>
            <a:r>
              <a:rPr lang="en-US" sz="4800" b="1">
                <a:solidFill>
                  <a:srgbClr val="5106C0"/>
                </a:solidFill>
              </a:rPr>
              <a:t>VVM</a:t>
            </a:r>
          </a:p>
        </p:txBody>
      </p:sp>
      <p:sp>
        <p:nvSpPr>
          <p:cNvPr id="7171" name="Rectangle 3">
            <a:extLst>
              <a:ext uri="{FF2B5EF4-FFF2-40B4-BE49-F238E27FC236}">
                <a16:creationId xmlns:a16="http://schemas.microsoft.com/office/drawing/2014/main" id="{31EDBD3E-1AEC-48BD-89FC-667CA26EEEF7}"/>
              </a:ext>
            </a:extLst>
          </p:cNvPr>
          <p:cNvSpPr>
            <a:spLocks noGrp="1" noChangeArrowheads="1"/>
          </p:cNvSpPr>
          <p:nvPr>
            <p:ph idx="1"/>
          </p:nvPr>
        </p:nvSpPr>
        <p:spPr/>
        <p:txBody>
          <a:bodyPr/>
          <a:lstStyle/>
          <a:p>
            <a:pPr algn="r" rtl="1">
              <a:buClr>
                <a:srgbClr val="FF0066"/>
              </a:buClr>
              <a:buFont typeface="Wingdings" panose="05000000000000000000" pitchFamily="2" charset="2"/>
              <a:buChar char="v"/>
            </a:pPr>
            <a:r>
              <a:rPr lang="en-US" altLang="en-US" sz="2800" b="1">
                <a:solidFill>
                  <a:srgbClr val="003300"/>
                </a:solidFill>
              </a:rPr>
              <a:t>TIME </a:t>
            </a:r>
            <a:r>
              <a:rPr lang="en-US" altLang="en-US" sz="2800" b="1">
                <a:solidFill>
                  <a:srgbClr val="003300"/>
                </a:solidFill>
                <a:latin typeface="Times New Roman" panose="02020603050405020304" pitchFamily="18" charset="0"/>
              </a:rPr>
              <a:t>–</a:t>
            </a:r>
            <a:r>
              <a:rPr lang="en-US" altLang="en-US" sz="2800" b="1">
                <a:solidFill>
                  <a:srgbClr val="003300"/>
                </a:solidFill>
              </a:rPr>
              <a:t> TEMPERATURE </a:t>
            </a:r>
            <a:r>
              <a:rPr lang="en-US" altLang="en-US" sz="2800" b="1">
                <a:solidFill>
                  <a:srgbClr val="003300"/>
                </a:solidFill>
                <a:latin typeface="Times New Roman" panose="02020603050405020304" pitchFamily="18" charset="0"/>
              </a:rPr>
              <a:t>–</a:t>
            </a:r>
            <a:r>
              <a:rPr lang="en-US" altLang="en-US" sz="2800" b="1">
                <a:solidFill>
                  <a:srgbClr val="003300"/>
                </a:solidFill>
              </a:rPr>
              <a:t> SENSITIVE</a:t>
            </a:r>
          </a:p>
          <a:p>
            <a:pPr algn="r" rtl="1"/>
            <a:endParaRPr lang="en-US" altLang="en-US"/>
          </a:p>
          <a:p>
            <a:pPr algn="r" rtl="1">
              <a:lnSpc>
                <a:spcPct val="150000"/>
              </a:lnSpc>
              <a:buClr>
                <a:srgbClr val="FF0066"/>
              </a:buClr>
              <a:buFont typeface="Wingdings" panose="05000000000000000000" pitchFamily="2" charset="2"/>
              <a:buChar char="v"/>
            </a:pPr>
            <a:r>
              <a:rPr lang="ar-SA" altLang="en-US" b="1">
                <a:solidFill>
                  <a:srgbClr val="003300"/>
                </a:solidFill>
                <a:cs typeface="Lotus" panose="00000700000000000000" pitchFamily="2" charset="-78"/>
              </a:rPr>
              <a:t>تغييرات رنگ آن تدريجي و غير قابل برگشت</a:t>
            </a:r>
            <a:r>
              <a:rPr lang="en-US" altLang="en-US" b="1">
                <a:solidFill>
                  <a:srgbClr val="003300"/>
                </a:solidFill>
                <a:cs typeface="Lotus" panose="00000700000000000000" pitchFamily="2" charset="-78"/>
              </a:rPr>
              <a:t> </a:t>
            </a:r>
            <a:r>
              <a:rPr lang="ar-SA" altLang="en-US" b="1">
                <a:solidFill>
                  <a:srgbClr val="003300"/>
                </a:solidFill>
                <a:cs typeface="Lotus" panose="00000700000000000000" pitchFamily="2" charset="-78"/>
              </a:rPr>
              <a:t>است</a:t>
            </a:r>
            <a:r>
              <a:rPr lang="en-US" altLang="en-US" b="1">
                <a:solidFill>
                  <a:srgbClr val="003300"/>
                </a:solidFill>
                <a:cs typeface="Lotus" panose="00000700000000000000" pitchFamily="2" charset="-78"/>
              </a:rPr>
              <a:t> </a:t>
            </a:r>
            <a:r>
              <a:rPr lang="ar-SA" altLang="en-US" b="1">
                <a:solidFill>
                  <a:srgbClr val="003300"/>
                </a:solidFill>
                <a:cs typeface="Lotus" panose="00000700000000000000" pitchFamily="2" charset="-78"/>
              </a:rPr>
              <a:t> </a:t>
            </a:r>
          </a:p>
          <a:p>
            <a:pPr algn="r" rtl="1">
              <a:lnSpc>
                <a:spcPct val="150000"/>
              </a:lnSpc>
            </a:pPr>
            <a:r>
              <a:rPr lang="fa-IR" altLang="en-US" b="1">
                <a:solidFill>
                  <a:srgbClr val="003300"/>
                </a:solidFill>
                <a:cs typeface="Lotus" panose="00000700000000000000" pitchFamily="2" charset="-78"/>
              </a:rPr>
              <a:t>این شاخص برای واکسن های حساس به سرما قابل استفاده نمی باشد.</a:t>
            </a:r>
            <a:endParaRPr lang="ar-SA" altLang="en-US" b="1">
              <a:solidFill>
                <a:srgbClr val="003300"/>
              </a:solidFill>
              <a:cs typeface="Lotus" panose="00000700000000000000" pitchFamily="2" charset="-78"/>
            </a:endParaRPr>
          </a:p>
          <a:p>
            <a:pPr algn="r" rtl="1">
              <a:lnSpc>
                <a:spcPct val="150000"/>
              </a:lnSpc>
              <a:buClr>
                <a:srgbClr val="FF0066"/>
              </a:buClr>
              <a:buFont typeface="Wingdings" panose="05000000000000000000" pitchFamily="2" charset="2"/>
              <a:buChar char="v"/>
            </a:pPr>
            <a:r>
              <a:rPr lang="ar-SA" altLang="en-US" b="1">
                <a:solidFill>
                  <a:srgbClr val="003300"/>
                </a:solidFill>
                <a:cs typeface="Lotus" panose="00000700000000000000" pitchFamily="2" charset="-78"/>
              </a:rPr>
              <a:t>روي  ويال واكسن قرار مي گيرد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dissolve">
                                      <p:cBhvr>
                                        <p:cTn id="10" dur="500"/>
                                        <p:tgtEl>
                                          <p:spTgt spid="717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dissolve">
                                      <p:cBhvr>
                                        <p:cTn id="15" dur="500"/>
                                        <p:tgtEl>
                                          <p:spTgt spid="7171">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4" end="4"/>
                                            </p:txEl>
                                          </p:spTgt>
                                        </p:tgtEl>
                                        <p:attrNameLst>
                                          <p:attrName>style.visibility</p:attrName>
                                        </p:attrNameLst>
                                      </p:cBhvr>
                                      <p:to>
                                        <p:strVal val="visible"/>
                                      </p:to>
                                    </p:set>
                                    <p:animEffect transition="in" filter="dissolve">
                                      <p:cBhvr>
                                        <p:cTn id="18"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608739-A041-4EAD-A7EA-B2C8ED1D81AC}"/>
              </a:ext>
            </a:extLst>
          </p:cNvPr>
          <p:cNvSpPr>
            <a:spLocks noGrp="1" noChangeArrowheads="1"/>
          </p:cNvSpPr>
          <p:nvPr>
            <p:ph type="title"/>
          </p:nvPr>
        </p:nvSpPr>
        <p:spPr>
          <a:xfrm>
            <a:off x="685800" y="1254125"/>
            <a:ext cx="7772400" cy="657225"/>
          </a:xfrm>
        </p:spPr>
        <p:txBody>
          <a:bodyPr>
            <a:normAutofit fontScale="90000"/>
          </a:bodyPr>
          <a:lstStyle/>
          <a:p>
            <a:pPr rtl="1" fontAlgn="auto">
              <a:spcAft>
                <a:spcPts val="0"/>
              </a:spcAft>
              <a:defRPr/>
            </a:pPr>
            <a:r>
              <a:rPr lang="ar-SA" sz="4800" b="1">
                <a:solidFill>
                  <a:srgbClr val="5106C0"/>
                </a:solidFill>
                <a:cs typeface="Homa" pitchFamily="2" charset="-78"/>
              </a:rPr>
              <a:t>تغييرات رنگ شاخص </a:t>
            </a:r>
            <a:r>
              <a:rPr lang="en-US" sz="4800" b="1">
                <a:solidFill>
                  <a:srgbClr val="5106C0"/>
                </a:solidFill>
                <a:cs typeface="Homa" pitchFamily="2" charset="-78"/>
              </a:rPr>
              <a:t>VVM</a:t>
            </a:r>
          </a:p>
        </p:txBody>
      </p:sp>
      <p:pic>
        <p:nvPicPr>
          <p:cNvPr id="9226" name="Picture 10" descr="VVM.ht1.jpg (9334 bytes)">
            <a:extLst>
              <a:ext uri="{FF2B5EF4-FFF2-40B4-BE49-F238E27FC236}">
                <a16:creationId xmlns:a16="http://schemas.microsoft.com/office/drawing/2014/main" id="{72E5AF5E-A165-4B36-A76B-5FAD0B97064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90600" y="1981200"/>
            <a:ext cx="2555875" cy="4114800"/>
          </a:xfrm>
          <a:noFill/>
        </p:spPr>
      </p:pic>
      <p:pic>
        <p:nvPicPr>
          <p:cNvPr id="23556" name="Picture 11">
            <a:extLst>
              <a:ext uri="{FF2B5EF4-FFF2-40B4-BE49-F238E27FC236}">
                <a16:creationId xmlns:a16="http://schemas.microsoft.com/office/drawing/2014/main" id="{DE148E0C-185C-42F0-88FF-F2B8EA8467EA}"/>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3962400" y="2209800"/>
            <a:ext cx="4876800"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additive="base">
                                        <p:cTn id="7" dur="500" fill="hold"/>
                                        <p:tgtEl>
                                          <p:spTgt spid="9226"/>
                                        </p:tgtEl>
                                        <p:attrNameLst>
                                          <p:attrName>ppt_x</p:attrName>
                                        </p:attrNameLst>
                                      </p:cBhvr>
                                      <p:tavLst>
                                        <p:tav tm="0">
                                          <p:val>
                                            <p:strVal val="1+#ppt_w/2"/>
                                          </p:val>
                                        </p:tav>
                                        <p:tav tm="100000">
                                          <p:val>
                                            <p:strVal val="#ppt_x"/>
                                          </p:val>
                                        </p:tav>
                                      </p:tavLst>
                                    </p:anim>
                                    <p:anim calcmode="lin" valueType="num">
                                      <p:cBhvr additive="base">
                                        <p:cTn id="8"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483B5E2-2283-48E4-8BBB-379335AE8E82}"/>
              </a:ext>
            </a:extLst>
          </p:cNvPr>
          <p:cNvSpPr>
            <a:spLocks noGrp="1" noChangeArrowheads="1"/>
          </p:cNvSpPr>
          <p:nvPr>
            <p:ph type="title"/>
          </p:nvPr>
        </p:nvSpPr>
        <p:spPr>
          <a:xfrm>
            <a:off x="685800" y="1254125"/>
            <a:ext cx="7772400" cy="657225"/>
          </a:xfrm>
        </p:spPr>
        <p:txBody>
          <a:bodyPr>
            <a:normAutofit fontScale="90000"/>
          </a:bodyPr>
          <a:lstStyle/>
          <a:p>
            <a:pPr rtl="1" fontAlgn="auto">
              <a:spcAft>
                <a:spcPts val="0"/>
              </a:spcAft>
              <a:defRPr/>
            </a:pPr>
            <a:r>
              <a:rPr lang="ar-SA" sz="4800" b="1">
                <a:solidFill>
                  <a:srgbClr val="5106C0"/>
                </a:solidFill>
                <a:cs typeface="Homa" pitchFamily="2" charset="-78"/>
              </a:rPr>
              <a:t>تغييرات رنگ شاخص </a:t>
            </a:r>
            <a:r>
              <a:rPr lang="en-US" sz="4800" b="1">
                <a:solidFill>
                  <a:srgbClr val="5106C0"/>
                </a:solidFill>
                <a:cs typeface="Homa" pitchFamily="2" charset="-78"/>
              </a:rPr>
              <a:t>VVM</a:t>
            </a:r>
          </a:p>
        </p:txBody>
      </p:sp>
      <p:pic>
        <p:nvPicPr>
          <p:cNvPr id="10250" name="Picture 10" descr="wpe5.jpg (9242 bytes)">
            <a:extLst>
              <a:ext uri="{FF2B5EF4-FFF2-40B4-BE49-F238E27FC236}">
                <a16:creationId xmlns:a16="http://schemas.microsoft.com/office/drawing/2014/main" id="{0FE107CB-94C0-4E45-9CD2-0567C617F95E}"/>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36713" y="1981200"/>
            <a:ext cx="1908175" cy="4114800"/>
          </a:xfrm>
          <a:noFill/>
        </p:spPr>
      </p:pic>
      <p:pic>
        <p:nvPicPr>
          <p:cNvPr id="24580" name="Picture 4">
            <a:extLst>
              <a:ext uri="{FF2B5EF4-FFF2-40B4-BE49-F238E27FC236}">
                <a16:creationId xmlns:a16="http://schemas.microsoft.com/office/drawing/2014/main" id="{EB2C50B4-7E7F-4E20-AE5C-FB5FD66F2A31}"/>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600700" y="3109913"/>
            <a:ext cx="1905000" cy="18573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500" fill="hold"/>
                                        <p:tgtEl>
                                          <p:spTgt spid="10250"/>
                                        </p:tgtEl>
                                        <p:attrNameLst>
                                          <p:attrName>ppt_x</p:attrName>
                                        </p:attrNameLst>
                                      </p:cBhvr>
                                      <p:tavLst>
                                        <p:tav tm="0">
                                          <p:val>
                                            <p:strVal val="0-#ppt_w/2"/>
                                          </p:val>
                                        </p:tav>
                                        <p:tav tm="100000">
                                          <p:val>
                                            <p:strVal val="#ppt_x"/>
                                          </p:val>
                                        </p:tav>
                                      </p:tavLst>
                                    </p:anim>
                                    <p:anim calcmode="lin" valueType="num">
                                      <p:cBhvr additive="base">
                                        <p:cTn id="8"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2BFCEA9-690B-4043-9DD9-8B7FE389D3B4}"/>
              </a:ext>
            </a:extLst>
          </p:cNvPr>
          <p:cNvSpPr>
            <a:spLocks noGrp="1" noChangeArrowheads="1"/>
          </p:cNvSpPr>
          <p:nvPr>
            <p:ph type="title"/>
          </p:nvPr>
        </p:nvSpPr>
        <p:spPr>
          <a:xfrm>
            <a:off x="685800" y="1254125"/>
            <a:ext cx="7772400" cy="657225"/>
          </a:xfrm>
        </p:spPr>
        <p:txBody>
          <a:bodyPr>
            <a:normAutofit fontScale="90000"/>
          </a:bodyPr>
          <a:lstStyle/>
          <a:p>
            <a:pPr rtl="1" fontAlgn="auto">
              <a:spcAft>
                <a:spcPts val="0"/>
              </a:spcAft>
              <a:defRPr/>
            </a:pPr>
            <a:r>
              <a:rPr lang="ar-SA" sz="4800" b="1">
                <a:solidFill>
                  <a:srgbClr val="5106C0"/>
                </a:solidFill>
                <a:cs typeface="Homa" pitchFamily="2" charset="-78"/>
              </a:rPr>
              <a:t>تغييرات رنگ شاخص </a:t>
            </a:r>
            <a:r>
              <a:rPr lang="en-US" sz="4800" b="1">
                <a:solidFill>
                  <a:srgbClr val="5106C0"/>
                </a:solidFill>
                <a:cs typeface="Homa" pitchFamily="2" charset="-78"/>
              </a:rPr>
              <a:t>VVM</a:t>
            </a:r>
          </a:p>
        </p:txBody>
      </p:sp>
      <p:pic>
        <p:nvPicPr>
          <p:cNvPr id="11274" name="Picture 10" descr="wpeD.jpg (9021 bytes)">
            <a:extLst>
              <a:ext uri="{FF2B5EF4-FFF2-40B4-BE49-F238E27FC236}">
                <a16:creationId xmlns:a16="http://schemas.microsoft.com/office/drawing/2014/main" id="{108812FB-6CCD-46E8-AECE-C6037EFA78D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36713" y="1981200"/>
            <a:ext cx="1908175" cy="4114800"/>
          </a:xfrm>
          <a:noFill/>
        </p:spPr>
      </p:pic>
      <p:pic>
        <p:nvPicPr>
          <p:cNvPr id="25604" name="Picture 4">
            <a:extLst>
              <a:ext uri="{FF2B5EF4-FFF2-40B4-BE49-F238E27FC236}">
                <a16:creationId xmlns:a16="http://schemas.microsoft.com/office/drawing/2014/main" id="{21914F8A-76F6-4D7A-B95C-5DD49594086C}"/>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265613" y="2055813"/>
            <a:ext cx="3943350" cy="40401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500" fill="hold"/>
                                        <p:tgtEl>
                                          <p:spTgt spid="11274"/>
                                        </p:tgtEl>
                                        <p:attrNameLst>
                                          <p:attrName>ppt_x</p:attrName>
                                        </p:attrNameLst>
                                      </p:cBhvr>
                                      <p:tavLst>
                                        <p:tav tm="0">
                                          <p:val>
                                            <p:strVal val="0-#ppt_w/2"/>
                                          </p:val>
                                        </p:tav>
                                        <p:tav tm="100000">
                                          <p:val>
                                            <p:strVal val="#ppt_x"/>
                                          </p:val>
                                        </p:tav>
                                      </p:tavLst>
                                    </p:anim>
                                    <p:anim calcmode="lin" valueType="num">
                                      <p:cBhvr additive="base">
                                        <p:cTn id="8"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9B2CBA5-B771-428B-8A40-EF3AE690AA0B}"/>
              </a:ext>
            </a:extLst>
          </p:cNvPr>
          <p:cNvSpPr>
            <a:spLocks noGrp="1" noChangeArrowheads="1"/>
          </p:cNvSpPr>
          <p:nvPr>
            <p:ph type="title"/>
          </p:nvPr>
        </p:nvSpPr>
        <p:spPr>
          <a:xfrm>
            <a:off x="685800" y="1254125"/>
            <a:ext cx="7772400" cy="657225"/>
          </a:xfrm>
        </p:spPr>
        <p:txBody>
          <a:bodyPr>
            <a:normAutofit fontScale="90000"/>
          </a:bodyPr>
          <a:lstStyle/>
          <a:p>
            <a:pPr rtl="1" fontAlgn="auto">
              <a:spcAft>
                <a:spcPts val="0"/>
              </a:spcAft>
              <a:defRPr/>
            </a:pPr>
            <a:r>
              <a:rPr lang="ar-SA" sz="4800" b="1">
                <a:solidFill>
                  <a:srgbClr val="5106C0"/>
                </a:solidFill>
                <a:cs typeface="Homa" pitchFamily="2" charset="-78"/>
              </a:rPr>
              <a:t>تغييرات رنگ شاخص </a:t>
            </a:r>
            <a:r>
              <a:rPr lang="en-US" sz="4800" b="1">
                <a:solidFill>
                  <a:srgbClr val="5106C0"/>
                </a:solidFill>
                <a:cs typeface="Homa" pitchFamily="2" charset="-78"/>
              </a:rPr>
              <a:t>VVM</a:t>
            </a:r>
          </a:p>
        </p:txBody>
      </p:sp>
      <p:pic>
        <p:nvPicPr>
          <p:cNvPr id="12298" name="Picture 10" descr="wpeE.jpg (9178 bytes)">
            <a:extLst>
              <a:ext uri="{FF2B5EF4-FFF2-40B4-BE49-F238E27FC236}">
                <a16:creationId xmlns:a16="http://schemas.microsoft.com/office/drawing/2014/main" id="{65A6FDD1-61AF-4DD3-A937-C5F75E7CFCF9}"/>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36713" y="1981200"/>
            <a:ext cx="1908175" cy="4114800"/>
          </a:xfrm>
          <a:noFill/>
        </p:spPr>
      </p:pic>
      <p:pic>
        <p:nvPicPr>
          <p:cNvPr id="26628" name="Picture 4">
            <a:extLst>
              <a:ext uri="{FF2B5EF4-FFF2-40B4-BE49-F238E27FC236}">
                <a16:creationId xmlns:a16="http://schemas.microsoft.com/office/drawing/2014/main" id="{696C5E3A-CAD4-421B-AC72-2B308E7A4E85}"/>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265613" y="2055813"/>
            <a:ext cx="3943350" cy="40401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additive="base">
                                        <p:cTn id="7" dur="500" fill="hold"/>
                                        <p:tgtEl>
                                          <p:spTgt spid="12298"/>
                                        </p:tgtEl>
                                        <p:attrNameLst>
                                          <p:attrName>ppt_x</p:attrName>
                                        </p:attrNameLst>
                                      </p:cBhvr>
                                      <p:tavLst>
                                        <p:tav tm="0">
                                          <p:val>
                                            <p:strVal val="0-#ppt_w/2"/>
                                          </p:val>
                                        </p:tav>
                                        <p:tav tm="100000">
                                          <p:val>
                                            <p:strVal val="#ppt_x"/>
                                          </p:val>
                                        </p:tav>
                                      </p:tavLst>
                                    </p:anim>
                                    <p:anim calcmode="lin" valueType="num">
                                      <p:cBhvr additive="base">
                                        <p:cTn id="8"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9AAD923-E1D8-4A51-8AB5-A4033F3C5D6F}"/>
              </a:ext>
            </a:extLst>
          </p:cNvPr>
          <p:cNvSpPr>
            <a:spLocks noGrp="1" noChangeArrowheads="1"/>
          </p:cNvSpPr>
          <p:nvPr>
            <p:ph type="title"/>
          </p:nvPr>
        </p:nvSpPr>
        <p:spPr>
          <a:xfrm>
            <a:off x="609600" y="304800"/>
            <a:ext cx="7772400" cy="1143000"/>
          </a:xfrm>
        </p:spPr>
        <p:txBody>
          <a:bodyPr/>
          <a:lstStyle/>
          <a:p>
            <a:pPr fontAlgn="auto">
              <a:spcAft>
                <a:spcPts val="0"/>
              </a:spcAft>
              <a:defRPr/>
            </a:pPr>
            <a:r>
              <a:rPr lang="en-US"/>
              <a:t>Freeze-tag</a:t>
            </a:r>
          </a:p>
        </p:txBody>
      </p:sp>
      <p:graphicFrame>
        <p:nvGraphicFramePr>
          <p:cNvPr id="27651" name="Object 3">
            <a:extLst>
              <a:ext uri="{FF2B5EF4-FFF2-40B4-BE49-F238E27FC236}">
                <a16:creationId xmlns:a16="http://schemas.microsoft.com/office/drawing/2014/main" id="{F20D7B31-6956-4415-8859-0EF662031628}"/>
              </a:ext>
            </a:extLst>
          </p:cNvPr>
          <p:cNvGraphicFramePr>
            <a:graphicFrameLocks noGrp="1" noChangeAspect="1"/>
          </p:cNvGraphicFramePr>
          <p:nvPr>
            <p:ph idx="1"/>
          </p:nvPr>
        </p:nvGraphicFramePr>
        <p:xfrm>
          <a:off x="1219200" y="1489075"/>
          <a:ext cx="7010400" cy="4886325"/>
        </p:xfrm>
        <a:graphic>
          <a:graphicData uri="http://schemas.openxmlformats.org/presentationml/2006/ole">
            <mc:AlternateContent xmlns:mc="http://schemas.openxmlformats.org/markup-compatibility/2006">
              <mc:Choice xmlns:v="urn:schemas-microsoft-com:vml" Requires="v">
                <p:oleObj spid="_x0000_s1030" name="PhotoSuite Image" r:id="rId4" imgW="3143250" imgH="2190750" progId="PhotoSuite.Image">
                  <p:embed/>
                </p:oleObj>
              </mc:Choice>
              <mc:Fallback>
                <p:oleObj name="PhotoSuite Image" r:id="rId4" imgW="3143250" imgH="2190750" progId="PhotoSuite.Image">
                  <p:embed/>
                  <p:pic>
                    <p:nvPicPr>
                      <p:cNvPr id="27651" name="Object 3">
                        <a:extLst>
                          <a:ext uri="{FF2B5EF4-FFF2-40B4-BE49-F238E27FC236}">
                            <a16:creationId xmlns:a16="http://schemas.microsoft.com/office/drawing/2014/main" id="{F20D7B31-6956-4415-8859-0EF662031628}"/>
                          </a:ext>
                        </a:extLst>
                      </p:cNvPr>
                      <p:cNvPicPr>
                        <a:picLocks noGrp="1"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1219200" y="1489075"/>
                        <a:ext cx="7010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9BA33F4-E81C-4C8B-BC69-E7B892932973}"/>
              </a:ext>
            </a:extLst>
          </p:cNvPr>
          <p:cNvSpPr>
            <a:spLocks noGrp="1" noChangeArrowheads="1"/>
          </p:cNvSpPr>
          <p:nvPr>
            <p:ph type="title"/>
          </p:nvPr>
        </p:nvSpPr>
        <p:spPr>
          <a:xfrm>
            <a:off x="685800" y="304800"/>
            <a:ext cx="7772400" cy="1143000"/>
          </a:xfrm>
        </p:spPr>
        <p:txBody>
          <a:bodyPr/>
          <a:lstStyle/>
          <a:p>
            <a:pPr fontAlgn="auto">
              <a:spcAft>
                <a:spcPts val="0"/>
              </a:spcAft>
              <a:defRPr/>
            </a:pPr>
            <a:r>
              <a:rPr lang="en-US"/>
              <a:t>Freeze watch (0°C)</a:t>
            </a:r>
          </a:p>
        </p:txBody>
      </p:sp>
      <p:graphicFrame>
        <p:nvGraphicFramePr>
          <p:cNvPr id="28675" name="Object 3">
            <a:extLst>
              <a:ext uri="{FF2B5EF4-FFF2-40B4-BE49-F238E27FC236}">
                <a16:creationId xmlns:a16="http://schemas.microsoft.com/office/drawing/2014/main" id="{2C1F11BB-08DF-4D17-9C7B-8DDE8E19B350}"/>
              </a:ext>
            </a:extLst>
          </p:cNvPr>
          <p:cNvGraphicFramePr>
            <a:graphicFrameLocks noGrp="1" noChangeAspect="1"/>
          </p:cNvGraphicFramePr>
          <p:nvPr>
            <p:ph idx="1"/>
          </p:nvPr>
        </p:nvGraphicFramePr>
        <p:xfrm>
          <a:off x="2092325" y="2203450"/>
          <a:ext cx="4527550" cy="3665538"/>
        </p:xfrm>
        <a:graphic>
          <a:graphicData uri="http://schemas.openxmlformats.org/presentationml/2006/ole">
            <mc:AlternateContent xmlns:mc="http://schemas.openxmlformats.org/markup-compatibility/2006">
              <mc:Choice xmlns:v="urn:schemas-microsoft-com:vml" Requires="v">
                <p:oleObj spid="_x0000_s2054" name="PhotoSuite Image" r:id="rId4" imgW="4000500" imgH="3238500" progId="PhotoSuite.Image">
                  <p:embed/>
                </p:oleObj>
              </mc:Choice>
              <mc:Fallback>
                <p:oleObj name="PhotoSuite Image" r:id="rId4" imgW="4000500" imgH="3238500" progId="PhotoSuite.Image">
                  <p:embed/>
                  <p:pic>
                    <p:nvPicPr>
                      <p:cNvPr id="28675" name="Object 3">
                        <a:extLst>
                          <a:ext uri="{FF2B5EF4-FFF2-40B4-BE49-F238E27FC236}">
                            <a16:creationId xmlns:a16="http://schemas.microsoft.com/office/drawing/2014/main" id="{2C1F11BB-08DF-4D17-9C7B-8DDE8E19B350}"/>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t="6705" r="8617" b="12584"/>
                      <a:stretch>
                        <a:fillRect/>
                      </a:stretch>
                    </p:blipFill>
                    <p:spPr bwMode="auto">
                      <a:xfrm>
                        <a:off x="2092325" y="2203450"/>
                        <a:ext cx="452755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al">
            <a:extLst>
              <a:ext uri="{FF2B5EF4-FFF2-40B4-BE49-F238E27FC236}">
                <a16:creationId xmlns:a16="http://schemas.microsoft.com/office/drawing/2014/main" id="{2B852A18-E8F7-499C-A19B-178289A75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67000"/>
            <a:ext cx="5943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9B7C139D-FAD0-48FD-8CD5-9DBDAFF20D83}"/>
              </a:ext>
            </a:extLst>
          </p:cNvPr>
          <p:cNvSpPr txBox="1">
            <a:spLocks noChangeArrowheads="1"/>
          </p:cNvSpPr>
          <p:nvPr/>
        </p:nvSpPr>
        <p:spPr bwMode="auto">
          <a:xfrm>
            <a:off x="2133600" y="1905000"/>
            <a:ext cx="487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a:r>
              <a:rPr kumimoji="0" lang="en-US" altLang="en-US" b="1">
                <a:latin typeface="Arial" panose="020B0604020202020204" pitchFamily="34" charset="0"/>
                <a:cs typeface="Arial" panose="020B0604020202020204" pitchFamily="34" charset="0"/>
              </a:rPr>
              <a:t>Dial type Thermometer</a:t>
            </a:r>
            <a:endParaRPr kumimoji="0" lang="en-US" altLang="en-US">
              <a:latin typeface="Arial" panose="020B0604020202020204" pitchFamily="34" charset="0"/>
              <a:cs typeface="Arial" panose="020B0604020202020204" pitchFamily="34" charset="0"/>
            </a:endParaRPr>
          </a:p>
        </p:txBody>
      </p:sp>
      <p:sp>
        <p:nvSpPr>
          <p:cNvPr id="30724" name="Rectangle 4">
            <a:extLst>
              <a:ext uri="{FF2B5EF4-FFF2-40B4-BE49-F238E27FC236}">
                <a16:creationId xmlns:a16="http://schemas.microsoft.com/office/drawing/2014/main" id="{14D575C8-CD53-42DA-B069-5E0089F555E1}"/>
              </a:ext>
            </a:extLst>
          </p:cNvPr>
          <p:cNvSpPr>
            <a:spLocks noChangeArrowheads="1"/>
          </p:cNvSpPr>
          <p:nvPr/>
        </p:nvSpPr>
        <p:spPr bwMode="auto">
          <a:xfrm>
            <a:off x="704850" y="609600"/>
            <a:ext cx="8229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kumimoji="0" lang="en-US" altLang="en-US" sz="3600">
                <a:solidFill>
                  <a:schemeClr val="hlink"/>
                </a:solidFill>
                <a:latin typeface="Verdana" panose="020B0604030504040204" pitchFamily="34" charset="0"/>
              </a:rPr>
              <a:t>Type of Vaccine Thermometer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724400"/>
          </a:xfrm>
        </p:spPr>
        <p:txBody>
          <a:bodyPr/>
          <a:lstStyle/>
          <a:p>
            <a:pPr algn="just" rtl="1">
              <a:lnSpc>
                <a:spcPct val="150000"/>
              </a:lnSpc>
            </a:pPr>
            <a:r>
              <a:rPr lang="fa-IR" dirty="0">
                <a:cs typeface="B Nazanin" pitchFamily="2" charset="-78"/>
              </a:rPr>
              <a:t>سیستم ایمنی توسط مکانیسم های مختلف، میزبان را در برابر هجوم میکروارگانیسم ها، سم ها، انگل ها، عوامل سرطان زا و آلرژن ها محافظت می کنند. این مکانیسم ها را به دو دسته کلی می توان تقسیم کرد:</a:t>
            </a:r>
          </a:p>
          <a:p>
            <a:pPr algn="just" rtl="1">
              <a:lnSpc>
                <a:spcPct val="150000"/>
              </a:lnSpc>
            </a:pPr>
            <a:r>
              <a:rPr lang="fa-IR" dirty="0">
                <a:solidFill>
                  <a:srgbClr val="FF0000"/>
                </a:solidFill>
                <a:cs typeface="B Nazanin" pitchFamily="2" charset="-78"/>
              </a:rPr>
              <a:t>ایمنی ذاتی </a:t>
            </a:r>
            <a:r>
              <a:rPr lang="en-US" dirty="0">
                <a:solidFill>
                  <a:srgbClr val="FF0000"/>
                </a:solidFill>
                <a:cs typeface="B Nazanin" pitchFamily="2" charset="-78"/>
              </a:rPr>
              <a:t>Innate Immunity</a:t>
            </a:r>
            <a:endParaRPr lang="fa-IR" dirty="0">
              <a:solidFill>
                <a:srgbClr val="FF0000"/>
              </a:solidFill>
              <a:cs typeface="B Nazanin" pitchFamily="2" charset="-78"/>
            </a:endParaRPr>
          </a:p>
          <a:p>
            <a:pPr algn="just" rtl="1">
              <a:lnSpc>
                <a:spcPct val="150000"/>
              </a:lnSpc>
            </a:pPr>
            <a:r>
              <a:rPr lang="fa-IR" dirty="0">
                <a:solidFill>
                  <a:srgbClr val="FF0000"/>
                </a:solidFill>
                <a:cs typeface="B Nazanin" pitchFamily="2" charset="-78"/>
              </a:rPr>
              <a:t>ایمنی اکتسابی </a:t>
            </a:r>
            <a:r>
              <a:rPr lang="en-US" dirty="0">
                <a:solidFill>
                  <a:srgbClr val="FF0000"/>
                </a:solidFill>
                <a:cs typeface="B Nazanin" pitchFamily="2" charset="-78"/>
              </a:rPr>
              <a:t>Adaptative Immunity</a:t>
            </a:r>
          </a:p>
        </p:txBody>
      </p:sp>
      <p:sp>
        <p:nvSpPr>
          <p:cNvPr id="2" name="Title 1"/>
          <p:cNvSpPr>
            <a:spLocks noGrp="1"/>
          </p:cNvSpPr>
          <p:nvPr>
            <p:ph type="title"/>
          </p:nvPr>
        </p:nvSpPr>
        <p:spPr/>
        <p:txBody>
          <a:bodyPr>
            <a:normAutofit/>
          </a:bodyPr>
          <a:lstStyle/>
          <a:p>
            <a:pPr algn="ctr"/>
            <a:r>
              <a:rPr lang="fa-IR" sz="4000" b="1" dirty="0">
                <a:solidFill>
                  <a:srgbClr val="FF0000"/>
                </a:solidFill>
                <a:cs typeface="B Nazanin" pitchFamily="2" charset="-78"/>
              </a:rPr>
              <a:t>مکانیسم های دفاعی سیستم ایمنی</a:t>
            </a:r>
            <a:endParaRPr lang="en-US" sz="4000" b="1" dirty="0">
              <a:solidFill>
                <a:srgbClr val="FF0000"/>
              </a:solidFill>
              <a:cs typeface="B Nazanin" pitchFamily="2" charset="-78"/>
            </a:endParaRPr>
          </a:p>
        </p:txBody>
      </p:sp>
    </p:spTree>
    <p:extLst>
      <p:ext uri="{BB962C8B-B14F-4D97-AF65-F5344CB8AC3E}">
        <p14:creationId xmlns:p14="http://schemas.microsoft.com/office/powerpoint/2010/main" val="2625850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1">
            <a:extLst>
              <a:ext uri="{FF2B5EF4-FFF2-40B4-BE49-F238E27FC236}">
                <a16:creationId xmlns:a16="http://schemas.microsoft.com/office/drawing/2014/main" id="{D5A257A7-EE5A-4DBD-8259-0580E60A7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76600"/>
            <a:ext cx="739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A44DBA8E-5D81-4D4D-B741-AA22573C1BFC}"/>
              </a:ext>
            </a:extLst>
          </p:cNvPr>
          <p:cNvSpPr txBox="1">
            <a:spLocks noChangeArrowheads="1"/>
          </p:cNvSpPr>
          <p:nvPr/>
        </p:nvSpPr>
        <p:spPr bwMode="auto">
          <a:xfrm>
            <a:off x="1600200" y="2133600"/>
            <a:ext cx="65532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a:r>
              <a:rPr kumimoji="0" lang="en-US" altLang="en-US" sz="2000" b="1">
                <a:latin typeface="Arial" panose="020B0604020202020204" pitchFamily="34" charset="0"/>
                <a:cs typeface="Arial" panose="020B0604020202020204" pitchFamily="34" charset="0"/>
              </a:rPr>
              <a:t>Bar type Thermometer</a:t>
            </a:r>
          </a:p>
          <a:p>
            <a:pPr algn="ctr"/>
            <a:r>
              <a:rPr kumimoji="0" lang="en-US" altLang="en-US" sz="2000" b="1" i="1">
                <a:latin typeface="Arial" panose="020B0604020202020204" pitchFamily="34" charset="0"/>
                <a:cs typeface="Arial" panose="020B0604020202020204" pitchFamily="34" charset="0"/>
              </a:rPr>
              <a:t>(read safety zone as 2</a:t>
            </a:r>
            <a:r>
              <a:rPr kumimoji="0" lang="en-US" altLang="en-US" sz="2000" b="1" i="1" baseline="30000">
                <a:latin typeface="Arial" panose="020B0604020202020204" pitchFamily="34" charset="0"/>
                <a:cs typeface="Arial" panose="020B0604020202020204" pitchFamily="34" charset="0"/>
              </a:rPr>
              <a:t>0</a:t>
            </a:r>
            <a:r>
              <a:rPr kumimoji="0" lang="en-US" altLang="en-US" sz="2000" b="1" i="1">
                <a:latin typeface="Arial" panose="020B0604020202020204" pitchFamily="34" charset="0"/>
                <a:cs typeface="Arial" panose="020B0604020202020204" pitchFamily="34" charset="0"/>
              </a:rPr>
              <a:t> to 8</a:t>
            </a:r>
            <a:r>
              <a:rPr kumimoji="0" lang="en-US" altLang="en-US" sz="2000" b="1" i="1" baseline="30000">
                <a:latin typeface="Arial" panose="020B0604020202020204" pitchFamily="34" charset="0"/>
                <a:cs typeface="Arial" panose="020B0604020202020204" pitchFamily="34" charset="0"/>
              </a:rPr>
              <a:t>0</a:t>
            </a:r>
            <a:r>
              <a:rPr kumimoji="0" lang="en-US" altLang="en-US" sz="2000" b="1" i="1">
                <a:latin typeface="Arial" panose="020B0604020202020204" pitchFamily="34" charset="0"/>
                <a:cs typeface="Arial" panose="020B0604020202020204" pitchFamily="34" charset="0"/>
              </a:rPr>
              <a:t> C &amp; not as 0</a:t>
            </a:r>
            <a:r>
              <a:rPr kumimoji="0" lang="en-US" altLang="en-US" sz="2000" b="1" i="1" baseline="30000">
                <a:latin typeface="Arial" panose="020B0604020202020204" pitchFamily="34" charset="0"/>
                <a:cs typeface="Arial" panose="020B0604020202020204" pitchFamily="34" charset="0"/>
              </a:rPr>
              <a:t>0</a:t>
            </a:r>
            <a:r>
              <a:rPr kumimoji="0" lang="en-US" altLang="en-US" sz="2000" b="1" i="1">
                <a:latin typeface="Arial" panose="020B0604020202020204" pitchFamily="34" charset="0"/>
                <a:cs typeface="Arial" panose="020B0604020202020204" pitchFamily="34" charset="0"/>
              </a:rPr>
              <a:t> to 8</a:t>
            </a:r>
            <a:r>
              <a:rPr kumimoji="0" lang="en-US" altLang="en-US" sz="2000" b="1" i="1" baseline="30000">
                <a:latin typeface="Arial" panose="020B0604020202020204" pitchFamily="34" charset="0"/>
                <a:cs typeface="Arial" panose="020B0604020202020204" pitchFamily="34" charset="0"/>
              </a:rPr>
              <a:t>0</a:t>
            </a:r>
            <a:r>
              <a:rPr kumimoji="0" lang="en-US" altLang="en-US" sz="2000" b="1" i="1">
                <a:latin typeface="Arial" panose="020B0604020202020204" pitchFamily="34" charset="0"/>
                <a:cs typeface="Arial" panose="020B0604020202020204" pitchFamily="34" charset="0"/>
              </a:rPr>
              <a:t>)</a:t>
            </a:r>
            <a:endParaRPr kumimoji="0" lang="en-US" altLang="en-US" sz="2000">
              <a:latin typeface="Arial" panose="020B0604020202020204" pitchFamily="34" charset="0"/>
              <a:cs typeface="Arial" panose="020B0604020202020204" pitchFamily="34" charset="0"/>
            </a:endParaRPr>
          </a:p>
        </p:txBody>
      </p:sp>
      <p:sp>
        <p:nvSpPr>
          <p:cNvPr id="31748" name="Rectangle 4">
            <a:extLst>
              <a:ext uri="{FF2B5EF4-FFF2-40B4-BE49-F238E27FC236}">
                <a16:creationId xmlns:a16="http://schemas.microsoft.com/office/drawing/2014/main" id="{55DFD8B0-DBD2-4AFB-8820-28E5003B9BAF}"/>
              </a:ext>
            </a:extLst>
          </p:cNvPr>
          <p:cNvSpPr>
            <a:spLocks noChangeArrowheads="1"/>
          </p:cNvSpPr>
          <p:nvPr/>
        </p:nvSpPr>
        <p:spPr bwMode="auto">
          <a:xfrm>
            <a:off x="704850" y="609600"/>
            <a:ext cx="8229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kumimoji="0" lang="en-US" altLang="en-US" sz="3600">
                <a:solidFill>
                  <a:schemeClr val="hlink"/>
                </a:solidFill>
                <a:latin typeface="Verdana" panose="020B0604030504040204" pitchFamily="34" charset="0"/>
              </a:rPr>
              <a:t>Type of Vaccine Thermometer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DD81322-1212-4526-B0F3-7C2135AE338A}"/>
              </a:ext>
            </a:extLst>
          </p:cNvPr>
          <p:cNvSpPr>
            <a:spLocks noGrp="1" noChangeArrowheads="1"/>
          </p:cNvSpPr>
          <p:nvPr>
            <p:ph type="title"/>
          </p:nvPr>
        </p:nvSpPr>
        <p:spPr>
          <a:xfrm>
            <a:off x="285750" y="404813"/>
            <a:ext cx="8858250" cy="1303337"/>
          </a:xfrm>
        </p:spPr>
        <p:txBody>
          <a:bodyPr>
            <a:normAutofit fontScale="90000"/>
          </a:bodyPr>
          <a:lstStyle/>
          <a:p>
            <a:pPr fontAlgn="auto">
              <a:spcAft>
                <a:spcPts val="0"/>
              </a:spcAft>
              <a:defRPr/>
            </a:pPr>
            <a:r>
              <a:rPr lang="en-US" b="1" dirty="0">
                <a:solidFill>
                  <a:schemeClr val="hlink"/>
                </a:solidFill>
                <a:effectLst>
                  <a:outerShdw blurRad="38100" dist="38100" dir="2700000" algn="tl">
                    <a:srgbClr val="C0C0C0"/>
                  </a:outerShdw>
                </a:effectLst>
              </a:rPr>
              <a:t/>
            </a:r>
            <a:br>
              <a:rPr lang="en-US" b="1" dirty="0">
                <a:solidFill>
                  <a:schemeClr val="hlink"/>
                </a:solidFill>
                <a:effectLst>
                  <a:outerShdw blurRad="38100" dist="38100" dir="2700000" algn="tl">
                    <a:srgbClr val="C0C0C0"/>
                  </a:outerShdw>
                </a:effectLst>
              </a:rPr>
            </a:br>
            <a:r>
              <a:rPr lang="fa-IR" b="1" dirty="0">
                <a:solidFill>
                  <a:schemeClr val="hlink"/>
                </a:solidFill>
                <a:effectLst>
                  <a:outerShdw blurRad="38100" dist="38100" dir="2700000" algn="tl">
                    <a:srgbClr val="C0C0C0"/>
                  </a:outerShdw>
                </a:effectLst>
              </a:rPr>
              <a:t>نحوه استفاده از فوم پد در هنگام واکسیناسیون </a:t>
            </a:r>
            <a:br>
              <a:rPr lang="fa-IR" b="1" dirty="0">
                <a:solidFill>
                  <a:schemeClr val="hlink"/>
                </a:solidFill>
                <a:effectLst>
                  <a:outerShdw blurRad="38100" dist="38100" dir="2700000" algn="tl">
                    <a:srgbClr val="C0C0C0"/>
                  </a:outerShdw>
                </a:effectLst>
              </a:rPr>
            </a:br>
            <a:r>
              <a:rPr lang="en-US" b="1" dirty="0">
                <a:solidFill>
                  <a:schemeClr val="hlink"/>
                </a:solidFill>
                <a:effectLst>
                  <a:outerShdw blurRad="38100" dist="38100" dir="2700000" algn="tl">
                    <a:srgbClr val="C0C0C0"/>
                  </a:outerShdw>
                </a:effectLst>
              </a:rPr>
              <a:t>Foam pad</a:t>
            </a:r>
          </a:p>
        </p:txBody>
      </p:sp>
      <p:pic>
        <p:nvPicPr>
          <p:cNvPr id="35843" name="Picture 4" descr="Pack2">
            <a:extLst>
              <a:ext uri="{FF2B5EF4-FFF2-40B4-BE49-F238E27FC236}">
                <a16:creationId xmlns:a16="http://schemas.microsoft.com/office/drawing/2014/main" id="{1019FE56-CDD1-43A9-AAEF-5A562F5C6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0"/>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descr="Pack">
            <a:extLst>
              <a:ext uri="{FF2B5EF4-FFF2-40B4-BE49-F238E27FC236}">
                <a16:creationId xmlns:a16="http://schemas.microsoft.com/office/drawing/2014/main" id="{7F29A554-8CB3-462F-B59D-E7886ED1C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250"/>
            <a:ext cx="1285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11E6047-CEA8-4CD5-9C78-D01275D8AA43}"/>
              </a:ext>
            </a:extLst>
          </p:cNvPr>
          <p:cNvSpPr>
            <a:spLocks noGrp="1"/>
          </p:cNvSpPr>
          <p:nvPr>
            <p:ph type="title"/>
          </p:nvPr>
        </p:nvSpPr>
        <p:spPr>
          <a:xfrm>
            <a:off x="642938" y="1571625"/>
            <a:ext cx="7772400" cy="1357313"/>
          </a:xfrm>
        </p:spPr>
        <p:txBody>
          <a:bodyPr>
            <a:normAutofit fontScale="90000"/>
          </a:bodyPr>
          <a:lstStyle/>
          <a:p>
            <a:pPr fontAlgn="auto">
              <a:spcAft>
                <a:spcPts val="0"/>
              </a:spcAft>
              <a:defRPr/>
            </a:pPr>
            <a:r>
              <a:rPr lang="fa-IR" sz="9600" b="1">
                <a:latin typeface="Compset-s" pitchFamily="34" charset="0"/>
                <a:cs typeface="B Nazanin" pitchFamily="2" charset="-78"/>
              </a:rPr>
              <a:t>تست شیک</a:t>
            </a:r>
            <a:r>
              <a:rPr lang="fa-IR" sz="9600">
                <a:latin typeface="Compset-s" pitchFamily="34" charset="0"/>
              </a:rPr>
              <a:t> </a:t>
            </a:r>
          </a:p>
        </p:txBody>
      </p:sp>
      <p:sp>
        <p:nvSpPr>
          <p:cNvPr id="40963" name="Content Placeholder 2">
            <a:extLst>
              <a:ext uri="{FF2B5EF4-FFF2-40B4-BE49-F238E27FC236}">
                <a16:creationId xmlns:a16="http://schemas.microsoft.com/office/drawing/2014/main" id="{14F85345-710A-4B81-88A2-45B754420266}"/>
              </a:ext>
            </a:extLst>
          </p:cNvPr>
          <p:cNvSpPr>
            <a:spLocks noGrp="1"/>
          </p:cNvSpPr>
          <p:nvPr>
            <p:ph idx="1"/>
          </p:nvPr>
        </p:nvSpPr>
        <p:spPr>
          <a:xfrm>
            <a:off x="785813" y="3000375"/>
            <a:ext cx="7715250" cy="3043238"/>
          </a:xfrm>
        </p:spPr>
        <p:txBody>
          <a:bodyPr/>
          <a:lstStyle/>
          <a:p>
            <a:pPr lvl="3">
              <a:buFontTx/>
              <a:buNone/>
            </a:pPr>
            <a:r>
              <a:rPr lang="tr-TR" altLang="en-US" sz="7200" b="1">
                <a:solidFill>
                  <a:srgbClr val="0066FF"/>
                </a:solidFill>
                <a:latin typeface="Verdana" panose="020B0604030504040204" pitchFamily="34" charset="0"/>
                <a:cs typeface="Shruti" panose="020B0502040204020203" pitchFamily="34" charset="0"/>
              </a:rPr>
              <a:t>Shake Test</a:t>
            </a:r>
            <a:endParaRPr lang="fa-IR" altLang="en-US" sz="7200" b="1">
              <a:solidFill>
                <a:srgbClr val="0066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rozen tt rumbek">
            <a:extLst>
              <a:ext uri="{FF2B5EF4-FFF2-40B4-BE49-F238E27FC236}">
                <a16:creationId xmlns:a16="http://schemas.microsoft.com/office/drawing/2014/main" id="{7E72D520-A635-4E21-B7D3-560771579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27125"/>
            <a:ext cx="5257800" cy="39449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 Box 3">
            <a:extLst>
              <a:ext uri="{FF2B5EF4-FFF2-40B4-BE49-F238E27FC236}">
                <a16:creationId xmlns:a16="http://schemas.microsoft.com/office/drawing/2014/main" id="{E3033F37-0C3D-48B5-96F6-7FF783814F45}"/>
              </a:ext>
            </a:extLst>
          </p:cNvPr>
          <p:cNvSpPr txBox="1">
            <a:spLocks noChangeArrowheads="1"/>
          </p:cNvSpPr>
          <p:nvPr/>
        </p:nvSpPr>
        <p:spPr bwMode="auto">
          <a:xfrm>
            <a:off x="1981200" y="5165725"/>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4000" b="1">
                <a:solidFill>
                  <a:srgbClr val="006600"/>
                </a:solidFill>
                <a:latin typeface="Verdana" panose="020B0604030504040204" pitchFamily="34" charset="0"/>
              </a:rPr>
              <a:t>Frozen vial</a:t>
            </a:r>
          </a:p>
        </p:txBody>
      </p:sp>
      <p:sp>
        <p:nvSpPr>
          <p:cNvPr id="3076" name="Text Box 4">
            <a:extLst>
              <a:ext uri="{FF2B5EF4-FFF2-40B4-BE49-F238E27FC236}">
                <a16:creationId xmlns:a16="http://schemas.microsoft.com/office/drawing/2014/main" id="{4AA29081-4A59-407F-BFDE-FB0F51A2115B}"/>
              </a:ext>
            </a:extLst>
          </p:cNvPr>
          <p:cNvSpPr txBox="1">
            <a:spLocks noChangeArrowheads="1"/>
          </p:cNvSpPr>
          <p:nvPr/>
        </p:nvSpPr>
        <p:spPr bwMode="auto">
          <a:xfrm rot="-1403346">
            <a:off x="1524000" y="2270125"/>
            <a:ext cx="6497638" cy="1539875"/>
          </a:xfrm>
          <a:prstGeom prst="rect">
            <a:avLst/>
          </a:prstGeom>
          <a:solidFill>
            <a:schemeClr val="bg1"/>
          </a:solidFill>
          <a:ln w="76200">
            <a:solidFill>
              <a:srgbClr val="FF0000"/>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9000" b="1">
                <a:solidFill>
                  <a:srgbClr val="FF0000"/>
                </a:solidFill>
                <a:latin typeface="Verdana" panose="020B0604030504040204" pitchFamily="34" charset="0"/>
              </a:rPr>
              <a:t>DISCARD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a:extLst>
              <a:ext uri="{FF2B5EF4-FFF2-40B4-BE49-F238E27FC236}">
                <a16:creationId xmlns:a16="http://schemas.microsoft.com/office/drawing/2014/main" id="{3859AAF8-80ED-44AF-BAA9-054DF0B557A7}"/>
              </a:ext>
            </a:extLst>
          </p:cNvPr>
          <p:cNvGrpSpPr>
            <a:grpSpLocks/>
          </p:cNvGrpSpPr>
          <p:nvPr/>
        </p:nvGrpSpPr>
        <p:grpSpPr bwMode="auto">
          <a:xfrm>
            <a:off x="457200" y="1066800"/>
            <a:ext cx="8348663" cy="4572000"/>
            <a:chOff x="261" y="1104"/>
            <a:chExt cx="5259" cy="2880"/>
          </a:xfrm>
        </p:grpSpPr>
        <p:pic>
          <p:nvPicPr>
            <p:cNvPr id="44038" name="Picture 6">
              <a:extLst>
                <a:ext uri="{FF2B5EF4-FFF2-40B4-BE49-F238E27FC236}">
                  <a16:creationId xmlns:a16="http://schemas.microsoft.com/office/drawing/2014/main" id="{F1E34B53-EC54-43B5-8B9B-C28C7EE68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104"/>
              <a:ext cx="38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7">
              <a:extLst>
                <a:ext uri="{FF2B5EF4-FFF2-40B4-BE49-F238E27FC236}">
                  <a16:creationId xmlns:a16="http://schemas.microsoft.com/office/drawing/2014/main" id="{D62E9D63-A582-44AC-9FF7-7FF3F464178D}"/>
                </a:ext>
              </a:extLst>
            </p:cNvPr>
            <p:cNvSpPr txBox="1">
              <a:spLocks noChangeArrowheads="1"/>
            </p:cNvSpPr>
            <p:nvPr/>
          </p:nvSpPr>
          <p:spPr bwMode="auto">
            <a:xfrm>
              <a:off x="261" y="3634"/>
              <a:ext cx="1296" cy="34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3000" b="1">
                  <a:solidFill>
                    <a:schemeClr val="bg1"/>
                  </a:solidFill>
                  <a:latin typeface="Arial" panose="020B0604020202020204" pitchFamily="34" charset="0"/>
                </a:rPr>
                <a:t>DTP</a:t>
              </a:r>
            </a:p>
          </p:txBody>
        </p:sp>
      </p:grpSp>
      <p:sp>
        <p:nvSpPr>
          <p:cNvPr id="44035" name="Text Box 3">
            <a:extLst>
              <a:ext uri="{FF2B5EF4-FFF2-40B4-BE49-F238E27FC236}">
                <a16:creationId xmlns:a16="http://schemas.microsoft.com/office/drawing/2014/main" id="{D69126D7-EA67-4A0E-8888-C0A90F76E298}"/>
              </a:ext>
            </a:extLst>
          </p:cNvPr>
          <p:cNvSpPr txBox="1">
            <a:spLocks noChangeArrowheads="1"/>
          </p:cNvSpPr>
          <p:nvPr/>
        </p:nvSpPr>
        <p:spPr bwMode="auto">
          <a:xfrm>
            <a:off x="254000" y="3048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4000" b="1">
                <a:solidFill>
                  <a:srgbClr val="006600"/>
                </a:solidFill>
                <a:latin typeface="Verdana" panose="020B0604030504040204" pitchFamily="34" charset="0"/>
              </a:rPr>
              <a:t>Non-homogeneous</a:t>
            </a:r>
          </a:p>
        </p:txBody>
      </p:sp>
      <p:sp>
        <p:nvSpPr>
          <p:cNvPr id="4100" name="Text Box 4">
            <a:extLst>
              <a:ext uri="{FF2B5EF4-FFF2-40B4-BE49-F238E27FC236}">
                <a16:creationId xmlns:a16="http://schemas.microsoft.com/office/drawing/2014/main" id="{4F1FC3C7-35F5-4051-A082-83DAFE95C542}"/>
              </a:ext>
            </a:extLst>
          </p:cNvPr>
          <p:cNvSpPr txBox="1">
            <a:spLocks noChangeArrowheads="1"/>
          </p:cNvSpPr>
          <p:nvPr/>
        </p:nvSpPr>
        <p:spPr bwMode="auto">
          <a:xfrm rot="-1403346">
            <a:off x="2493963" y="2498725"/>
            <a:ext cx="6497637" cy="1539875"/>
          </a:xfrm>
          <a:prstGeom prst="rect">
            <a:avLst/>
          </a:prstGeom>
          <a:solidFill>
            <a:schemeClr val="bg1"/>
          </a:solidFill>
          <a:ln w="76200">
            <a:solidFill>
              <a:srgbClr val="FF0000"/>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9000" b="1">
                <a:solidFill>
                  <a:srgbClr val="FF0000"/>
                </a:solidFill>
                <a:latin typeface="Verdana" panose="020B0604030504040204" pitchFamily="34" charset="0"/>
              </a:rPr>
              <a:t>DISCARD</a:t>
            </a:r>
          </a:p>
        </p:txBody>
      </p:sp>
      <p:sp>
        <p:nvSpPr>
          <p:cNvPr id="44037" name="Text Box 8">
            <a:extLst>
              <a:ext uri="{FF2B5EF4-FFF2-40B4-BE49-F238E27FC236}">
                <a16:creationId xmlns:a16="http://schemas.microsoft.com/office/drawing/2014/main" id="{C6618984-9A50-4188-AE26-1068CE9513D1}"/>
              </a:ext>
            </a:extLst>
          </p:cNvPr>
          <p:cNvSpPr txBox="1">
            <a:spLocks noChangeArrowheads="1"/>
          </p:cNvSpPr>
          <p:nvPr/>
        </p:nvSpPr>
        <p:spPr bwMode="auto">
          <a:xfrm>
            <a:off x="25400" y="5699125"/>
            <a:ext cx="6832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3000" b="1">
                <a:solidFill>
                  <a:srgbClr val="006600"/>
                </a:solidFill>
                <a:latin typeface="Verdana" panose="020B0604030504040204" pitchFamily="34" charset="0"/>
              </a:rPr>
              <a:t>Sub-zero temperature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4719321-BA66-4E50-9229-C4520099F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20713"/>
            <a:ext cx="5684837"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ji03 030 copy">
            <a:extLst>
              <a:ext uri="{FF2B5EF4-FFF2-40B4-BE49-F238E27FC236}">
                <a16:creationId xmlns:a16="http://schemas.microsoft.com/office/drawing/2014/main" id="{E2AD2BB3-0D1A-4412-9DDF-340163116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4830763"/>
          </a:xfrm>
        </p:spPr>
        <p:txBody>
          <a:bodyPr/>
          <a:lstStyle/>
          <a:p>
            <a:pPr algn="just" rtl="1">
              <a:lnSpc>
                <a:spcPct val="150000"/>
              </a:lnSpc>
              <a:buFont typeface="Wingdings" pitchFamily="2" charset="2"/>
              <a:buChar char="Ø"/>
            </a:pPr>
            <a:r>
              <a:rPr lang="fa-IR" dirty="0">
                <a:cs typeface="B Nazanin" pitchFamily="2" charset="-78"/>
              </a:rPr>
              <a:t>نوعی ایمنی است که در همه افراد سالم وجود دارد و باعث حذف سریع میکروارگانیسم ها می شود.</a:t>
            </a:r>
          </a:p>
          <a:p>
            <a:pPr algn="just" rtl="1">
              <a:lnSpc>
                <a:spcPct val="150000"/>
              </a:lnSpc>
              <a:buFont typeface="Wingdings" pitchFamily="2" charset="2"/>
              <a:buChar char="Ø"/>
            </a:pPr>
            <a:r>
              <a:rPr lang="fa-IR" dirty="0">
                <a:cs typeface="B Nazanin" pitchFamily="2" charset="-78"/>
              </a:rPr>
              <a:t>افراد بدون ایمنی ذاتی نمی توانند زنده بمانند.</a:t>
            </a:r>
          </a:p>
          <a:p>
            <a:pPr algn="just" rtl="1">
              <a:lnSpc>
                <a:spcPct val="150000"/>
              </a:lnSpc>
              <a:buFont typeface="Wingdings" pitchFamily="2" charset="2"/>
              <a:buChar char="Ø"/>
            </a:pPr>
            <a:r>
              <a:rPr lang="fa-IR" dirty="0">
                <a:cs typeface="B Nazanin" pitchFamily="2" charset="-78"/>
              </a:rPr>
              <a:t>ایمنی ذاتی با فرد متولد می شود و خود فرد در آن نمی تواند دخالت نماید و در دوران جنینی با وی متولد می شود.</a:t>
            </a:r>
            <a:endParaRPr lang="en-US" dirty="0">
              <a:cs typeface="B Nazanin" pitchFamily="2" charset="-78"/>
            </a:endParaRPr>
          </a:p>
        </p:txBody>
      </p:sp>
      <p:sp>
        <p:nvSpPr>
          <p:cNvPr id="2" name="Title 1"/>
          <p:cNvSpPr>
            <a:spLocks noGrp="1"/>
          </p:cNvSpPr>
          <p:nvPr>
            <p:ph type="title"/>
          </p:nvPr>
        </p:nvSpPr>
        <p:spPr>
          <a:xfrm>
            <a:off x="457200" y="274638"/>
            <a:ext cx="8229600" cy="868362"/>
          </a:xfrm>
        </p:spPr>
        <p:txBody>
          <a:bodyPr/>
          <a:lstStyle/>
          <a:p>
            <a:pPr algn="ctr" rtl="1"/>
            <a:r>
              <a:rPr lang="fa-IR" b="1" dirty="0">
                <a:solidFill>
                  <a:srgbClr val="FF0000"/>
                </a:solidFill>
                <a:cs typeface="B Nazanin" pitchFamily="2" charset="-78"/>
              </a:rPr>
              <a:t>ایمنی ذاتی</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292784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763000" cy="4830763"/>
          </a:xfrm>
        </p:spPr>
        <p:txBody>
          <a:bodyPr/>
          <a:lstStyle/>
          <a:p>
            <a:pPr marL="0" indent="0" algn="just" rtl="1">
              <a:lnSpc>
                <a:spcPct val="150000"/>
              </a:lnSpc>
              <a:buNone/>
            </a:pPr>
            <a:r>
              <a:rPr lang="fa-IR" dirty="0">
                <a:cs typeface="B Nazanin" pitchFamily="2" charset="-78"/>
              </a:rPr>
              <a:t>1- </a:t>
            </a:r>
            <a:r>
              <a:rPr lang="fa-IR" dirty="0">
                <a:solidFill>
                  <a:srgbClr val="FF0000"/>
                </a:solidFill>
                <a:cs typeface="B Nazanin" pitchFamily="2" charset="-78"/>
              </a:rPr>
              <a:t>عوامل فیزیکی </a:t>
            </a:r>
            <a:r>
              <a:rPr lang="fa-IR" dirty="0">
                <a:cs typeface="B Nazanin" pitchFamily="2" charset="-78"/>
              </a:rPr>
              <a:t>شامل پوست، غشای مخاطی، اسید معده، ترشحات غدد چربی، لیزوزیم موجود در ترشحات، مژه ها و فلور طبیعی بدن </a:t>
            </a:r>
          </a:p>
          <a:p>
            <a:pPr marL="0" indent="0" algn="just" rtl="1">
              <a:lnSpc>
                <a:spcPct val="150000"/>
              </a:lnSpc>
              <a:buNone/>
            </a:pPr>
            <a:r>
              <a:rPr lang="fa-IR" dirty="0">
                <a:cs typeface="B Nazanin" pitchFamily="2" charset="-78"/>
              </a:rPr>
              <a:t>2- </a:t>
            </a:r>
            <a:r>
              <a:rPr lang="fa-IR" dirty="0">
                <a:solidFill>
                  <a:srgbClr val="FF0000"/>
                </a:solidFill>
                <a:cs typeface="B Nazanin" pitchFamily="2" charset="-78"/>
              </a:rPr>
              <a:t>عوامل سلولی </a:t>
            </a:r>
            <a:r>
              <a:rPr lang="fa-IR" dirty="0">
                <a:cs typeface="B Nazanin" pitchFamily="2" charset="-78"/>
              </a:rPr>
              <a:t>شامل نوتروفیل، مونوسیت، ماکروفاژ، ائوزینوفیل و سلول های کشنده طبیعی</a:t>
            </a:r>
          </a:p>
          <a:p>
            <a:pPr marL="0" indent="0" algn="just" rtl="1">
              <a:lnSpc>
                <a:spcPct val="150000"/>
              </a:lnSpc>
              <a:buNone/>
            </a:pPr>
            <a:r>
              <a:rPr lang="fa-IR" dirty="0">
                <a:cs typeface="B Nazanin" pitchFamily="2" charset="-78"/>
              </a:rPr>
              <a:t>3- </a:t>
            </a:r>
            <a:r>
              <a:rPr lang="fa-IR" dirty="0">
                <a:solidFill>
                  <a:srgbClr val="FF0000"/>
                </a:solidFill>
                <a:cs typeface="B Nazanin" pitchFamily="2" charset="-78"/>
              </a:rPr>
              <a:t>عوامل شیمیایی</a:t>
            </a:r>
            <a:r>
              <a:rPr lang="fa-IR" dirty="0">
                <a:cs typeface="B Nazanin" pitchFamily="2" charset="-78"/>
              </a:rPr>
              <a:t>: شامل لیزوزیم اشک، بعضی از پروتئین های سیستم های کمپلمان، چربی پوست و دستگاه ادراری</a:t>
            </a:r>
            <a:endParaRPr lang="en-US" dirty="0">
              <a:cs typeface="B Nazanin" pitchFamily="2" charset="-78"/>
            </a:endParaRPr>
          </a:p>
        </p:txBody>
      </p:sp>
      <p:sp>
        <p:nvSpPr>
          <p:cNvPr id="2" name="Title 1"/>
          <p:cNvSpPr>
            <a:spLocks noGrp="1"/>
          </p:cNvSpPr>
          <p:nvPr>
            <p:ph type="title"/>
          </p:nvPr>
        </p:nvSpPr>
        <p:spPr>
          <a:xfrm>
            <a:off x="457200" y="274638"/>
            <a:ext cx="8229600" cy="792162"/>
          </a:xfrm>
        </p:spPr>
        <p:txBody>
          <a:bodyPr>
            <a:normAutofit/>
          </a:bodyPr>
          <a:lstStyle/>
          <a:p>
            <a:r>
              <a:rPr lang="fa-IR" sz="4000" dirty="0">
                <a:solidFill>
                  <a:srgbClr val="FF0000"/>
                </a:solidFill>
                <a:cs typeface="B Nazanin" pitchFamily="2" charset="-78"/>
              </a:rPr>
              <a:t>ایمنی ذاتی توسط عوامل زیر صورت می گیرد</a:t>
            </a:r>
            <a:endParaRPr lang="en-US" sz="4000" dirty="0">
              <a:solidFill>
                <a:srgbClr val="FF0000"/>
              </a:solidFill>
              <a:cs typeface="B Nazanin" pitchFamily="2" charset="-78"/>
            </a:endParaRPr>
          </a:p>
        </p:txBody>
      </p:sp>
    </p:spTree>
    <p:extLst>
      <p:ext uri="{BB962C8B-B14F-4D97-AF65-F5344CB8AC3E}">
        <p14:creationId xmlns:p14="http://schemas.microsoft.com/office/powerpoint/2010/main" val="251886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5029200"/>
          </a:xfrm>
        </p:spPr>
        <p:txBody>
          <a:bodyPr>
            <a:normAutofit/>
          </a:bodyPr>
          <a:lstStyle/>
          <a:p>
            <a:pPr algn="just" rtl="1">
              <a:lnSpc>
                <a:spcPct val="150000"/>
              </a:lnSpc>
              <a:buFont typeface="Wingdings" pitchFamily="2" charset="2"/>
              <a:buChar char="Ø"/>
            </a:pPr>
            <a:r>
              <a:rPr lang="fa-IR" dirty="0">
                <a:cs typeface="B Nazanin" pitchFamily="2" charset="-78"/>
              </a:rPr>
              <a:t>نوعی از ایمنی است که بطور اختصاصی علیه میکروارگانیسم ها عمل می کند. در این نوع از ایمنی، لنفوسیت های </a:t>
            </a:r>
            <a:r>
              <a:rPr lang="en-US" dirty="0">
                <a:cs typeface="B Nazanin" pitchFamily="2" charset="-78"/>
              </a:rPr>
              <a:t>B</a:t>
            </a:r>
            <a:r>
              <a:rPr lang="fa-IR" dirty="0">
                <a:cs typeface="B Nazanin" pitchFamily="2" charset="-78"/>
              </a:rPr>
              <a:t> و </a:t>
            </a:r>
            <a:r>
              <a:rPr lang="en-US" dirty="0">
                <a:cs typeface="B Nazanin" pitchFamily="2" charset="-78"/>
              </a:rPr>
              <a:t>T</a:t>
            </a:r>
            <a:r>
              <a:rPr lang="fa-IR" dirty="0">
                <a:cs typeface="B Nazanin" pitchFamily="2" charset="-78"/>
              </a:rPr>
              <a:t> فعال می شوند که به دو صورت ایمنی همورال (لنفوسیت های</a:t>
            </a:r>
            <a:r>
              <a:rPr lang="en-US" dirty="0">
                <a:cs typeface="B Nazanin" pitchFamily="2" charset="-78"/>
              </a:rPr>
              <a:t>B</a:t>
            </a:r>
            <a:r>
              <a:rPr lang="fa-IR" dirty="0">
                <a:cs typeface="B Nazanin" pitchFamily="2" charset="-78"/>
              </a:rPr>
              <a:t> ) و ایمنی سلولی (لنفوسیت های </a:t>
            </a:r>
            <a:r>
              <a:rPr lang="en-US" dirty="0">
                <a:cs typeface="B Nazanin" pitchFamily="2" charset="-78"/>
              </a:rPr>
              <a:t>T</a:t>
            </a:r>
            <a:r>
              <a:rPr lang="fa-IR" dirty="0">
                <a:cs typeface="B Nazanin" pitchFamily="2" charset="-78"/>
              </a:rPr>
              <a:t>) می باشد.</a:t>
            </a:r>
          </a:p>
          <a:p>
            <a:pPr algn="just" rtl="1">
              <a:lnSpc>
                <a:spcPct val="150000"/>
              </a:lnSpc>
              <a:buFont typeface="Wingdings" pitchFamily="2" charset="2"/>
              <a:buChar char="Ø"/>
            </a:pPr>
            <a:r>
              <a:rPr lang="fa-IR" dirty="0">
                <a:cs typeface="B Nazanin" pitchFamily="2" charset="-78"/>
              </a:rPr>
              <a:t>سیستم ایمنی همورال در تولید آنتی بادی نقش اساسی را دارد.</a:t>
            </a:r>
          </a:p>
          <a:p>
            <a:pPr algn="just" rtl="1">
              <a:lnSpc>
                <a:spcPct val="150000"/>
              </a:lnSpc>
              <a:buFont typeface="Wingdings" pitchFamily="2" charset="2"/>
              <a:buChar char="Ø"/>
            </a:pPr>
            <a:r>
              <a:rPr lang="fa-IR" dirty="0">
                <a:cs typeface="B Nazanin" pitchFamily="2" charset="-78"/>
              </a:rPr>
              <a:t>سیستم ایمنی سلولی از طریق تولید ماکروفاژها علیه آنتی ژن ها عمل می نماید.</a:t>
            </a:r>
            <a:endParaRPr lang="en-US" dirty="0">
              <a:cs typeface="B Nazanin" pitchFamily="2" charset="-78"/>
            </a:endParaRPr>
          </a:p>
        </p:txBody>
      </p:sp>
      <p:sp>
        <p:nvSpPr>
          <p:cNvPr id="2" name="Title 1"/>
          <p:cNvSpPr>
            <a:spLocks noGrp="1"/>
          </p:cNvSpPr>
          <p:nvPr>
            <p:ph type="title"/>
          </p:nvPr>
        </p:nvSpPr>
        <p:spPr>
          <a:xfrm>
            <a:off x="457200" y="762000"/>
            <a:ext cx="8229600" cy="487362"/>
          </a:xfrm>
        </p:spPr>
        <p:txBody>
          <a:bodyPr>
            <a:normAutofit fontScale="90000"/>
          </a:bodyPr>
          <a:lstStyle/>
          <a:p>
            <a:pPr algn="r" rtl="1"/>
            <a:r>
              <a:rPr lang="fa-IR" dirty="0">
                <a:solidFill>
                  <a:srgbClr val="FF0000"/>
                </a:solidFill>
                <a:cs typeface="B Nazanin" pitchFamily="2" charset="-78"/>
              </a:rPr>
              <a:t>ایمنی اکتسابی</a:t>
            </a:r>
            <a:endParaRPr lang="en-US" dirty="0">
              <a:solidFill>
                <a:srgbClr val="FF0000"/>
              </a:solidFill>
              <a:cs typeface="B Nazanin" pitchFamily="2" charset="-78"/>
            </a:endParaRPr>
          </a:p>
        </p:txBody>
      </p:sp>
    </p:spTree>
    <p:extLst>
      <p:ext uri="{BB962C8B-B14F-4D97-AF65-F5344CB8AC3E}">
        <p14:creationId xmlns:p14="http://schemas.microsoft.com/office/powerpoint/2010/main" val="2475310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423</TotalTime>
  <Words>3090</Words>
  <Application>Microsoft Office PowerPoint</Application>
  <PresentationFormat>On-screen Show (4:3)</PresentationFormat>
  <Paragraphs>201</Paragraphs>
  <Slides>66</Slides>
  <Notes>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3" baseType="lpstr">
      <vt:lpstr>Arial</vt:lpstr>
      <vt:lpstr>B Nazanin</vt:lpstr>
      <vt:lpstr>B Titr</vt:lpstr>
      <vt:lpstr>Calibri</vt:lpstr>
      <vt:lpstr>Compset-s</vt:lpstr>
      <vt:lpstr>Elephant</vt:lpstr>
      <vt:lpstr>Homa</vt:lpstr>
      <vt:lpstr>Lotus</vt:lpstr>
      <vt:lpstr>Majalla UI</vt:lpstr>
      <vt:lpstr>Shruti</vt:lpstr>
      <vt:lpstr>Times New Roman</vt:lpstr>
      <vt:lpstr>Titr</vt:lpstr>
      <vt:lpstr>Verdana</vt:lpstr>
      <vt:lpstr>Wingdings</vt:lpstr>
      <vt:lpstr>Wingdings 2</vt:lpstr>
      <vt:lpstr>Clarity</vt:lpstr>
      <vt:lpstr>PhotoSuite Image</vt:lpstr>
      <vt:lpstr>برنامه ایمن سازی</vt:lpstr>
      <vt:lpstr>مصون سازی فعال و انفعالی</vt:lpstr>
      <vt:lpstr>تاریخچه واکسیناسیون</vt:lpstr>
      <vt:lpstr>PowerPoint Presentation</vt:lpstr>
      <vt:lpstr> تعریف ایمنی یا مصونیت</vt:lpstr>
      <vt:lpstr>مکانیسم های دفاعی سیستم ایمنی</vt:lpstr>
      <vt:lpstr>ایمنی ذاتی</vt:lpstr>
      <vt:lpstr>ایمنی ذاتی توسط عوامل زیر صورت می گیرد</vt:lpstr>
      <vt:lpstr>ایمنی اکتسابی</vt:lpstr>
      <vt:lpstr>تفاوت ایمنی ذاتی و اکتسابی</vt:lpstr>
      <vt:lpstr>PowerPoint Presentation</vt:lpstr>
      <vt:lpstr>PowerPoint Presentation</vt:lpstr>
      <vt:lpstr>انواع ایمنسازی</vt:lpstr>
      <vt:lpstr>PowerPoint Presentation</vt:lpstr>
      <vt:lpstr>PowerPoint Presentation</vt:lpstr>
      <vt:lpstr>PowerPoint Presentation</vt:lpstr>
      <vt:lpstr>تفاوت واکسن و سرم</vt:lpstr>
      <vt:lpstr>برنامه گسترش ایمنسازی Expanded Program Immunization (EPI)</vt:lpstr>
      <vt:lpstr>PowerPoint Presentation</vt:lpstr>
      <vt:lpstr>بیماری های مورد هدف در برنامه EPI</vt:lpstr>
      <vt:lpstr>PowerPoint Presentation</vt:lpstr>
      <vt:lpstr>PowerPoint Presentation</vt:lpstr>
      <vt:lpstr>PowerPoint Presentation</vt:lpstr>
      <vt:lpstr>PowerPoint Presentation</vt:lpstr>
      <vt:lpstr>علائم اختصاری واکسن ها جدول واکسن های برنامه گسترش ایمن سازی </vt:lpstr>
      <vt:lpstr>علائم اختصاری واکسن ها : واکسن های گروه های خاص </vt:lpstr>
      <vt:lpstr>آشنایی با انواع واکسن ها و شرایط نگهداری آن ها</vt:lpstr>
      <vt:lpstr>انواع واکسن های زنده و راه تجویز و مقدار تجویز آن ها</vt:lpstr>
      <vt:lpstr>انواع واکسن های غیر فعال و راه تجویز و مقدار تجویز آن ها</vt:lpstr>
      <vt:lpstr>انواع واکسن های غیر فعال و راه تجویز و مقدار تجویز آن ها</vt:lpstr>
      <vt:lpstr>نکات مهم در خصوص مصرف واکسن</vt:lpstr>
      <vt:lpstr>نکات مهم در خصوص مصرف واکسن</vt:lpstr>
      <vt:lpstr>مدت زمان نگهداری واکسن ها پس از باز کردن ویال</vt:lpstr>
      <vt:lpstr>PowerPoint Presentation</vt:lpstr>
      <vt:lpstr>PowerPoint Presentation</vt:lpstr>
      <vt:lpstr>ممنوعیت مصرف واکسن ها</vt:lpstr>
      <vt:lpstr>ممنوعیت مصرف واکسن ها</vt:lpstr>
      <vt:lpstr>PowerPoint Presentation</vt:lpstr>
      <vt:lpstr>PowerPoint Presentation</vt:lpstr>
      <vt:lpstr>PowerPoint Presentation</vt:lpstr>
      <vt:lpstr>PowerPoint Presentation</vt:lpstr>
      <vt:lpstr>زنجيره سرما و اهميت آن در  برنامه هاي ايمنسازي </vt:lpstr>
      <vt:lpstr>تعریف</vt:lpstr>
      <vt:lpstr>اجزاي سيستم زنجيره سرد</vt:lpstr>
      <vt:lpstr>زمان تاخیر</vt:lpstr>
      <vt:lpstr>PowerPoint Presentation</vt:lpstr>
      <vt:lpstr>PowerPoint Presentation</vt:lpstr>
      <vt:lpstr>نكات مهم در مورد نگهداري واكسن در يخچال</vt:lpstr>
      <vt:lpstr>Cold Box</vt:lpstr>
      <vt:lpstr>Vaccine carrier</vt:lpstr>
      <vt:lpstr> ابزارهاي نظارتي زنجيره سرد </vt:lpstr>
      <vt:lpstr>VVM</vt:lpstr>
      <vt:lpstr>تغييرات رنگ شاخص VVM</vt:lpstr>
      <vt:lpstr>تغييرات رنگ شاخص VVM</vt:lpstr>
      <vt:lpstr>تغييرات رنگ شاخص VVM</vt:lpstr>
      <vt:lpstr>تغييرات رنگ شاخص VVM</vt:lpstr>
      <vt:lpstr>Freeze-tag</vt:lpstr>
      <vt:lpstr>Freeze watch (0°C)</vt:lpstr>
      <vt:lpstr>PowerPoint Presentation</vt:lpstr>
      <vt:lpstr>PowerPoint Presentation</vt:lpstr>
      <vt:lpstr> نحوه استفاده از فوم پد در هنگام واکسیناسیون  Foam pad</vt:lpstr>
      <vt:lpstr>تست شیک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گسترش ایمنسازی Expanded Program Immunization (EPI)</dc:title>
  <dc:creator>mohsen</dc:creator>
  <cp:lastModifiedBy>Moorche</cp:lastModifiedBy>
  <cp:revision>17</cp:revision>
  <dcterms:created xsi:type="dcterms:W3CDTF">2018-02-24T04:42:42Z</dcterms:created>
  <dcterms:modified xsi:type="dcterms:W3CDTF">2021-09-28T04:57:17Z</dcterms:modified>
</cp:coreProperties>
</file>