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7" r:id="rId2"/>
    <p:sldId id="328" r:id="rId3"/>
    <p:sldId id="329" r:id="rId4"/>
    <p:sldId id="330" r:id="rId5"/>
    <p:sldId id="331" r:id="rId6"/>
    <p:sldId id="332" r:id="rId7"/>
    <p:sldId id="333" r:id="rId8"/>
    <p:sldId id="334" r:id="rId9"/>
    <p:sldId id="335" r:id="rId10"/>
    <p:sldId id="336" r:id="rId11"/>
    <p:sldId id="337" r:id="rId12"/>
    <p:sldId id="338" r:id="rId13"/>
    <p:sldId id="339" r:id="rId14"/>
    <p:sldId id="340" r:id="rId15"/>
    <p:sldId id="341" r:id="rId16"/>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91" d="100"/>
          <a:sy n="91" d="100"/>
        </p:scale>
        <p:origin x="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DAEAC-1F8B-4480-AD8E-18BADE0C72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a:extLst>
              <a:ext uri="{FF2B5EF4-FFF2-40B4-BE49-F238E27FC236}">
                <a16:creationId xmlns:a16="http://schemas.microsoft.com/office/drawing/2014/main" id="{775E41A0-857C-4BDC-AF53-64BEF84028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a:extLst>
              <a:ext uri="{FF2B5EF4-FFF2-40B4-BE49-F238E27FC236}">
                <a16:creationId xmlns:a16="http://schemas.microsoft.com/office/drawing/2014/main" id="{27CE8F95-B66B-405C-82F5-ECF9B6B96518}"/>
              </a:ext>
            </a:extLst>
          </p:cNvPr>
          <p:cNvSpPr>
            <a:spLocks noGrp="1"/>
          </p:cNvSpPr>
          <p:nvPr>
            <p:ph type="dt" sz="half" idx="10"/>
          </p:nvPr>
        </p:nvSpPr>
        <p:spPr/>
        <p:txBody>
          <a:bodyPr/>
          <a:lstStyle/>
          <a:p>
            <a:fld id="{2083D0B7-2EB1-4E07-A3FC-059D79B1C7A5}" type="datetimeFigureOut">
              <a:rPr lang="fa-IR" smtClean="0"/>
              <a:t>1443/02/21</a:t>
            </a:fld>
            <a:endParaRPr lang="fa-IR"/>
          </a:p>
        </p:txBody>
      </p:sp>
      <p:sp>
        <p:nvSpPr>
          <p:cNvPr id="5" name="Footer Placeholder 4">
            <a:extLst>
              <a:ext uri="{FF2B5EF4-FFF2-40B4-BE49-F238E27FC236}">
                <a16:creationId xmlns:a16="http://schemas.microsoft.com/office/drawing/2014/main" id="{573667A8-6B2E-43DE-804E-A0AADFBD8245}"/>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5BC4C97F-265B-423A-B774-D1031C03A14D}"/>
              </a:ext>
            </a:extLst>
          </p:cNvPr>
          <p:cNvSpPr>
            <a:spLocks noGrp="1"/>
          </p:cNvSpPr>
          <p:nvPr>
            <p:ph type="sldNum" sz="quarter" idx="12"/>
          </p:nvPr>
        </p:nvSpPr>
        <p:spPr/>
        <p:txBody>
          <a:bodyPr/>
          <a:lstStyle/>
          <a:p>
            <a:fld id="{12E6334B-6F1E-42D2-AAF8-837F60A850C7}" type="slidenum">
              <a:rPr lang="fa-IR" smtClean="0"/>
              <a:t>‹#›</a:t>
            </a:fld>
            <a:endParaRPr lang="fa-IR"/>
          </a:p>
        </p:txBody>
      </p:sp>
    </p:spTree>
    <p:extLst>
      <p:ext uri="{BB962C8B-B14F-4D97-AF65-F5344CB8AC3E}">
        <p14:creationId xmlns:p14="http://schemas.microsoft.com/office/powerpoint/2010/main" val="3273609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1799C-2222-4F18-AE4A-C024EBBF208B}"/>
              </a:ext>
            </a:extLst>
          </p:cNvPr>
          <p:cNvSpPr>
            <a:spLocks noGrp="1"/>
          </p:cNvSpPr>
          <p:nvPr>
            <p:ph type="title"/>
          </p:nvPr>
        </p:nvSpPr>
        <p:spPr/>
        <p:txBody>
          <a:bodyPr/>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D89FD5AD-51C4-4D4B-A7C6-266E6CAD337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A312229A-1EC1-44C7-BC8B-C7B47AEE4FDF}"/>
              </a:ext>
            </a:extLst>
          </p:cNvPr>
          <p:cNvSpPr>
            <a:spLocks noGrp="1"/>
          </p:cNvSpPr>
          <p:nvPr>
            <p:ph type="dt" sz="half" idx="10"/>
          </p:nvPr>
        </p:nvSpPr>
        <p:spPr/>
        <p:txBody>
          <a:bodyPr/>
          <a:lstStyle/>
          <a:p>
            <a:fld id="{2083D0B7-2EB1-4E07-A3FC-059D79B1C7A5}" type="datetimeFigureOut">
              <a:rPr lang="fa-IR" smtClean="0"/>
              <a:t>1443/02/21</a:t>
            </a:fld>
            <a:endParaRPr lang="fa-IR"/>
          </a:p>
        </p:txBody>
      </p:sp>
      <p:sp>
        <p:nvSpPr>
          <p:cNvPr id="5" name="Footer Placeholder 4">
            <a:extLst>
              <a:ext uri="{FF2B5EF4-FFF2-40B4-BE49-F238E27FC236}">
                <a16:creationId xmlns:a16="http://schemas.microsoft.com/office/drawing/2014/main" id="{1C3BB83C-41F6-4BF3-9CE8-05AD6B04E2C9}"/>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54173CC1-CF0D-44F8-8793-227B204E75C6}"/>
              </a:ext>
            </a:extLst>
          </p:cNvPr>
          <p:cNvSpPr>
            <a:spLocks noGrp="1"/>
          </p:cNvSpPr>
          <p:nvPr>
            <p:ph type="sldNum" sz="quarter" idx="12"/>
          </p:nvPr>
        </p:nvSpPr>
        <p:spPr/>
        <p:txBody>
          <a:bodyPr/>
          <a:lstStyle/>
          <a:p>
            <a:fld id="{12E6334B-6F1E-42D2-AAF8-837F60A850C7}" type="slidenum">
              <a:rPr lang="fa-IR" smtClean="0"/>
              <a:t>‹#›</a:t>
            </a:fld>
            <a:endParaRPr lang="fa-IR"/>
          </a:p>
        </p:txBody>
      </p:sp>
    </p:spTree>
    <p:extLst>
      <p:ext uri="{BB962C8B-B14F-4D97-AF65-F5344CB8AC3E}">
        <p14:creationId xmlns:p14="http://schemas.microsoft.com/office/powerpoint/2010/main" val="1792923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2AD79A-9C3A-4FBF-BF58-59E9B653EA6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34CBAAF7-D070-47CE-B095-95B4BB6F67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1E482DD3-B12D-4A15-90BD-20CA39466E79}"/>
              </a:ext>
            </a:extLst>
          </p:cNvPr>
          <p:cNvSpPr>
            <a:spLocks noGrp="1"/>
          </p:cNvSpPr>
          <p:nvPr>
            <p:ph type="dt" sz="half" idx="10"/>
          </p:nvPr>
        </p:nvSpPr>
        <p:spPr/>
        <p:txBody>
          <a:bodyPr/>
          <a:lstStyle/>
          <a:p>
            <a:fld id="{2083D0B7-2EB1-4E07-A3FC-059D79B1C7A5}" type="datetimeFigureOut">
              <a:rPr lang="fa-IR" smtClean="0"/>
              <a:t>1443/02/21</a:t>
            </a:fld>
            <a:endParaRPr lang="fa-IR"/>
          </a:p>
        </p:txBody>
      </p:sp>
      <p:sp>
        <p:nvSpPr>
          <p:cNvPr id="5" name="Footer Placeholder 4">
            <a:extLst>
              <a:ext uri="{FF2B5EF4-FFF2-40B4-BE49-F238E27FC236}">
                <a16:creationId xmlns:a16="http://schemas.microsoft.com/office/drawing/2014/main" id="{637F4E7F-66E9-4982-95E2-7074F458392A}"/>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39134B27-B02A-479C-95EB-095BA3BD48C8}"/>
              </a:ext>
            </a:extLst>
          </p:cNvPr>
          <p:cNvSpPr>
            <a:spLocks noGrp="1"/>
          </p:cNvSpPr>
          <p:nvPr>
            <p:ph type="sldNum" sz="quarter" idx="12"/>
          </p:nvPr>
        </p:nvSpPr>
        <p:spPr/>
        <p:txBody>
          <a:bodyPr/>
          <a:lstStyle/>
          <a:p>
            <a:fld id="{12E6334B-6F1E-42D2-AAF8-837F60A850C7}" type="slidenum">
              <a:rPr lang="fa-IR" smtClean="0"/>
              <a:t>‹#›</a:t>
            </a:fld>
            <a:endParaRPr lang="fa-IR"/>
          </a:p>
        </p:txBody>
      </p:sp>
    </p:spTree>
    <p:extLst>
      <p:ext uri="{BB962C8B-B14F-4D97-AF65-F5344CB8AC3E}">
        <p14:creationId xmlns:p14="http://schemas.microsoft.com/office/powerpoint/2010/main" val="98511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FF74B-74E4-447D-8ABD-F7B225EA974D}"/>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627EEEE2-60E2-408C-BA0B-8E8A5DE280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4D5D9928-8C26-41C7-AD7F-C96F42D9875E}"/>
              </a:ext>
            </a:extLst>
          </p:cNvPr>
          <p:cNvSpPr>
            <a:spLocks noGrp="1"/>
          </p:cNvSpPr>
          <p:nvPr>
            <p:ph type="dt" sz="half" idx="10"/>
          </p:nvPr>
        </p:nvSpPr>
        <p:spPr/>
        <p:txBody>
          <a:bodyPr/>
          <a:lstStyle/>
          <a:p>
            <a:fld id="{2083D0B7-2EB1-4E07-A3FC-059D79B1C7A5}" type="datetimeFigureOut">
              <a:rPr lang="fa-IR" smtClean="0"/>
              <a:t>1443/02/21</a:t>
            </a:fld>
            <a:endParaRPr lang="fa-IR"/>
          </a:p>
        </p:txBody>
      </p:sp>
      <p:sp>
        <p:nvSpPr>
          <p:cNvPr id="5" name="Footer Placeholder 4">
            <a:extLst>
              <a:ext uri="{FF2B5EF4-FFF2-40B4-BE49-F238E27FC236}">
                <a16:creationId xmlns:a16="http://schemas.microsoft.com/office/drawing/2014/main" id="{DA733541-E1D9-4C82-AE3E-7BB79560944A}"/>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B93D0B3B-C06B-41AF-BB9F-16C33E30D3A0}"/>
              </a:ext>
            </a:extLst>
          </p:cNvPr>
          <p:cNvSpPr>
            <a:spLocks noGrp="1"/>
          </p:cNvSpPr>
          <p:nvPr>
            <p:ph type="sldNum" sz="quarter" idx="12"/>
          </p:nvPr>
        </p:nvSpPr>
        <p:spPr/>
        <p:txBody>
          <a:bodyPr/>
          <a:lstStyle/>
          <a:p>
            <a:fld id="{12E6334B-6F1E-42D2-AAF8-837F60A850C7}" type="slidenum">
              <a:rPr lang="fa-IR" smtClean="0"/>
              <a:t>‹#›</a:t>
            </a:fld>
            <a:endParaRPr lang="fa-IR"/>
          </a:p>
        </p:txBody>
      </p:sp>
    </p:spTree>
    <p:extLst>
      <p:ext uri="{BB962C8B-B14F-4D97-AF65-F5344CB8AC3E}">
        <p14:creationId xmlns:p14="http://schemas.microsoft.com/office/powerpoint/2010/main" val="3139149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BCDA2-AE9B-4699-97C2-DBEED3C7EE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a:extLst>
              <a:ext uri="{FF2B5EF4-FFF2-40B4-BE49-F238E27FC236}">
                <a16:creationId xmlns:a16="http://schemas.microsoft.com/office/drawing/2014/main" id="{C6BF4777-79BD-44D6-A4AC-82483FF65A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F9578F-D007-4330-A03C-1EFD8747013C}"/>
              </a:ext>
            </a:extLst>
          </p:cNvPr>
          <p:cNvSpPr>
            <a:spLocks noGrp="1"/>
          </p:cNvSpPr>
          <p:nvPr>
            <p:ph type="dt" sz="half" idx="10"/>
          </p:nvPr>
        </p:nvSpPr>
        <p:spPr/>
        <p:txBody>
          <a:bodyPr/>
          <a:lstStyle/>
          <a:p>
            <a:fld id="{2083D0B7-2EB1-4E07-A3FC-059D79B1C7A5}" type="datetimeFigureOut">
              <a:rPr lang="fa-IR" smtClean="0"/>
              <a:t>1443/02/21</a:t>
            </a:fld>
            <a:endParaRPr lang="fa-IR"/>
          </a:p>
        </p:txBody>
      </p:sp>
      <p:sp>
        <p:nvSpPr>
          <p:cNvPr id="5" name="Footer Placeholder 4">
            <a:extLst>
              <a:ext uri="{FF2B5EF4-FFF2-40B4-BE49-F238E27FC236}">
                <a16:creationId xmlns:a16="http://schemas.microsoft.com/office/drawing/2014/main" id="{2B684551-AD19-493F-887C-ECF1EFD2EC73}"/>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4629416E-5593-4544-A45E-4F593D1C980D}"/>
              </a:ext>
            </a:extLst>
          </p:cNvPr>
          <p:cNvSpPr>
            <a:spLocks noGrp="1"/>
          </p:cNvSpPr>
          <p:nvPr>
            <p:ph type="sldNum" sz="quarter" idx="12"/>
          </p:nvPr>
        </p:nvSpPr>
        <p:spPr/>
        <p:txBody>
          <a:bodyPr/>
          <a:lstStyle/>
          <a:p>
            <a:fld id="{12E6334B-6F1E-42D2-AAF8-837F60A850C7}" type="slidenum">
              <a:rPr lang="fa-IR" smtClean="0"/>
              <a:t>‹#›</a:t>
            </a:fld>
            <a:endParaRPr lang="fa-IR"/>
          </a:p>
        </p:txBody>
      </p:sp>
    </p:spTree>
    <p:extLst>
      <p:ext uri="{BB962C8B-B14F-4D97-AF65-F5344CB8AC3E}">
        <p14:creationId xmlns:p14="http://schemas.microsoft.com/office/powerpoint/2010/main" val="421619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C25D9-67AE-46EB-955E-9728326BB065}"/>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31860CDC-0F31-4064-B61D-7754D514B2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a:extLst>
              <a:ext uri="{FF2B5EF4-FFF2-40B4-BE49-F238E27FC236}">
                <a16:creationId xmlns:a16="http://schemas.microsoft.com/office/drawing/2014/main" id="{6DADFB54-CD88-4A9C-80A3-423A2944B2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a:extLst>
              <a:ext uri="{FF2B5EF4-FFF2-40B4-BE49-F238E27FC236}">
                <a16:creationId xmlns:a16="http://schemas.microsoft.com/office/drawing/2014/main" id="{7CF95A6F-4CBA-4FF4-B2C5-6C428757B646}"/>
              </a:ext>
            </a:extLst>
          </p:cNvPr>
          <p:cNvSpPr>
            <a:spLocks noGrp="1"/>
          </p:cNvSpPr>
          <p:nvPr>
            <p:ph type="dt" sz="half" idx="10"/>
          </p:nvPr>
        </p:nvSpPr>
        <p:spPr/>
        <p:txBody>
          <a:bodyPr/>
          <a:lstStyle/>
          <a:p>
            <a:fld id="{2083D0B7-2EB1-4E07-A3FC-059D79B1C7A5}" type="datetimeFigureOut">
              <a:rPr lang="fa-IR" smtClean="0"/>
              <a:t>1443/02/21</a:t>
            </a:fld>
            <a:endParaRPr lang="fa-IR"/>
          </a:p>
        </p:txBody>
      </p:sp>
      <p:sp>
        <p:nvSpPr>
          <p:cNvPr id="6" name="Footer Placeholder 5">
            <a:extLst>
              <a:ext uri="{FF2B5EF4-FFF2-40B4-BE49-F238E27FC236}">
                <a16:creationId xmlns:a16="http://schemas.microsoft.com/office/drawing/2014/main" id="{6F08FF4E-F74C-4E5E-A33C-38ADD8F799C9}"/>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6115B835-988A-4FEE-882C-884AEA9DC4AD}"/>
              </a:ext>
            </a:extLst>
          </p:cNvPr>
          <p:cNvSpPr>
            <a:spLocks noGrp="1"/>
          </p:cNvSpPr>
          <p:nvPr>
            <p:ph type="sldNum" sz="quarter" idx="12"/>
          </p:nvPr>
        </p:nvSpPr>
        <p:spPr/>
        <p:txBody>
          <a:bodyPr/>
          <a:lstStyle/>
          <a:p>
            <a:fld id="{12E6334B-6F1E-42D2-AAF8-837F60A850C7}" type="slidenum">
              <a:rPr lang="fa-IR" smtClean="0"/>
              <a:t>‹#›</a:t>
            </a:fld>
            <a:endParaRPr lang="fa-IR"/>
          </a:p>
        </p:txBody>
      </p:sp>
    </p:spTree>
    <p:extLst>
      <p:ext uri="{BB962C8B-B14F-4D97-AF65-F5344CB8AC3E}">
        <p14:creationId xmlns:p14="http://schemas.microsoft.com/office/powerpoint/2010/main" val="2850063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B84AB-0800-4B6E-9D68-C3BCCF6BB150}"/>
              </a:ext>
            </a:extLst>
          </p:cNvPr>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a:extLst>
              <a:ext uri="{FF2B5EF4-FFF2-40B4-BE49-F238E27FC236}">
                <a16:creationId xmlns:a16="http://schemas.microsoft.com/office/drawing/2014/main" id="{E75A0ABA-0B2C-4CEC-8ED2-0C5188EFC4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C9F173-22DC-4FD7-989C-0F9739710B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a:extLst>
              <a:ext uri="{FF2B5EF4-FFF2-40B4-BE49-F238E27FC236}">
                <a16:creationId xmlns:a16="http://schemas.microsoft.com/office/drawing/2014/main" id="{200194B6-DAB8-4AEF-8DC3-09C8DD4E19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AADC14-F932-42C1-8A68-F7C825DBB6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a:extLst>
              <a:ext uri="{FF2B5EF4-FFF2-40B4-BE49-F238E27FC236}">
                <a16:creationId xmlns:a16="http://schemas.microsoft.com/office/drawing/2014/main" id="{3BCADCEE-6E83-4CAC-BE4A-6080544C0641}"/>
              </a:ext>
            </a:extLst>
          </p:cNvPr>
          <p:cNvSpPr>
            <a:spLocks noGrp="1"/>
          </p:cNvSpPr>
          <p:nvPr>
            <p:ph type="dt" sz="half" idx="10"/>
          </p:nvPr>
        </p:nvSpPr>
        <p:spPr/>
        <p:txBody>
          <a:bodyPr/>
          <a:lstStyle/>
          <a:p>
            <a:fld id="{2083D0B7-2EB1-4E07-A3FC-059D79B1C7A5}" type="datetimeFigureOut">
              <a:rPr lang="fa-IR" smtClean="0"/>
              <a:t>1443/02/21</a:t>
            </a:fld>
            <a:endParaRPr lang="fa-IR"/>
          </a:p>
        </p:txBody>
      </p:sp>
      <p:sp>
        <p:nvSpPr>
          <p:cNvPr id="8" name="Footer Placeholder 7">
            <a:extLst>
              <a:ext uri="{FF2B5EF4-FFF2-40B4-BE49-F238E27FC236}">
                <a16:creationId xmlns:a16="http://schemas.microsoft.com/office/drawing/2014/main" id="{3CD06BFE-5AFD-48B5-918F-3509CDB9E34C}"/>
              </a:ext>
            </a:extLst>
          </p:cNvPr>
          <p:cNvSpPr>
            <a:spLocks noGrp="1"/>
          </p:cNvSpPr>
          <p:nvPr>
            <p:ph type="ftr" sz="quarter" idx="11"/>
          </p:nvPr>
        </p:nvSpPr>
        <p:spPr/>
        <p:txBody>
          <a:bodyPr/>
          <a:lstStyle/>
          <a:p>
            <a:endParaRPr lang="fa-IR"/>
          </a:p>
        </p:txBody>
      </p:sp>
      <p:sp>
        <p:nvSpPr>
          <p:cNvPr id="9" name="Slide Number Placeholder 8">
            <a:extLst>
              <a:ext uri="{FF2B5EF4-FFF2-40B4-BE49-F238E27FC236}">
                <a16:creationId xmlns:a16="http://schemas.microsoft.com/office/drawing/2014/main" id="{EB6B22B5-97EA-45B1-9331-240EB8607961}"/>
              </a:ext>
            </a:extLst>
          </p:cNvPr>
          <p:cNvSpPr>
            <a:spLocks noGrp="1"/>
          </p:cNvSpPr>
          <p:nvPr>
            <p:ph type="sldNum" sz="quarter" idx="12"/>
          </p:nvPr>
        </p:nvSpPr>
        <p:spPr/>
        <p:txBody>
          <a:bodyPr/>
          <a:lstStyle/>
          <a:p>
            <a:fld id="{12E6334B-6F1E-42D2-AAF8-837F60A850C7}" type="slidenum">
              <a:rPr lang="fa-IR" smtClean="0"/>
              <a:t>‹#›</a:t>
            </a:fld>
            <a:endParaRPr lang="fa-IR"/>
          </a:p>
        </p:txBody>
      </p:sp>
    </p:spTree>
    <p:extLst>
      <p:ext uri="{BB962C8B-B14F-4D97-AF65-F5344CB8AC3E}">
        <p14:creationId xmlns:p14="http://schemas.microsoft.com/office/powerpoint/2010/main" val="3662096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4F44-7205-41FC-8BBA-179ED78C38AA}"/>
              </a:ext>
            </a:extLst>
          </p:cNvPr>
          <p:cNvSpPr>
            <a:spLocks noGrp="1"/>
          </p:cNvSpPr>
          <p:nvPr>
            <p:ph type="title"/>
          </p:nvPr>
        </p:nvSpPr>
        <p:spPr/>
        <p:txBody>
          <a:bodyPr/>
          <a:lstStyle/>
          <a:p>
            <a:r>
              <a:rPr lang="en-US"/>
              <a:t>Click to edit Master title style</a:t>
            </a:r>
            <a:endParaRPr lang="fa-IR"/>
          </a:p>
        </p:txBody>
      </p:sp>
      <p:sp>
        <p:nvSpPr>
          <p:cNvPr id="3" name="Date Placeholder 2">
            <a:extLst>
              <a:ext uri="{FF2B5EF4-FFF2-40B4-BE49-F238E27FC236}">
                <a16:creationId xmlns:a16="http://schemas.microsoft.com/office/drawing/2014/main" id="{4E137BA4-07E5-4C29-B79A-1AD3F16E06B7}"/>
              </a:ext>
            </a:extLst>
          </p:cNvPr>
          <p:cNvSpPr>
            <a:spLocks noGrp="1"/>
          </p:cNvSpPr>
          <p:nvPr>
            <p:ph type="dt" sz="half" idx="10"/>
          </p:nvPr>
        </p:nvSpPr>
        <p:spPr/>
        <p:txBody>
          <a:bodyPr/>
          <a:lstStyle/>
          <a:p>
            <a:fld id="{2083D0B7-2EB1-4E07-A3FC-059D79B1C7A5}" type="datetimeFigureOut">
              <a:rPr lang="fa-IR" smtClean="0"/>
              <a:t>1443/02/21</a:t>
            </a:fld>
            <a:endParaRPr lang="fa-IR"/>
          </a:p>
        </p:txBody>
      </p:sp>
      <p:sp>
        <p:nvSpPr>
          <p:cNvPr id="4" name="Footer Placeholder 3">
            <a:extLst>
              <a:ext uri="{FF2B5EF4-FFF2-40B4-BE49-F238E27FC236}">
                <a16:creationId xmlns:a16="http://schemas.microsoft.com/office/drawing/2014/main" id="{2F59D5FC-C5DD-46B8-B140-DDCFEFF87578}"/>
              </a:ext>
            </a:extLst>
          </p:cNvPr>
          <p:cNvSpPr>
            <a:spLocks noGrp="1"/>
          </p:cNvSpPr>
          <p:nvPr>
            <p:ph type="ftr" sz="quarter" idx="11"/>
          </p:nvPr>
        </p:nvSpPr>
        <p:spPr/>
        <p:txBody>
          <a:bodyPr/>
          <a:lstStyle/>
          <a:p>
            <a:endParaRPr lang="fa-IR"/>
          </a:p>
        </p:txBody>
      </p:sp>
      <p:sp>
        <p:nvSpPr>
          <p:cNvPr id="5" name="Slide Number Placeholder 4">
            <a:extLst>
              <a:ext uri="{FF2B5EF4-FFF2-40B4-BE49-F238E27FC236}">
                <a16:creationId xmlns:a16="http://schemas.microsoft.com/office/drawing/2014/main" id="{39032B98-4EE9-4C8E-B552-137C7F96FC75}"/>
              </a:ext>
            </a:extLst>
          </p:cNvPr>
          <p:cNvSpPr>
            <a:spLocks noGrp="1"/>
          </p:cNvSpPr>
          <p:nvPr>
            <p:ph type="sldNum" sz="quarter" idx="12"/>
          </p:nvPr>
        </p:nvSpPr>
        <p:spPr/>
        <p:txBody>
          <a:bodyPr/>
          <a:lstStyle/>
          <a:p>
            <a:fld id="{12E6334B-6F1E-42D2-AAF8-837F60A850C7}" type="slidenum">
              <a:rPr lang="fa-IR" smtClean="0"/>
              <a:t>‹#›</a:t>
            </a:fld>
            <a:endParaRPr lang="fa-IR"/>
          </a:p>
        </p:txBody>
      </p:sp>
    </p:spTree>
    <p:extLst>
      <p:ext uri="{BB962C8B-B14F-4D97-AF65-F5344CB8AC3E}">
        <p14:creationId xmlns:p14="http://schemas.microsoft.com/office/powerpoint/2010/main" val="299360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408C42-F9B1-4906-AF7E-4882D2BCD584}"/>
              </a:ext>
            </a:extLst>
          </p:cNvPr>
          <p:cNvSpPr>
            <a:spLocks noGrp="1"/>
          </p:cNvSpPr>
          <p:nvPr>
            <p:ph type="dt" sz="half" idx="10"/>
          </p:nvPr>
        </p:nvSpPr>
        <p:spPr/>
        <p:txBody>
          <a:bodyPr/>
          <a:lstStyle/>
          <a:p>
            <a:fld id="{2083D0B7-2EB1-4E07-A3FC-059D79B1C7A5}" type="datetimeFigureOut">
              <a:rPr lang="fa-IR" smtClean="0"/>
              <a:t>1443/02/21</a:t>
            </a:fld>
            <a:endParaRPr lang="fa-IR"/>
          </a:p>
        </p:txBody>
      </p:sp>
      <p:sp>
        <p:nvSpPr>
          <p:cNvPr id="3" name="Footer Placeholder 2">
            <a:extLst>
              <a:ext uri="{FF2B5EF4-FFF2-40B4-BE49-F238E27FC236}">
                <a16:creationId xmlns:a16="http://schemas.microsoft.com/office/drawing/2014/main" id="{AC3F5F8E-65D7-4777-9192-616306B109AE}"/>
              </a:ext>
            </a:extLst>
          </p:cNvPr>
          <p:cNvSpPr>
            <a:spLocks noGrp="1"/>
          </p:cNvSpPr>
          <p:nvPr>
            <p:ph type="ftr" sz="quarter" idx="11"/>
          </p:nvPr>
        </p:nvSpPr>
        <p:spPr/>
        <p:txBody>
          <a:bodyPr/>
          <a:lstStyle/>
          <a:p>
            <a:endParaRPr lang="fa-IR"/>
          </a:p>
        </p:txBody>
      </p:sp>
      <p:sp>
        <p:nvSpPr>
          <p:cNvPr id="4" name="Slide Number Placeholder 3">
            <a:extLst>
              <a:ext uri="{FF2B5EF4-FFF2-40B4-BE49-F238E27FC236}">
                <a16:creationId xmlns:a16="http://schemas.microsoft.com/office/drawing/2014/main" id="{ED47B089-F3CC-41AF-96A7-1C513B187609}"/>
              </a:ext>
            </a:extLst>
          </p:cNvPr>
          <p:cNvSpPr>
            <a:spLocks noGrp="1"/>
          </p:cNvSpPr>
          <p:nvPr>
            <p:ph type="sldNum" sz="quarter" idx="12"/>
          </p:nvPr>
        </p:nvSpPr>
        <p:spPr/>
        <p:txBody>
          <a:bodyPr/>
          <a:lstStyle/>
          <a:p>
            <a:fld id="{12E6334B-6F1E-42D2-AAF8-837F60A850C7}" type="slidenum">
              <a:rPr lang="fa-IR" smtClean="0"/>
              <a:t>‹#›</a:t>
            </a:fld>
            <a:endParaRPr lang="fa-IR"/>
          </a:p>
        </p:txBody>
      </p:sp>
    </p:spTree>
    <p:extLst>
      <p:ext uri="{BB962C8B-B14F-4D97-AF65-F5344CB8AC3E}">
        <p14:creationId xmlns:p14="http://schemas.microsoft.com/office/powerpoint/2010/main" val="1581282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B85EF-A42E-4285-8465-18A06AF790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a:extLst>
              <a:ext uri="{FF2B5EF4-FFF2-40B4-BE49-F238E27FC236}">
                <a16:creationId xmlns:a16="http://schemas.microsoft.com/office/drawing/2014/main" id="{8C51609D-6572-4A54-8E97-8BB456EC30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a:extLst>
              <a:ext uri="{FF2B5EF4-FFF2-40B4-BE49-F238E27FC236}">
                <a16:creationId xmlns:a16="http://schemas.microsoft.com/office/drawing/2014/main" id="{D12C6228-1503-47B4-B711-C1EA105A74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0DCF76-B7E9-45EA-92AB-CD40AF7E3A18}"/>
              </a:ext>
            </a:extLst>
          </p:cNvPr>
          <p:cNvSpPr>
            <a:spLocks noGrp="1"/>
          </p:cNvSpPr>
          <p:nvPr>
            <p:ph type="dt" sz="half" idx="10"/>
          </p:nvPr>
        </p:nvSpPr>
        <p:spPr/>
        <p:txBody>
          <a:bodyPr/>
          <a:lstStyle/>
          <a:p>
            <a:fld id="{2083D0B7-2EB1-4E07-A3FC-059D79B1C7A5}" type="datetimeFigureOut">
              <a:rPr lang="fa-IR" smtClean="0"/>
              <a:t>1443/02/21</a:t>
            </a:fld>
            <a:endParaRPr lang="fa-IR"/>
          </a:p>
        </p:txBody>
      </p:sp>
      <p:sp>
        <p:nvSpPr>
          <p:cNvPr id="6" name="Footer Placeholder 5">
            <a:extLst>
              <a:ext uri="{FF2B5EF4-FFF2-40B4-BE49-F238E27FC236}">
                <a16:creationId xmlns:a16="http://schemas.microsoft.com/office/drawing/2014/main" id="{C7745E47-757C-43B8-BBE9-18EB8984250D}"/>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DF795BAE-42E2-4182-9403-5E75AF969021}"/>
              </a:ext>
            </a:extLst>
          </p:cNvPr>
          <p:cNvSpPr>
            <a:spLocks noGrp="1"/>
          </p:cNvSpPr>
          <p:nvPr>
            <p:ph type="sldNum" sz="quarter" idx="12"/>
          </p:nvPr>
        </p:nvSpPr>
        <p:spPr/>
        <p:txBody>
          <a:bodyPr/>
          <a:lstStyle/>
          <a:p>
            <a:fld id="{12E6334B-6F1E-42D2-AAF8-837F60A850C7}" type="slidenum">
              <a:rPr lang="fa-IR" smtClean="0"/>
              <a:t>‹#›</a:t>
            </a:fld>
            <a:endParaRPr lang="fa-IR"/>
          </a:p>
        </p:txBody>
      </p:sp>
    </p:spTree>
    <p:extLst>
      <p:ext uri="{BB962C8B-B14F-4D97-AF65-F5344CB8AC3E}">
        <p14:creationId xmlns:p14="http://schemas.microsoft.com/office/powerpoint/2010/main" val="16974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DCB83-1945-4FDD-AC28-32DAFB5EC4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a:extLst>
              <a:ext uri="{FF2B5EF4-FFF2-40B4-BE49-F238E27FC236}">
                <a16:creationId xmlns:a16="http://schemas.microsoft.com/office/drawing/2014/main" id="{6863E572-72B5-4089-AD71-CC47536255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a:extLst>
              <a:ext uri="{FF2B5EF4-FFF2-40B4-BE49-F238E27FC236}">
                <a16:creationId xmlns:a16="http://schemas.microsoft.com/office/drawing/2014/main" id="{24733E42-35C1-4E14-85A6-6427252876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538507-5E7A-4D62-B69C-AAABA67A8D7E}"/>
              </a:ext>
            </a:extLst>
          </p:cNvPr>
          <p:cNvSpPr>
            <a:spLocks noGrp="1"/>
          </p:cNvSpPr>
          <p:nvPr>
            <p:ph type="dt" sz="half" idx="10"/>
          </p:nvPr>
        </p:nvSpPr>
        <p:spPr/>
        <p:txBody>
          <a:bodyPr/>
          <a:lstStyle/>
          <a:p>
            <a:fld id="{2083D0B7-2EB1-4E07-A3FC-059D79B1C7A5}" type="datetimeFigureOut">
              <a:rPr lang="fa-IR" smtClean="0"/>
              <a:t>1443/02/21</a:t>
            </a:fld>
            <a:endParaRPr lang="fa-IR"/>
          </a:p>
        </p:txBody>
      </p:sp>
      <p:sp>
        <p:nvSpPr>
          <p:cNvPr id="6" name="Footer Placeholder 5">
            <a:extLst>
              <a:ext uri="{FF2B5EF4-FFF2-40B4-BE49-F238E27FC236}">
                <a16:creationId xmlns:a16="http://schemas.microsoft.com/office/drawing/2014/main" id="{D0D5C1B8-01F2-48DC-83B1-5E88FA4ABCD8}"/>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3F4BFCAC-6D90-4569-99DE-1EAC02C52938}"/>
              </a:ext>
            </a:extLst>
          </p:cNvPr>
          <p:cNvSpPr>
            <a:spLocks noGrp="1"/>
          </p:cNvSpPr>
          <p:nvPr>
            <p:ph type="sldNum" sz="quarter" idx="12"/>
          </p:nvPr>
        </p:nvSpPr>
        <p:spPr/>
        <p:txBody>
          <a:bodyPr/>
          <a:lstStyle/>
          <a:p>
            <a:fld id="{12E6334B-6F1E-42D2-AAF8-837F60A850C7}" type="slidenum">
              <a:rPr lang="fa-IR" smtClean="0"/>
              <a:t>‹#›</a:t>
            </a:fld>
            <a:endParaRPr lang="fa-IR"/>
          </a:p>
        </p:txBody>
      </p:sp>
    </p:spTree>
    <p:extLst>
      <p:ext uri="{BB962C8B-B14F-4D97-AF65-F5344CB8AC3E}">
        <p14:creationId xmlns:p14="http://schemas.microsoft.com/office/powerpoint/2010/main" val="143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C5C7AD-4BED-43B4-AD67-53D9824C25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a-IR"/>
          </a:p>
        </p:txBody>
      </p:sp>
      <p:sp>
        <p:nvSpPr>
          <p:cNvPr id="3" name="Text Placeholder 2">
            <a:extLst>
              <a:ext uri="{FF2B5EF4-FFF2-40B4-BE49-F238E27FC236}">
                <a16:creationId xmlns:a16="http://schemas.microsoft.com/office/drawing/2014/main" id="{2DBB8D7B-C439-4CE4-90FE-EE276BDE63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A2FD3F6D-00E2-40E4-97E6-366043D8F0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3D0B7-2EB1-4E07-A3FC-059D79B1C7A5}" type="datetimeFigureOut">
              <a:rPr lang="fa-IR" smtClean="0"/>
              <a:t>1443/02/21</a:t>
            </a:fld>
            <a:endParaRPr lang="fa-IR"/>
          </a:p>
        </p:txBody>
      </p:sp>
      <p:sp>
        <p:nvSpPr>
          <p:cNvPr id="5" name="Footer Placeholder 4">
            <a:extLst>
              <a:ext uri="{FF2B5EF4-FFF2-40B4-BE49-F238E27FC236}">
                <a16:creationId xmlns:a16="http://schemas.microsoft.com/office/drawing/2014/main" id="{D754CDDF-77F1-48BE-A31B-030F482883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a:extLst>
              <a:ext uri="{FF2B5EF4-FFF2-40B4-BE49-F238E27FC236}">
                <a16:creationId xmlns:a16="http://schemas.microsoft.com/office/drawing/2014/main" id="{2986EF6B-8516-415B-BC98-B5964BF588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E6334B-6F1E-42D2-AAF8-837F60A850C7}" type="slidenum">
              <a:rPr lang="fa-IR" smtClean="0"/>
              <a:t>‹#›</a:t>
            </a:fld>
            <a:endParaRPr lang="fa-IR"/>
          </a:p>
        </p:txBody>
      </p:sp>
    </p:spTree>
    <p:extLst>
      <p:ext uri="{BB962C8B-B14F-4D97-AF65-F5344CB8AC3E}">
        <p14:creationId xmlns:p14="http://schemas.microsoft.com/office/powerpoint/2010/main" val="1516105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5145" y="1127051"/>
            <a:ext cx="9144000" cy="1085739"/>
          </a:xfrm>
        </p:spPr>
        <p:txBody>
          <a:bodyPr/>
          <a:lstStyle/>
          <a:p>
            <a:r>
              <a:rPr lang="fa-IR" b="1" dirty="0">
                <a:solidFill>
                  <a:srgbClr val="FF0000"/>
                </a:solidFill>
                <a:cs typeface="B Titr" panose="00000700000000000000" pitchFamily="2" charset="-78"/>
              </a:rPr>
              <a:t>برنامه ایمن سازی کشوری</a:t>
            </a:r>
            <a:endParaRPr lang="en-US" dirty="0">
              <a:solidFill>
                <a:srgbClr val="FF0000"/>
              </a:solidFill>
              <a:cs typeface="B Titr" panose="00000700000000000000" pitchFamily="2" charset="-78"/>
            </a:endParaRPr>
          </a:p>
        </p:txBody>
      </p:sp>
      <p:sp>
        <p:nvSpPr>
          <p:cNvPr id="3" name="Subtitle 2"/>
          <p:cNvSpPr>
            <a:spLocks noGrp="1"/>
          </p:cNvSpPr>
          <p:nvPr>
            <p:ph type="subTitle" idx="1"/>
          </p:nvPr>
        </p:nvSpPr>
        <p:spPr>
          <a:xfrm>
            <a:off x="1988288" y="2838893"/>
            <a:ext cx="7896447" cy="2971800"/>
          </a:xfrm>
        </p:spPr>
        <p:txBody>
          <a:bodyPr>
            <a:normAutofit/>
          </a:bodyPr>
          <a:lstStyle/>
          <a:p>
            <a:pPr rtl="1"/>
            <a:r>
              <a:rPr lang="fa-IR" b="1">
                <a:solidFill>
                  <a:srgbClr val="0070C0"/>
                </a:solidFill>
                <a:cs typeface="B Nazanin" panose="00000400000000000000" pitchFamily="2" charset="-78"/>
              </a:rPr>
              <a:t>دکتر محمدصادق  عابدزاده  زواره</a:t>
            </a:r>
            <a:endParaRPr lang="fa-IR" b="1" dirty="0">
              <a:solidFill>
                <a:srgbClr val="0070C0"/>
              </a:solidFill>
              <a:cs typeface="B Nazanin" panose="00000400000000000000" pitchFamily="2" charset="-78"/>
            </a:endParaRPr>
          </a:p>
          <a:p>
            <a:r>
              <a:rPr lang="fa-IR" b="1" dirty="0">
                <a:solidFill>
                  <a:srgbClr val="0070C0"/>
                </a:solidFill>
                <a:cs typeface="B Nazanin" panose="00000400000000000000" pitchFamily="2" charset="-78"/>
              </a:rPr>
              <a:t>عضو هیات علمی گروه آموزش بهداشت و ارتقاء سلامت</a:t>
            </a:r>
          </a:p>
          <a:p>
            <a:r>
              <a:rPr lang="fa-IR" b="1" dirty="0">
                <a:solidFill>
                  <a:srgbClr val="0070C0"/>
                </a:solidFill>
                <a:cs typeface="B Nazanin" panose="00000400000000000000" pitchFamily="2" charset="-78"/>
              </a:rPr>
              <a:t>دانشکده بهداشت</a:t>
            </a:r>
          </a:p>
          <a:p>
            <a:r>
              <a:rPr lang="fa-IR" b="1" dirty="0">
                <a:solidFill>
                  <a:srgbClr val="0070C0"/>
                </a:solidFill>
                <a:cs typeface="B Nazanin" panose="00000400000000000000" pitchFamily="2" charset="-78"/>
              </a:rPr>
              <a:t>دانشگاه علوم پزشکی ایلام</a:t>
            </a:r>
            <a:endParaRPr lang="en-US" b="1" dirty="0">
              <a:solidFill>
                <a:srgbClr val="0070C0"/>
              </a:solidFill>
              <a:cs typeface="B Nazanin" panose="00000400000000000000" pitchFamily="2" charset="-78"/>
            </a:endParaRPr>
          </a:p>
        </p:txBody>
      </p:sp>
    </p:spTree>
    <p:extLst>
      <p:ext uri="{BB962C8B-B14F-4D97-AF65-F5344CB8AC3E}">
        <p14:creationId xmlns:p14="http://schemas.microsoft.com/office/powerpoint/2010/main" val="971241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2800" b="1" dirty="0">
                <a:cs typeface="B Nazanin" pitchFamily="2" charset="-78"/>
              </a:rPr>
              <a:t>نکات مهم در ایمن سازی کودکانی که از 3 ماهگی تا 6 سالگی در موعد مقرر مراجعه نکرده اند:</a:t>
            </a:r>
            <a:r>
              <a:rPr lang="en-US" sz="2800" dirty="0">
                <a:cs typeface="B Nazanin" pitchFamily="2" charset="-78"/>
              </a:rPr>
              <a:t/>
            </a:r>
            <a:br>
              <a:rPr lang="en-US" sz="2800" dirty="0">
                <a:cs typeface="B Nazanin" pitchFamily="2" charset="-78"/>
              </a:rPr>
            </a:br>
            <a:endParaRPr lang="en-US" sz="2800" dirty="0">
              <a:cs typeface="B Nazanin" pitchFamily="2" charset="-78"/>
            </a:endParaRPr>
          </a:p>
        </p:txBody>
      </p:sp>
      <p:sp>
        <p:nvSpPr>
          <p:cNvPr id="3" name="Content Placeholder 2"/>
          <p:cNvSpPr>
            <a:spLocks noGrp="1"/>
          </p:cNvSpPr>
          <p:nvPr>
            <p:ph idx="1"/>
          </p:nvPr>
        </p:nvSpPr>
        <p:spPr>
          <a:xfrm>
            <a:off x="1919536" y="1268760"/>
            <a:ext cx="8640960" cy="5328592"/>
          </a:xfrm>
        </p:spPr>
        <p:txBody>
          <a:bodyPr>
            <a:normAutofit lnSpcReduction="10000"/>
          </a:bodyPr>
          <a:lstStyle/>
          <a:p>
            <a:pPr algn="r" rtl="1">
              <a:lnSpc>
                <a:spcPct val="150000"/>
              </a:lnSpc>
              <a:buFont typeface="Wingdings" pitchFamily="2" charset="2"/>
              <a:buChar char="Ø"/>
            </a:pPr>
            <a:r>
              <a:rPr lang="fa-IR" sz="2400" dirty="0">
                <a:cs typeface="B Nazanin" pitchFamily="2" charset="-78"/>
              </a:rPr>
              <a:t>در صورتی که مابین دزهای یک واکسن فاصله ای بیش از مقدار توصیه شده باشد، نیازی به شروع مجدد سری واکسیناسیون از ابتدا یا تجویز دز اضافی نیست و باید برنامه ایمن سازی را ادامه داد.</a:t>
            </a:r>
          </a:p>
          <a:p>
            <a:pPr algn="r" rtl="1">
              <a:lnSpc>
                <a:spcPct val="150000"/>
              </a:lnSpc>
              <a:buFont typeface="Wingdings" pitchFamily="2" charset="2"/>
              <a:buChar char="Ø"/>
            </a:pPr>
            <a:r>
              <a:rPr lang="fa-IR" sz="2400" dirty="0">
                <a:cs typeface="B Nazanin" pitchFamily="2" charset="-78"/>
              </a:rPr>
              <a:t>در صورت مراجعه تاخيري كودك پس از ۴ ماهگی، </a:t>
            </a:r>
            <a:r>
              <a:rPr lang="fa-IR" sz="2400" dirty="0">
                <a:solidFill>
                  <a:srgbClr val="FF0000"/>
                </a:solidFill>
                <a:cs typeface="B Nazanin" pitchFamily="2" charset="-78"/>
              </a:rPr>
              <a:t>واكسن تزريقي فلج اطفال در اولين مراجعه و همراه قطره خوراكي تجويز مي شود.</a:t>
            </a:r>
          </a:p>
          <a:p>
            <a:pPr algn="r" rtl="1">
              <a:lnSpc>
                <a:spcPct val="150000"/>
              </a:lnSpc>
              <a:buFont typeface="Wingdings" pitchFamily="2" charset="2"/>
              <a:buChar char="Ø"/>
            </a:pPr>
            <a:r>
              <a:rPr lang="fa-IR" sz="2400" dirty="0">
                <a:cs typeface="B Nazanin" pitchFamily="2" charset="-78"/>
              </a:rPr>
              <a:t>در هنگام تزریق اولین نوبت واکسن </a:t>
            </a:r>
            <a:r>
              <a:rPr lang="en-US" sz="2400" dirty="0">
                <a:cs typeface="B Nazanin" pitchFamily="2" charset="-78"/>
              </a:rPr>
              <a:t>MMR ،</a:t>
            </a:r>
            <a:r>
              <a:rPr lang="fa-IR" sz="2400" dirty="0">
                <a:cs typeface="B Nazanin" pitchFamily="2" charset="-78"/>
              </a:rPr>
              <a:t>کودک باید حداقل 12 ماهه باشد.</a:t>
            </a:r>
          </a:p>
          <a:p>
            <a:pPr algn="r" rtl="1">
              <a:lnSpc>
                <a:spcPct val="150000"/>
              </a:lnSpc>
              <a:buFont typeface="Wingdings" pitchFamily="2" charset="2"/>
              <a:buChar char="Ø"/>
            </a:pPr>
            <a:r>
              <a:rPr lang="fa-IR" sz="2400" dirty="0">
                <a:cs typeface="B Nazanin" pitchFamily="2" charset="-78"/>
              </a:rPr>
              <a:t>چنانچه سن کودک هنگام دریافت اولین نوبت واکسن </a:t>
            </a:r>
            <a:r>
              <a:rPr lang="en-US" sz="2400" dirty="0">
                <a:cs typeface="B Nazanin" pitchFamily="2" charset="-78"/>
              </a:rPr>
              <a:t>MMR </a:t>
            </a:r>
            <a:r>
              <a:rPr lang="fa-IR" sz="2400" dirty="0">
                <a:cs typeface="B Nazanin" pitchFamily="2" charset="-78"/>
              </a:rPr>
              <a:t> زیر 18 ماه باشد، به شرط آن که فاصله حداقل یک ماه رعایت گردد، نوبت دوم در سن 18 ماهگی تزریق می گردد و چنانچه پس از 18 ماهگی باشد، نوبت دوم با رعایت یک ماه فاصله تزریق می شود.</a:t>
            </a:r>
            <a:endParaRPr lang="en-US" sz="2400" dirty="0">
              <a:cs typeface="B Nazanin" pitchFamily="2" charset="-78"/>
            </a:endParaRPr>
          </a:p>
        </p:txBody>
      </p:sp>
    </p:spTree>
    <p:extLst>
      <p:ext uri="{BB962C8B-B14F-4D97-AF65-F5344CB8AC3E}">
        <p14:creationId xmlns:p14="http://schemas.microsoft.com/office/powerpoint/2010/main" val="131126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5520" y="836713"/>
            <a:ext cx="8712968" cy="5289451"/>
          </a:xfrm>
        </p:spPr>
        <p:txBody>
          <a:bodyPr>
            <a:normAutofit lnSpcReduction="10000"/>
          </a:bodyPr>
          <a:lstStyle/>
          <a:p>
            <a:pPr algn="r" rtl="1">
              <a:lnSpc>
                <a:spcPct val="150000"/>
              </a:lnSpc>
              <a:buFont typeface="Wingdings" pitchFamily="2" charset="2"/>
              <a:buChar char="Ø"/>
            </a:pPr>
            <a:r>
              <a:rPr lang="fa-IR" dirty="0">
                <a:cs typeface="B Nazanin" pitchFamily="2" charset="-78"/>
              </a:rPr>
              <a:t>تزريق واكسن ب.ث.ژ از بدو تولد تا 12 ماهگي انجام مي شود. بعد از 12 ماهگی تزریق ب.ث.ژ ضرورتی ندارد.</a:t>
            </a:r>
          </a:p>
          <a:p>
            <a:pPr algn="r" rtl="1">
              <a:lnSpc>
                <a:spcPct val="150000"/>
              </a:lnSpc>
              <a:buFont typeface="Wingdings" pitchFamily="2" charset="2"/>
              <a:buChar char="Ø"/>
            </a:pPr>
            <a:r>
              <a:rPr lang="fa-IR" dirty="0">
                <a:cs typeface="B Nazanin" pitchFamily="2" charset="-78"/>
              </a:rPr>
              <a:t>از 5 سالگی (60 ماهگی) به بعد، در اولین مراجعه به جای واکسن پنج گانه، واکسن سه گانه و هپاتیت ب تزریق می گردد.</a:t>
            </a:r>
          </a:p>
          <a:p>
            <a:pPr algn="r" rtl="1">
              <a:lnSpc>
                <a:spcPct val="150000"/>
              </a:lnSpc>
              <a:buFont typeface="Wingdings" pitchFamily="2" charset="2"/>
              <a:buChar char="Ø"/>
            </a:pPr>
            <a:r>
              <a:rPr lang="fa-IR" dirty="0">
                <a:cs typeface="B Nazanin" pitchFamily="2" charset="-78"/>
              </a:rPr>
              <a:t>بعد از 6 سال تمام ( 6 سال و 11 ماه و 29 روز) تزریق واکسن سه گانه ممنوع است و باید از واکسن دوگانه بزرگسالان استفاده شود.</a:t>
            </a:r>
          </a:p>
          <a:p>
            <a:pPr algn="r" rtl="1">
              <a:lnSpc>
                <a:spcPct val="150000"/>
              </a:lnSpc>
              <a:buFont typeface="Wingdings" pitchFamily="2" charset="2"/>
              <a:buChar char="Ø"/>
            </a:pPr>
            <a:r>
              <a:rPr lang="fa-IR" dirty="0">
                <a:cs typeface="B Nazanin" pitchFamily="2" charset="-78"/>
              </a:rPr>
              <a:t>در صورتی که سن کودک هنگام تجویز یادآور اول سه گانه و فلج اطفال، 4 سال یا بیشتر باشد، یادآور دوم لزومی ندارد.</a:t>
            </a:r>
            <a:endParaRPr lang="en-US" dirty="0">
              <a:cs typeface="B Nazanin" pitchFamily="2" charset="-78"/>
            </a:endParaRPr>
          </a:p>
        </p:txBody>
      </p:sp>
    </p:spTree>
    <p:extLst>
      <p:ext uri="{BB962C8B-B14F-4D97-AF65-F5344CB8AC3E}">
        <p14:creationId xmlns:p14="http://schemas.microsoft.com/office/powerpoint/2010/main" val="280728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cs typeface="B Nazanin" pitchFamily="2" charset="-78"/>
            </a:endParaRPr>
          </a:p>
        </p:txBody>
      </p:sp>
      <p:sp>
        <p:nvSpPr>
          <p:cNvPr id="3" name="Content Placeholder 2"/>
          <p:cNvSpPr>
            <a:spLocks noGrp="1"/>
          </p:cNvSpPr>
          <p:nvPr>
            <p:ph idx="1"/>
          </p:nvPr>
        </p:nvSpPr>
        <p:spPr/>
        <p:txBody>
          <a:bodyPr/>
          <a:lstStyle/>
          <a:p>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536" y="620689"/>
            <a:ext cx="7776864" cy="5760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8231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560" y="1196753"/>
            <a:ext cx="7776864"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5846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cs typeface="B Nazanin" pitchFamily="2" charset="-78"/>
            </a:endParaRPr>
          </a:p>
        </p:txBody>
      </p:sp>
      <p:sp>
        <p:nvSpPr>
          <p:cNvPr id="3" name="Content Placeholder 2"/>
          <p:cNvSpPr>
            <a:spLocks noGrp="1"/>
          </p:cNvSpPr>
          <p:nvPr>
            <p:ph idx="1"/>
          </p:nvPr>
        </p:nvSpPr>
        <p:spPr/>
        <p:txBody>
          <a:bodyPr/>
          <a:lstStyle/>
          <a:p>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512" y="620689"/>
            <a:ext cx="8712968" cy="590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3243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981200" y="0"/>
            <a:ext cx="8229600" cy="274638"/>
          </a:xfrm>
        </p:spPr>
        <p:txBody>
          <a:bodyPr>
            <a:normAutofit fontScale="90000"/>
          </a:bodyPr>
          <a:lstStyle/>
          <a:p>
            <a:endParaRPr lang="en-US" dirty="0">
              <a:cs typeface="B Nazanin" pitchFamily="2" charset="-78"/>
            </a:endParaRPr>
          </a:p>
        </p:txBody>
      </p:sp>
      <p:sp>
        <p:nvSpPr>
          <p:cNvPr id="3" name="Content Placeholder 2"/>
          <p:cNvSpPr>
            <a:spLocks noGrp="1"/>
          </p:cNvSpPr>
          <p:nvPr>
            <p:ph idx="1"/>
          </p:nvPr>
        </p:nvSpPr>
        <p:spPr>
          <a:xfrm>
            <a:off x="1775520" y="1052737"/>
            <a:ext cx="8435280" cy="5073427"/>
          </a:xfrm>
        </p:spPr>
        <p:txBody>
          <a:bodyPr>
            <a:normAutofit fontScale="92500"/>
          </a:bodyPr>
          <a:lstStyle/>
          <a:p>
            <a:pPr algn="just" rtl="1">
              <a:lnSpc>
                <a:spcPct val="160000"/>
              </a:lnSpc>
              <a:buFont typeface="Wingdings" pitchFamily="2" charset="2"/>
              <a:buChar char="Ø"/>
            </a:pPr>
            <a:r>
              <a:rPr lang="fa-IR" dirty="0">
                <a:cs typeface="B Nazanin" pitchFamily="2" charset="-78"/>
              </a:rPr>
              <a:t>درمواردی که احتمال تاخیر در واکسیناسیون کودک به علل گوناگون از جمله سفر و زندگی در مناطق کوهستانی و صعب العبور وجود دارد، میتوان با رعایت حداقل سن تجویز واکسن ها، برای  واکسیناسیون این افراد اقدام نمود.</a:t>
            </a:r>
          </a:p>
          <a:p>
            <a:pPr algn="just" rtl="1">
              <a:lnSpc>
                <a:spcPct val="160000"/>
              </a:lnSpc>
              <a:buFont typeface="Wingdings" pitchFamily="2" charset="2"/>
              <a:buChar char="Ø"/>
            </a:pPr>
            <a:r>
              <a:rPr lang="fa-IR" dirty="0">
                <a:cs typeface="B Nazanin" pitchFamily="2" charset="-78"/>
              </a:rPr>
              <a:t>واکسن های غیر زنده را می توان همراه با یکدیگر و یا همراه با واکسن های ویروسی زنده و یا با هر فاصله ای با واکسن های زنده و یا غیر زنده تجویز کرد.</a:t>
            </a:r>
          </a:p>
          <a:p>
            <a:pPr algn="just" rtl="1">
              <a:lnSpc>
                <a:spcPct val="160000"/>
              </a:lnSpc>
              <a:buFont typeface="Wingdings" pitchFamily="2" charset="2"/>
              <a:buChar char="Ø"/>
            </a:pPr>
            <a:r>
              <a:rPr lang="fa-IR" dirty="0">
                <a:cs typeface="B Nazanin" pitchFamily="2" charset="-78"/>
              </a:rPr>
              <a:t>واکسن های ویروسی زنده تزریقی (به استثنای تب زرد) را باید همزمان و یا با رعایت حداقل یک ماه فاصله از دیگر واکسن های ویروسی زنده تزریق کرد.</a:t>
            </a:r>
            <a:endParaRPr lang="en-US" dirty="0">
              <a:cs typeface="B Nazanin" pitchFamily="2" charset="-78"/>
            </a:endParaRPr>
          </a:p>
        </p:txBody>
      </p:sp>
    </p:spTree>
    <p:extLst>
      <p:ext uri="{BB962C8B-B14F-4D97-AF65-F5344CB8AC3E}">
        <p14:creationId xmlns:p14="http://schemas.microsoft.com/office/powerpoint/2010/main" val="2159378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Nazanin" pitchFamily="2" charset="-78"/>
              </a:rPr>
              <a:t>برنامه ایمن سازی کودکان</a:t>
            </a:r>
            <a:endParaRPr lang="en-US" dirty="0">
              <a:cs typeface="B Nazanin" pitchFamily="2" charset="-78"/>
            </a:endParaRPr>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7568" y="1484784"/>
            <a:ext cx="7848872"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8025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a:cs typeface="B Nazanin" pitchFamily="2" charset="-78"/>
              </a:rPr>
              <a:t>نکته ها</a:t>
            </a:r>
            <a:endParaRPr lang="en-US" dirty="0">
              <a:cs typeface="B Nazanin" pitchFamily="2" charset="-78"/>
            </a:endParaRPr>
          </a:p>
        </p:txBody>
      </p:sp>
      <p:sp>
        <p:nvSpPr>
          <p:cNvPr id="3" name="Content Placeholder 2"/>
          <p:cNvSpPr>
            <a:spLocks noGrp="1"/>
          </p:cNvSpPr>
          <p:nvPr>
            <p:ph idx="1"/>
          </p:nvPr>
        </p:nvSpPr>
        <p:spPr/>
        <p:txBody>
          <a:bodyPr>
            <a:normAutofit/>
          </a:bodyPr>
          <a:lstStyle/>
          <a:p>
            <a:pPr algn="r" rtl="1">
              <a:buFont typeface="Wingdings" pitchFamily="2" charset="2"/>
              <a:buChar char="Ø"/>
            </a:pPr>
            <a:r>
              <a:rPr lang="fa-IR" dirty="0">
                <a:cs typeface="B Nazanin" pitchFamily="2" charset="-78"/>
              </a:rPr>
              <a:t>در صورت فقدان کارت ایمن سازی یا سابقه معتبر ایمن سازی، پس از</a:t>
            </a:r>
            <a:r>
              <a:rPr lang="en-US" dirty="0">
                <a:cs typeface="B Nazanin" pitchFamily="2" charset="-78"/>
              </a:rPr>
              <a:t> </a:t>
            </a:r>
            <a:r>
              <a:rPr lang="fa-IR" dirty="0">
                <a:cs typeface="B Nazanin" pitchFamily="2" charset="-78"/>
              </a:rPr>
              <a:t>بررسی کامل و دقیق از جمله حافظه والدین کودک، در صورت نیاز ایمن</a:t>
            </a:r>
            <a:r>
              <a:rPr lang="en-US" dirty="0">
                <a:cs typeface="B Nazanin" pitchFamily="2" charset="-78"/>
              </a:rPr>
              <a:t> </a:t>
            </a:r>
            <a:r>
              <a:rPr lang="fa-IR" dirty="0">
                <a:cs typeface="B Nazanin" pitchFamily="2" charset="-78"/>
              </a:rPr>
              <a:t>سازی تکمیل گردد.</a:t>
            </a:r>
          </a:p>
          <a:p>
            <a:pPr algn="r" rtl="1">
              <a:buFont typeface="Wingdings" pitchFamily="2" charset="2"/>
              <a:buChar char="Ø"/>
            </a:pPr>
            <a:r>
              <a:rPr lang="fa-IR" dirty="0">
                <a:solidFill>
                  <a:srgbClr val="FF0000"/>
                </a:solidFill>
                <a:cs typeface="B Nazanin" pitchFamily="2" charset="-78"/>
              </a:rPr>
              <a:t>ملاک سابقه معتبر ایمن سازی </a:t>
            </a:r>
            <a:r>
              <a:rPr lang="fa-IR" dirty="0">
                <a:cs typeface="B Nazanin" pitchFamily="2" charset="-78"/>
              </a:rPr>
              <a:t>سند معتبری </a:t>
            </a:r>
            <a:r>
              <a:rPr lang="en-US" dirty="0">
                <a:cs typeface="B Nazanin" pitchFamily="2" charset="-78"/>
              </a:rPr>
              <a:t>)</a:t>
            </a:r>
            <a:r>
              <a:rPr lang="fa-IR" dirty="0">
                <a:cs typeface="B Nazanin" pitchFamily="2" charset="-78"/>
              </a:rPr>
              <a:t>از قبیل کارت واکسیناسیون،</a:t>
            </a:r>
            <a:r>
              <a:rPr lang="en-US" dirty="0">
                <a:cs typeface="B Nazanin" pitchFamily="2" charset="-78"/>
              </a:rPr>
              <a:t> </a:t>
            </a:r>
            <a:r>
              <a:rPr lang="fa-IR" dirty="0">
                <a:cs typeface="B Nazanin" pitchFamily="2" charset="-78"/>
              </a:rPr>
              <a:t>ثبت در دفاتر مراکز بهداشتی درمانی، خانه های بهداشت و تیم های سیار</a:t>
            </a:r>
            <a:r>
              <a:rPr lang="en-US" dirty="0">
                <a:cs typeface="B Nazanin" pitchFamily="2" charset="-78"/>
              </a:rPr>
              <a:t> </a:t>
            </a:r>
            <a:r>
              <a:rPr lang="fa-IR" dirty="0">
                <a:cs typeface="B Nazanin" pitchFamily="2" charset="-78"/>
              </a:rPr>
              <a:t>وگواهی پزشک</a:t>
            </a:r>
            <a:r>
              <a:rPr lang="en-US" dirty="0">
                <a:cs typeface="B Nazanin" pitchFamily="2" charset="-78"/>
              </a:rPr>
              <a:t>(</a:t>
            </a:r>
            <a:r>
              <a:rPr lang="fa-IR" dirty="0">
                <a:cs typeface="B Nazanin" pitchFamily="2" charset="-78"/>
              </a:rPr>
              <a:t> است که نشان دهنده واکسیناسیون فرد باشد.</a:t>
            </a:r>
          </a:p>
          <a:p>
            <a:pPr algn="r" rtl="1">
              <a:buFont typeface="Wingdings" pitchFamily="2" charset="2"/>
              <a:buChar char="Ø"/>
            </a:pPr>
            <a:r>
              <a:rPr lang="fa-IR" dirty="0">
                <a:cs typeface="B Nazanin" pitchFamily="2" charset="-78"/>
              </a:rPr>
              <a:t>بعد از آخرین دز واکسن سه گانه در 6 سالگی، باید هر ده سال یک</a:t>
            </a:r>
            <a:r>
              <a:rPr lang="en-US" dirty="0">
                <a:cs typeface="B Nazanin" pitchFamily="2" charset="-78"/>
              </a:rPr>
              <a:t> </a:t>
            </a:r>
            <a:r>
              <a:rPr lang="fa-IR" dirty="0">
                <a:cs typeface="B Nazanin" pitchFamily="2" charset="-78"/>
              </a:rPr>
              <a:t>بار، واکسن دو گانه بزرگسالان </a:t>
            </a:r>
            <a:r>
              <a:rPr lang="en-US" dirty="0">
                <a:cs typeface="B Nazanin" pitchFamily="2" charset="-78"/>
              </a:rPr>
              <a:t>Td )</a:t>
            </a:r>
            <a:r>
              <a:rPr lang="fa-IR" dirty="0">
                <a:cs typeface="B Nazanin" pitchFamily="2" charset="-78"/>
              </a:rPr>
              <a:t>)تزریق شود.</a:t>
            </a:r>
            <a:endParaRPr lang="en-US" dirty="0">
              <a:cs typeface="B Nazanin" pitchFamily="2" charset="-78"/>
            </a:endParaRPr>
          </a:p>
        </p:txBody>
      </p:sp>
    </p:spTree>
    <p:extLst>
      <p:ext uri="{BB962C8B-B14F-4D97-AF65-F5344CB8AC3E}">
        <p14:creationId xmlns:p14="http://schemas.microsoft.com/office/powerpoint/2010/main" val="1897362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cs typeface="B Nazanin" pitchFamily="2" charset="-78"/>
              </a:rPr>
              <a:t>برنامه ایمن سازی زنان باردار</a:t>
            </a:r>
            <a:endParaRPr lang="en-US" dirty="0">
              <a:cs typeface="B Nazanin" pitchFamily="2" charset="-78"/>
            </a:endParaRPr>
          </a:p>
        </p:txBody>
      </p:sp>
      <p:sp>
        <p:nvSpPr>
          <p:cNvPr id="3" name="Content Placeholder 2"/>
          <p:cNvSpPr>
            <a:spLocks noGrp="1"/>
          </p:cNvSpPr>
          <p:nvPr>
            <p:ph idx="1"/>
          </p:nvPr>
        </p:nvSpPr>
        <p:spPr>
          <a:xfrm>
            <a:off x="1631504" y="1600200"/>
            <a:ext cx="8784976" cy="4925144"/>
          </a:xfrm>
        </p:spPr>
        <p:txBody>
          <a:bodyPr>
            <a:normAutofit/>
          </a:bodyPr>
          <a:lstStyle/>
          <a:p>
            <a:pPr algn="r" rtl="1">
              <a:buFont typeface="Wingdings" pitchFamily="2" charset="2"/>
              <a:buChar char="Ø"/>
            </a:pPr>
            <a:r>
              <a:rPr lang="fa-IR" dirty="0">
                <a:cs typeface="B Nazanin" pitchFamily="2" charset="-78"/>
              </a:rPr>
              <a:t>در خانم های باردار لازم است در اولین جلسه مراقبت دوران بارداری، وضعيت ايمن سازي بررسی و تصمیم گیری شود.</a:t>
            </a:r>
          </a:p>
          <a:p>
            <a:pPr algn="r" rtl="1">
              <a:buFont typeface="Wingdings" pitchFamily="2" charset="2"/>
              <a:buChar char="Ø"/>
            </a:pPr>
            <a:r>
              <a:rPr lang="fa-IR" dirty="0">
                <a:cs typeface="B Nazanin" pitchFamily="2" charset="-78"/>
              </a:rPr>
              <a:t>هم چنین براي اطمينان از ايجاد ايمني مطلوب برای مادر و کودک، واكسيناسيون بايد به نحوي انجام شود كه در صورت نیاز به دز دوم، </a:t>
            </a:r>
            <a:r>
              <a:rPr lang="fa-IR" dirty="0">
                <a:solidFill>
                  <a:srgbClr val="FF0000"/>
                </a:solidFill>
                <a:cs typeface="B Nazanin" pitchFamily="2" charset="-78"/>
              </a:rPr>
              <a:t>فاصله آن تا زمان تخميني زايمان، 4 هفته </a:t>
            </a:r>
            <a:r>
              <a:rPr lang="fa-IR" dirty="0">
                <a:cs typeface="B Nazanin" pitchFamily="2" charset="-78"/>
              </a:rPr>
              <a:t>يا بيشتر باشد. در شرايط مراجعه ديرهنگام خانم باردار، حداقل فاصله بين تجويز واكسن و </a:t>
            </a:r>
            <a:r>
              <a:rPr lang="fa-IR" dirty="0">
                <a:solidFill>
                  <a:srgbClr val="FF0000"/>
                </a:solidFill>
                <a:cs typeface="B Nazanin" pitchFamily="2" charset="-78"/>
              </a:rPr>
              <a:t>زمان تخميني زايمان، 2 هفته </a:t>
            </a:r>
            <a:r>
              <a:rPr lang="fa-IR" dirty="0">
                <a:cs typeface="B Nazanin" pitchFamily="2" charset="-78"/>
              </a:rPr>
              <a:t>است.</a:t>
            </a:r>
          </a:p>
          <a:p>
            <a:pPr algn="r" rtl="1">
              <a:buFont typeface="Wingdings" pitchFamily="2" charset="2"/>
              <a:buChar char="Ø"/>
            </a:pPr>
            <a:r>
              <a:rPr lang="fa-IR" dirty="0">
                <a:cs typeface="B Nazanin" pitchFamily="2" charset="-78"/>
              </a:rPr>
              <a:t>بدیهی است در هر زمان که مادر مراجعه نماید، باید نسبت به واکسیناسیون وی اقدام شود.</a:t>
            </a:r>
            <a:endParaRPr lang="en-US" dirty="0">
              <a:cs typeface="B Nazanin" pitchFamily="2" charset="-78"/>
            </a:endParaRPr>
          </a:p>
        </p:txBody>
      </p:sp>
    </p:spTree>
    <p:extLst>
      <p:ext uri="{BB962C8B-B14F-4D97-AF65-F5344CB8AC3E}">
        <p14:creationId xmlns:p14="http://schemas.microsoft.com/office/powerpoint/2010/main" val="2471410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2800" dirty="0">
                <a:cs typeface="B Nazanin" pitchFamily="2" charset="-78"/>
              </a:rPr>
              <a:t>ايمن سازي زنان باردار و زنان در سنین باروری با توجه به سابقه قبلي</a:t>
            </a:r>
            <a:br>
              <a:rPr lang="fa-IR" sz="2800" dirty="0">
                <a:cs typeface="B Nazanin" pitchFamily="2" charset="-78"/>
              </a:rPr>
            </a:br>
            <a:r>
              <a:rPr lang="fa-IR" sz="2800" dirty="0">
                <a:cs typeface="B Nazanin" pitchFamily="2" charset="-78"/>
              </a:rPr>
              <a:t>ايمن سازي</a:t>
            </a:r>
            <a:endParaRPr lang="en-US" sz="2800" dirty="0">
              <a:cs typeface="B Nazanin" pitchFamily="2" charset="-78"/>
            </a:endParaRPr>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1544" y="1556792"/>
            <a:ext cx="8280920" cy="4949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0685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itchFamily="2" charset="-78"/>
              </a:rPr>
              <a:t>ایمن سازی افراد با تاخیر در واکسیناسیون</a:t>
            </a:r>
            <a:endParaRPr lang="en-US" dirty="0">
              <a:cs typeface="B Nazanin" pitchFamily="2" charset="-78"/>
            </a:endParaRPr>
          </a:p>
        </p:txBody>
      </p:sp>
      <p:sp>
        <p:nvSpPr>
          <p:cNvPr id="3" name="Content Placeholder 2"/>
          <p:cNvSpPr>
            <a:spLocks noGrp="1"/>
          </p:cNvSpPr>
          <p:nvPr>
            <p:ph idx="1"/>
          </p:nvPr>
        </p:nvSpPr>
        <p:spPr>
          <a:xfrm>
            <a:off x="1981200" y="1772817"/>
            <a:ext cx="8229600" cy="4353347"/>
          </a:xfrm>
        </p:spPr>
        <p:txBody>
          <a:bodyPr>
            <a:normAutofit/>
          </a:bodyPr>
          <a:lstStyle/>
          <a:p>
            <a:pPr algn="just" rtl="1">
              <a:lnSpc>
                <a:spcPct val="150000"/>
              </a:lnSpc>
            </a:pPr>
            <a:r>
              <a:rPr lang="fa-IR" dirty="0">
                <a:cs typeface="B Nazanin" pitchFamily="2" charset="-78"/>
              </a:rPr>
              <a:t>با توجه به اهمیت تکمیل واکسیناسیون در زمان مقرر، چنانچه فردی به موقع برای دریافت واکسن های خود مراجعه ننموده باشد، برای رساندن هر چه سریع تر فرد به زمان معمول واکسیناسیون، تنظیم زمان دریافت واکسن ها به شرح ذیل خواهد بود:</a:t>
            </a:r>
            <a:endParaRPr lang="en-US" dirty="0">
              <a:cs typeface="B Nazanin" pitchFamily="2" charset="-78"/>
            </a:endParaRPr>
          </a:p>
        </p:txBody>
      </p:sp>
    </p:spTree>
    <p:extLst>
      <p:ext uri="{BB962C8B-B14F-4D97-AF65-F5344CB8AC3E}">
        <p14:creationId xmlns:p14="http://schemas.microsoft.com/office/powerpoint/2010/main" val="2561961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itchFamily="2" charset="-78"/>
              </a:rPr>
              <a:t>ایمن سازی افراد با تاخیر در واکسیناسیون</a:t>
            </a:r>
            <a:endParaRPr lang="en-US" dirty="0">
              <a:cs typeface="B Nazanin" pitchFamily="2" charset="-78"/>
            </a:endParaRPr>
          </a:p>
        </p:txBody>
      </p:sp>
      <p:sp>
        <p:nvSpPr>
          <p:cNvPr id="3" name="Content Placeholder 2"/>
          <p:cNvSpPr>
            <a:spLocks noGrp="1"/>
          </p:cNvSpPr>
          <p:nvPr>
            <p:ph idx="1"/>
          </p:nvPr>
        </p:nvSpPr>
        <p:spPr>
          <a:xfrm>
            <a:off x="1775520" y="1600201"/>
            <a:ext cx="8640960" cy="4525963"/>
          </a:xfrm>
        </p:spPr>
        <p:txBody>
          <a:bodyPr>
            <a:normAutofit lnSpcReduction="10000"/>
          </a:bodyPr>
          <a:lstStyle/>
          <a:p>
            <a:pPr algn="r" rtl="1">
              <a:buFont typeface="Wingdings" pitchFamily="2" charset="2"/>
              <a:buChar char="Ø"/>
            </a:pPr>
            <a:r>
              <a:rPr lang="fa-IR" dirty="0">
                <a:cs typeface="B Nazanin" pitchFamily="2" charset="-78"/>
              </a:rPr>
              <a:t>حداقل فاصله بین </a:t>
            </a:r>
            <a:r>
              <a:rPr lang="fa-IR" dirty="0">
                <a:solidFill>
                  <a:srgbClr val="FF0000"/>
                </a:solidFill>
                <a:cs typeface="B Nazanin" pitchFamily="2" charset="-78"/>
              </a:rPr>
              <a:t>نوبت های اصلی </a:t>
            </a:r>
            <a:r>
              <a:rPr lang="fa-IR" dirty="0">
                <a:cs typeface="B Nazanin" pitchFamily="2" charset="-78"/>
              </a:rPr>
              <a:t>واکسن های سه گانه، فلج اطفال،</a:t>
            </a:r>
          </a:p>
          <a:p>
            <a:pPr marL="0" indent="0" algn="r" rtl="1">
              <a:buNone/>
            </a:pPr>
            <a:r>
              <a:rPr lang="en-US" dirty="0">
                <a:cs typeface="B Nazanin" pitchFamily="2" charset="-78"/>
              </a:rPr>
              <a:t>MMR ، </a:t>
            </a:r>
            <a:r>
              <a:rPr lang="fa-IR" dirty="0">
                <a:cs typeface="B Nazanin" pitchFamily="2" charset="-78"/>
              </a:rPr>
              <a:t>هموفیلوس آنفلوانزای تیپ ب ، نوبت اول و دوم واکسن پنج گانه و نوبت اول و دوم هپاتیت ب: یک ماه</a:t>
            </a:r>
          </a:p>
          <a:p>
            <a:pPr algn="r" rtl="1">
              <a:buFont typeface="Wingdings" pitchFamily="2" charset="2"/>
              <a:buChar char="Ø"/>
            </a:pPr>
            <a:r>
              <a:rPr lang="fa-IR" dirty="0">
                <a:cs typeface="B Nazanin" pitchFamily="2" charset="-78"/>
              </a:rPr>
              <a:t>حداقل فاصله بین نوبت دوم و سوم </a:t>
            </a:r>
            <a:r>
              <a:rPr lang="fa-IR" dirty="0">
                <a:solidFill>
                  <a:srgbClr val="FF0000"/>
                </a:solidFill>
                <a:cs typeface="B Nazanin" pitchFamily="2" charset="-78"/>
              </a:rPr>
              <a:t>هپاتیت ب</a:t>
            </a:r>
            <a:r>
              <a:rPr lang="fa-IR" dirty="0">
                <a:cs typeface="B Nazanin" pitchFamily="2" charset="-78"/>
              </a:rPr>
              <a:t>: دو ماه</a:t>
            </a:r>
          </a:p>
          <a:p>
            <a:pPr algn="r" rtl="1">
              <a:buFont typeface="Wingdings" pitchFamily="2" charset="2"/>
              <a:buChar char="Ø"/>
            </a:pPr>
            <a:r>
              <a:rPr lang="fa-IR" dirty="0">
                <a:cs typeface="B Nazanin" pitchFamily="2" charset="-78"/>
              </a:rPr>
              <a:t>حداقل فاصله بین نوبت اول و سوم </a:t>
            </a:r>
            <a:r>
              <a:rPr lang="fa-IR" dirty="0">
                <a:solidFill>
                  <a:srgbClr val="FF0000"/>
                </a:solidFill>
                <a:cs typeface="B Nazanin" pitchFamily="2" charset="-78"/>
              </a:rPr>
              <a:t>پنج گانه</a:t>
            </a:r>
            <a:r>
              <a:rPr lang="fa-IR" dirty="0">
                <a:cs typeface="B Nazanin" pitchFamily="2" charset="-78"/>
              </a:rPr>
              <a:t>: چهار ماه</a:t>
            </a:r>
          </a:p>
          <a:p>
            <a:pPr algn="r" rtl="1">
              <a:buFont typeface="Wingdings" pitchFamily="2" charset="2"/>
              <a:buChar char="Ø"/>
            </a:pPr>
            <a:r>
              <a:rPr lang="fa-IR" dirty="0">
                <a:cs typeface="B Nazanin" pitchFamily="2" charset="-78"/>
              </a:rPr>
              <a:t>حداقل فاصله بین نوبت اول و سوم </a:t>
            </a:r>
            <a:r>
              <a:rPr lang="fa-IR" dirty="0">
                <a:solidFill>
                  <a:srgbClr val="FF0000"/>
                </a:solidFill>
                <a:cs typeface="B Nazanin" pitchFamily="2" charset="-78"/>
              </a:rPr>
              <a:t>هپاتیت ب</a:t>
            </a:r>
            <a:r>
              <a:rPr lang="fa-IR" dirty="0">
                <a:cs typeface="B Nazanin" pitchFamily="2" charset="-78"/>
              </a:rPr>
              <a:t>: چهار ماه</a:t>
            </a:r>
          </a:p>
          <a:p>
            <a:pPr algn="r" rtl="1">
              <a:buFont typeface="Wingdings" pitchFamily="2" charset="2"/>
              <a:buChar char="Ø"/>
            </a:pPr>
            <a:r>
              <a:rPr lang="fa-IR" dirty="0">
                <a:cs typeface="B Nazanin" pitchFamily="2" charset="-78"/>
              </a:rPr>
              <a:t>حداقل فاصله بین نوبت آخر واکسن سه گانه/ پنج گانه و فلج اطفال و</a:t>
            </a:r>
          </a:p>
          <a:p>
            <a:pPr algn="r" rtl="1">
              <a:buFont typeface="Wingdings" pitchFamily="2" charset="2"/>
              <a:buChar char="Ø"/>
            </a:pPr>
            <a:r>
              <a:rPr lang="fa-IR" dirty="0">
                <a:cs typeface="B Nazanin" pitchFamily="2" charset="-78"/>
              </a:rPr>
              <a:t>یادآور اول واکسن سه گانه و فلج اطفال: 12 - 6 ماه</a:t>
            </a:r>
          </a:p>
          <a:p>
            <a:pPr algn="r" rtl="1">
              <a:buFont typeface="Wingdings" pitchFamily="2" charset="2"/>
              <a:buChar char="Ø"/>
            </a:pPr>
            <a:r>
              <a:rPr lang="fa-IR" dirty="0">
                <a:cs typeface="B Nazanin" pitchFamily="2" charset="-78"/>
              </a:rPr>
              <a:t>حداقل فاصله بین نوبت های یادآور اول و دوم سه گانه و فلج اطفال: یک سال</a:t>
            </a:r>
            <a:endParaRPr lang="en-US" dirty="0">
              <a:cs typeface="B Nazanin" pitchFamily="2" charset="-78"/>
            </a:endParaRPr>
          </a:p>
        </p:txBody>
      </p:sp>
    </p:spTree>
    <p:extLst>
      <p:ext uri="{BB962C8B-B14F-4D97-AF65-F5344CB8AC3E}">
        <p14:creationId xmlns:p14="http://schemas.microsoft.com/office/powerpoint/2010/main" val="432314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1"/>
            <a:r>
              <a:rPr lang="fa-IR" sz="3200" dirty="0">
                <a:cs typeface="B Nazanin" pitchFamily="2" charset="-78"/>
              </a:rPr>
              <a:t>ایمن سازی کودکانی که در موعد مقرر مراجعه ننموده اند واولین مراجعه آن ها از سه تا 12 ماهگی است*</a:t>
            </a:r>
            <a:endParaRPr lang="en-US" sz="3200" dirty="0">
              <a:cs typeface="B Nazanin" pitchFamily="2" charset="-78"/>
            </a:endParaRPr>
          </a:p>
        </p:txBody>
      </p:sp>
      <p:sp>
        <p:nvSpPr>
          <p:cNvPr id="3" name="Content Placeholder 2"/>
          <p:cNvSpPr>
            <a:spLocks noGrp="1"/>
          </p:cNvSpPr>
          <p:nvPr>
            <p:ph idx="1"/>
          </p:nvPr>
        </p:nvSpPr>
        <p:spPr/>
        <p:txBody>
          <a:bodyPr>
            <a:normAutofit/>
          </a:bodyPr>
          <a:lstStyle/>
          <a:p>
            <a:pPr algn="r" rtl="1"/>
            <a:endParaRPr lang="fa-IR" dirty="0">
              <a:cs typeface="B Nazanin" pitchFamily="2" charset="-78"/>
            </a:endParaRPr>
          </a:p>
          <a:p>
            <a:pPr algn="r" rtl="1"/>
            <a:endParaRPr lang="fa-IR" dirty="0">
              <a:cs typeface="B Nazanin" pitchFamily="2" charset="-78"/>
            </a:endParaRPr>
          </a:p>
          <a:p>
            <a:pPr algn="r" rtl="1"/>
            <a:endParaRPr lang="fa-IR" dirty="0">
              <a:cs typeface="B Nazanin" pitchFamily="2" charset="-78"/>
            </a:endParaRPr>
          </a:p>
          <a:p>
            <a:pPr algn="r" rtl="1"/>
            <a:endParaRPr lang="fa-IR" dirty="0">
              <a:cs typeface="B Nazanin" pitchFamily="2" charset="-78"/>
            </a:endParaRPr>
          </a:p>
          <a:p>
            <a:pPr algn="r" rtl="1"/>
            <a:endParaRPr lang="fa-IR" dirty="0">
              <a:cs typeface="B Nazanin" pitchFamily="2" charset="-78"/>
            </a:endParaRPr>
          </a:p>
          <a:p>
            <a:pPr algn="r" rtl="1"/>
            <a:r>
              <a:rPr lang="fa-IR" sz="2000" dirty="0">
                <a:cs typeface="B Nazanin" pitchFamily="2" charset="-78"/>
              </a:rPr>
              <a:t>*اول واکسن </a:t>
            </a:r>
            <a:r>
              <a:rPr lang="en-US" sz="2000" dirty="0">
                <a:cs typeface="B Nazanin" pitchFamily="2" charset="-78"/>
              </a:rPr>
              <a:t>MMR </a:t>
            </a:r>
            <a:r>
              <a:rPr lang="fa-IR" sz="2000" dirty="0">
                <a:cs typeface="B Nazanin" pitchFamily="2" charset="-78"/>
              </a:rPr>
              <a:t>را دریافت کند و سپس دز یادآور واکسن </a:t>
            </a:r>
            <a:r>
              <a:rPr lang="en-US" sz="2000" dirty="0">
                <a:cs typeface="B Nazanin" pitchFamily="2" charset="-78"/>
              </a:rPr>
              <a:t>MMR </a:t>
            </a:r>
            <a:r>
              <a:rPr lang="fa-IR" sz="2000" dirty="0">
                <a:cs typeface="B Nazanin" pitchFamily="2" charset="-78"/>
              </a:rPr>
              <a:t>با حداقل فاصله یک ماه تزریق گردد.</a:t>
            </a:r>
          </a:p>
          <a:p>
            <a:pPr algn="r" rtl="1"/>
            <a:r>
              <a:rPr lang="fa-IR" sz="2000" dirty="0">
                <a:cs typeface="B Nazanin" pitchFamily="2" charset="-78"/>
              </a:rPr>
              <a:t>** چنانچه اولین مراجعه کودکی در 3 ماهگی باشد، واکسن فلج اطفال تزریقی در نوبت دوم مراجعه تزریق می شود</a:t>
            </a:r>
            <a:endParaRPr lang="en-US" sz="2000" dirty="0">
              <a:cs typeface="B Nazanin" pitchFamily="2" charset="-78"/>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7568" y="1412776"/>
            <a:ext cx="7632848" cy="3044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0127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dirty="0">
                <a:cs typeface="B Nazanin" pitchFamily="2" charset="-78"/>
              </a:rPr>
              <a:t>ایمن سازی کودکانی که در موعد مقرر مراجعه ننموده اند و اولین مراجعه آن ها از 13 ماهگي تا 6 سالگی است</a:t>
            </a:r>
            <a:endParaRPr lang="en-US" sz="3200" dirty="0">
              <a:cs typeface="B Nazanin" pitchFamily="2" charset="-78"/>
            </a:endParaRPr>
          </a:p>
        </p:txBody>
      </p:sp>
      <p:sp>
        <p:nvSpPr>
          <p:cNvPr id="3" name="Content Placeholder 2"/>
          <p:cNvSpPr>
            <a:spLocks noGrp="1"/>
          </p:cNvSpPr>
          <p:nvPr>
            <p:ph idx="1"/>
          </p:nvPr>
        </p:nvSpPr>
        <p:spPr/>
        <p:txBody>
          <a:bodyPr/>
          <a:lstStyle/>
          <a:p>
            <a:pPr algn="r" rtl="1"/>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561" y="1747838"/>
            <a:ext cx="7776863" cy="427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3143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875</Words>
  <Application>Microsoft Office PowerPoint</Application>
  <PresentationFormat>Widescreen</PresentationFormat>
  <Paragraphs>47</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B Nazanin</vt:lpstr>
      <vt:lpstr>B Titr</vt:lpstr>
      <vt:lpstr>Calibri</vt:lpstr>
      <vt:lpstr>Calibri Light</vt:lpstr>
      <vt:lpstr>Times New Roman</vt:lpstr>
      <vt:lpstr>Wingdings</vt:lpstr>
      <vt:lpstr>Office Theme</vt:lpstr>
      <vt:lpstr>برنامه ایمن سازی کشوری</vt:lpstr>
      <vt:lpstr>برنامه ایمن سازی کودکان</vt:lpstr>
      <vt:lpstr>نکته ها</vt:lpstr>
      <vt:lpstr>برنامه ایمن سازی زنان باردار</vt:lpstr>
      <vt:lpstr>ايمن سازي زنان باردار و زنان در سنین باروری با توجه به سابقه قبلي ايمن سازي</vt:lpstr>
      <vt:lpstr>ایمن سازی افراد با تاخیر در واکسیناسیون</vt:lpstr>
      <vt:lpstr>ایمن سازی افراد با تاخیر در واکسیناسیون</vt:lpstr>
      <vt:lpstr>ایمن سازی کودکانی که در موعد مقرر مراجعه ننموده اند واولین مراجعه آن ها از سه تا 12 ماهگی است*</vt:lpstr>
      <vt:lpstr>ایمن سازی کودکانی که در موعد مقرر مراجعه ننموده اند و اولین مراجعه آن ها از 13 ماهگي تا 6 سالگی است</vt:lpstr>
      <vt:lpstr>نکات مهم در ایمن سازی کودکانی که از 3 ماهگی تا 6 سالگی در موعد مقرر مراجعه نکرده اند: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برنامه ایمن سازی کشوری</dc:title>
  <dc:creator>amirali</dc:creator>
  <cp:lastModifiedBy>Moorche</cp:lastModifiedBy>
  <cp:revision>4</cp:revision>
  <dcterms:created xsi:type="dcterms:W3CDTF">2021-08-29T04:15:37Z</dcterms:created>
  <dcterms:modified xsi:type="dcterms:W3CDTF">2021-09-28T04:57:54Z</dcterms:modified>
</cp:coreProperties>
</file>