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2" r:id="rId3"/>
    <p:sldId id="343" r:id="rId4"/>
    <p:sldId id="344" r:id="rId5"/>
    <p:sldId id="345" r:id="rId6"/>
    <p:sldId id="346" r:id="rId7"/>
    <p:sldId id="347"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360" r:id="rId21"/>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1" d="100"/>
          <a:sy n="91" d="100"/>
        </p:scale>
        <p:origin x="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A06A0-F31F-4639-A50D-03D17D03DD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B21FE35E-17C2-4775-AF6A-020836D528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80BA4394-6A6F-4D3A-A45A-0031E886452A}"/>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5" name="Footer Placeholder 4">
            <a:extLst>
              <a:ext uri="{FF2B5EF4-FFF2-40B4-BE49-F238E27FC236}">
                <a16:creationId xmlns:a16="http://schemas.microsoft.com/office/drawing/2014/main" id="{225BB98E-32BD-432E-A753-F7B35A21670C}"/>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7B9838F7-1EE0-4882-8EE7-45053D9786D0}"/>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3387903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0B6E-9D74-49E0-838F-22870A75D09B}"/>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242A7199-ABE9-4C34-B140-5F926D25CF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5E29A46E-31F6-4F7F-8803-7D368A4A3DAC}"/>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5" name="Footer Placeholder 4">
            <a:extLst>
              <a:ext uri="{FF2B5EF4-FFF2-40B4-BE49-F238E27FC236}">
                <a16:creationId xmlns:a16="http://schemas.microsoft.com/office/drawing/2014/main" id="{83D219C6-2E01-4626-A46A-DDF71C1B80EF}"/>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B971731B-4875-4F4A-AF33-A8B966728097}"/>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2806954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A795FC-B4A2-472D-9A8F-019B1ACCA6A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FEFE6435-95AB-4BF1-BEFD-443713E861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DF2F9C7F-CB1B-4D61-8CFF-AB2F33127A33}"/>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5" name="Footer Placeholder 4">
            <a:extLst>
              <a:ext uri="{FF2B5EF4-FFF2-40B4-BE49-F238E27FC236}">
                <a16:creationId xmlns:a16="http://schemas.microsoft.com/office/drawing/2014/main" id="{B45E69F5-58CA-4E87-8F1A-8358EEE7024F}"/>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4C55A07C-9180-4856-B54F-553821F13C9C}"/>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4026573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9FFCF-95E5-4BBC-A222-1D10875FEB94}"/>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A7B1F151-B776-410E-A96B-EC8D5ECFAD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0DB9FEA3-8BAA-44CA-AB1D-2A3CA86BC39B}"/>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5" name="Footer Placeholder 4">
            <a:extLst>
              <a:ext uri="{FF2B5EF4-FFF2-40B4-BE49-F238E27FC236}">
                <a16:creationId xmlns:a16="http://schemas.microsoft.com/office/drawing/2014/main" id="{627CAD56-8E33-4B84-82FE-0BD646CAAB76}"/>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3628EE68-55C6-44D3-A189-44743BDE8596}"/>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3417394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426D7-2577-459B-93EE-50E16EF07E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0F48EE51-52F8-4375-8331-A17BEB1CB4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2C62C0-7579-459C-A19A-7FDD2E9ACEC8}"/>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5" name="Footer Placeholder 4">
            <a:extLst>
              <a:ext uri="{FF2B5EF4-FFF2-40B4-BE49-F238E27FC236}">
                <a16:creationId xmlns:a16="http://schemas.microsoft.com/office/drawing/2014/main" id="{03FE78AF-8AD9-411F-8EEB-B342FA0F5C36}"/>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51B76957-3549-4855-B084-DFDC28A545BB}"/>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2440319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4BC28-0270-4CA8-B7ED-18EA4ADDE054}"/>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E3E40858-EB02-4A9F-BE61-EE7E1EC78A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1948AFFD-5209-41CB-9638-7B41991F57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0184C7EB-87F8-4536-BC38-B62DE6218B30}"/>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6" name="Footer Placeholder 5">
            <a:extLst>
              <a:ext uri="{FF2B5EF4-FFF2-40B4-BE49-F238E27FC236}">
                <a16:creationId xmlns:a16="http://schemas.microsoft.com/office/drawing/2014/main" id="{FBD32925-BAA9-4D64-A18A-AECB0D658475}"/>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5AB948A9-BB51-4AA5-BCA1-57AF7EAB1A40}"/>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230801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5D56-C055-4C87-AC07-8AAB291F59ED}"/>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EA16C010-4527-45F9-B897-0405864699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9555AB-16DF-40A5-8EE0-0CC22A3F1A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9616630E-B2DA-42FE-B718-54C01CE343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6F1781-8B3D-4849-A12C-CA968B5662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4772344B-B8BF-4898-9DEF-3106AC4135E3}"/>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8" name="Footer Placeholder 7">
            <a:extLst>
              <a:ext uri="{FF2B5EF4-FFF2-40B4-BE49-F238E27FC236}">
                <a16:creationId xmlns:a16="http://schemas.microsoft.com/office/drawing/2014/main" id="{99BF0C01-487E-40EC-B3E6-2BF845F0822E}"/>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9B5B544B-B30F-4580-82DE-A93D36F06A73}"/>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3404822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4CFCE-7B83-4B71-8273-4858882FA972}"/>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9B3B905B-F416-4A6E-BBAC-2D54D4597A3E}"/>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4" name="Footer Placeholder 3">
            <a:extLst>
              <a:ext uri="{FF2B5EF4-FFF2-40B4-BE49-F238E27FC236}">
                <a16:creationId xmlns:a16="http://schemas.microsoft.com/office/drawing/2014/main" id="{E60B5A5D-2457-431E-81A7-BCF5EB35555D}"/>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F327637F-EEBB-4756-B90A-BD1784D6093B}"/>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3237346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B2E1-6611-4751-BB7F-972904EB7CB4}"/>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3" name="Footer Placeholder 2">
            <a:extLst>
              <a:ext uri="{FF2B5EF4-FFF2-40B4-BE49-F238E27FC236}">
                <a16:creationId xmlns:a16="http://schemas.microsoft.com/office/drawing/2014/main" id="{42C18105-00A6-40E7-9906-3F47E9BD82B9}"/>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133DE593-D20B-49A7-BA2D-99CA8D44F3E2}"/>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177631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E5AA2-6FB7-4DD1-85FA-17287ADFCB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CC6461D1-6E73-4A3B-B613-1668C0E179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508B1373-984B-491F-B2C3-5561C57FB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3E9523-FC1E-4ABF-A8E0-B844DDEDC012}"/>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6" name="Footer Placeholder 5">
            <a:extLst>
              <a:ext uri="{FF2B5EF4-FFF2-40B4-BE49-F238E27FC236}">
                <a16:creationId xmlns:a16="http://schemas.microsoft.com/office/drawing/2014/main" id="{DC5807D3-7943-4B47-A84F-AE9F23225556}"/>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84C3CD1F-15B4-49A8-A436-7DB738F6F754}"/>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3840280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3B19-CE5F-47A0-8A23-06860ECD31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6C5FF3DB-4EB5-4051-8B3D-7BF53C3B0B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37B2F839-D345-425D-B084-33A4768C7B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90965-2E04-431E-9B10-3F977E776973}"/>
              </a:ext>
            </a:extLst>
          </p:cNvPr>
          <p:cNvSpPr>
            <a:spLocks noGrp="1"/>
          </p:cNvSpPr>
          <p:nvPr>
            <p:ph type="dt" sz="half" idx="10"/>
          </p:nvPr>
        </p:nvSpPr>
        <p:spPr/>
        <p:txBody>
          <a:bodyPr/>
          <a:lstStyle/>
          <a:p>
            <a:fld id="{3292ED01-CACC-42E4-8473-47EC089058CF}" type="datetimeFigureOut">
              <a:rPr lang="fa-IR" smtClean="0"/>
              <a:t>1443/02/21</a:t>
            </a:fld>
            <a:endParaRPr lang="fa-IR"/>
          </a:p>
        </p:txBody>
      </p:sp>
      <p:sp>
        <p:nvSpPr>
          <p:cNvPr id="6" name="Footer Placeholder 5">
            <a:extLst>
              <a:ext uri="{FF2B5EF4-FFF2-40B4-BE49-F238E27FC236}">
                <a16:creationId xmlns:a16="http://schemas.microsoft.com/office/drawing/2014/main" id="{4A9303FE-C825-4542-83A8-32B1935B225C}"/>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4032DC6A-96ED-4133-8C80-1FE6CF90CBFE}"/>
              </a:ext>
            </a:extLst>
          </p:cNvPr>
          <p:cNvSpPr>
            <a:spLocks noGrp="1"/>
          </p:cNvSpPr>
          <p:nvPr>
            <p:ph type="sldNum" sz="quarter" idx="12"/>
          </p:nvPr>
        </p:nvSpPr>
        <p:spPr/>
        <p:txBody>
          <a:bodyPr/>
          <a:lstStyle/>
          <a:p>
            <a:fld id="{B1BC26F3-618A-4939-94C3-3A08E41D897E}" type="slidenum">
              <a:rPr lang="fa-IR" smtClean="0"/>
              <a:t>‹#›</a:t>
            </a:fld>
            <a:endParaRPr lang="fa-IR"/>
          </a:p>
        </p:txBody>
      </p:sp>
    </p:spTree>
    <p:extLst>
      <p:ext uri="{BB962C8B-B14F-4D97-AF65-F5344CB8AC3E}">
        <p14:creationId xmlns:p14="http://schemas.microsoft.com/office/powerpoint/2010/main" val="3444116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8178B7-854C-4E50-B0BE-6F4A72692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E9ECB031-08D8-405B-973E-A228088053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649D0434-B2D5-4A63-807D-6E433E4976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ED01-CACC-42E4-8473-47EC089058CF}" type="datetimeFigureOut">
              <a:rPr lang="fa-IR" smtClean="0"/>
              <a:t>1443/02/21</a:t>
            </a:fld>
            <a:endParaRPr lang="fa-IR"/>
          </a:p>
        </p:txBody>
      </p:sp>
      <p:sp>
        <p:nvSpPr>
          <p:cNvPr id="5" name="Footer Placeholder 4">
            <a:extLst>
              <a:ext uri="{FF2B5EF4-FFF2-40B4-BE49-F238E27FC236}">
                <a16:creationId xmlns:a16="http://schemas.microsoft.com/office/drawing/2014/main" id="{D5A7C752-B390-4A34-AEF4-0FA30B11D2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E9B8B6ED-3436-4969-ACB1-9449105252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C26F3-618A-4939-94C3-3A08E41D897E}" type="slidenum">
              <a:rPr lang="fa-IR" smtClean="0"/>
              <a:t>‹#›</a:t>
            </a:fld>
            <a:endParaRPr lang="fa-IR"/>
          </a:p>
        </p:txBody>
      </p:sp>
    </p:spTree>
    <p:extLst>
      <p:ext uri="{BB962C8B-B14F-4D97-AF65-F5344CB8AC3E}">
        <p14:creationId xmlns:p14="http://schemas.microsoft.com/office/powerpoint/2010/main" val="3537847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9E712-0D9A-4E76-A144-9419D6F7B7EF}"/>
              </a:ext>
            </a:extLst>
          </p:cNvPr>
          <p:cNvSpPr>
            <a:spLocks noGrp="1"/>
          </p:cNvSpPr>
          <p:nvPr>
            <p:ph type="ctrTitle"/>
          </p:nvPr>
        </p:nvSpPr>
        <p:spPr/>
        <p:txBody>
          <a:bodyPr/>
          <a:lstStyle/>
          <a:p>
            <a:endParaRPr lang="fa-IR"/>
          </a:p>
        </p:txBody>
      </p:sp>
      <p:sp>
        <p:nvSpPr>
          <p:cNvPr id="3" name="Subtitle 2">
            <a:extLst>
              <a:ext uri="{FF2B5EF4-FFF2-40B4-BE49-F238E27FC236}">
                <a16:creationId xmlns:a16="http://schemas.microsoft.com/office/drawing/2014/main" id="{C4ECD1A5-1D51-4361-AA3F-755A428EE31B}"/>
              </a:ext>
            </a:extLst>
          </p:cNvPr>
          <p:cNvSpPr>
            <a:spLocks noGrp="1"/>
          </p:cNvSpPr>
          <p:nvPr>
            <p:ph type="subTitle" idx="1"/>
          </p:nvPr>
        </p:nvSpPr>
        <p:spPr/>
        <p:txBody>
          <a:bodyPr/>
          <a:lstStyle/>
          <a:p>
            <a:endParaRPr lang="fa-IR"/>
          </a:p>
        </p:txBody>
      </p:sp>
    </p:spTree>
    <p:extLst>
      <p:ext uri="{BB962C8B-B14F-4D97-AF65-F5344CB8AC3E}">
        <p14:creationId xmlns:p14="http://schemas.microsoft.com/office/powerpoint/2010/main" val="2780638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5"/>
            <a:ext cx="7886700" cy="633629"/>
          </a:xfrm>
        </p:spPr>
        <p:txBody>
          <a:bodyPr>
            <a:noAutofit/>
          </a:bodyPr>
          <a:lstStyle/>
          <a:p>
            <a:pPr algn="r" rtl="1">
              <a:lnSpc>
                <a:spcPct val="150000"/>
              </a:lnSpc>
            </a:pPr>
            <a:r>
              <a:rPr lang="fa-IR" sz="2400" b="1" dirty="0">
                <a:solidFill>
                  <a:srgbClr val="FF0000"/>
                </a:solidFill>
                <a:cs typeface="B Nazanin" panose="00000400000000000000" pitchFamily="2" charset="-78"/>
              </a:rPr>
              <a:t>کودکان با تشنج و ضایعات مغزی</a:t>
            </a:r>
            <a:endParaRPr lang="en-US" sz="24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152650" y="1665360"/>
            <a:ext cx="7886700" cy="4061764"/>
          </a:xfrm>
        </p:spPr>
        <p:txBody>
          <a:bodyPr>
            <a:normAutofit fontScale="92500" lnSpcReduction="20000"/>
          </a:bodyPr>
          <a:lstStyle/>
          <a:p>
            <a:pPr algn="r" rtl="1">
              <a:lnSpc>
                <a:spcPct val="150000"/>
              </a:lnSpc>
            </a:pPr>
            <a:r>
              <a:rPr lang="fa-IR" sz="2100" dirty="0">
                <a:cs typeface="B Nazanin" panose="00000400000000000000" pitchFamily="2" charset="-78"/>
              </a:rPr>
              <a:t>در شرایطی که کودک مبتلا به اختلالات عصبی مانند تشنج کنترل نشده، صرع مانند اسپاسم شیرخوارگی و بیماری های پیش رونده مغزی بوده و یا سابقه تشنجی که مورد ارزیابی قرار نگرفته، داشته باشد، </a:t>
            </a:r>
            <a:r>
              <a:rPr lang="fa-IR" sz="2100" dirty="0">
                <a:solidFill>
                  <a:srgbClr val="FF0000"/>
                </a:solidFill>
                <a:cs typeface="B Nazanin" panose="00000400000000000000" pitchFamily="2" charset="-78"/>
              </a:rPr>
              <a:t>تزریق واکسن حاوی سیاه سرفه </a:t>
            </a:r>
            <a:r>
              <a:rPr lang="fa-IR" sz="2100" dirty="0">
                <a:cs typeface="B Nazanin" panose="00000400000000000000" pitchFamily="2" charset="-78"/>
              </a:rPr>
              <a:t>باید تا زمان ارزیابی کامل اختلال عصبی، شروع درمان مناسب و پایدار شدن شرایط بیمار به تعویق بیفتد .</a:t>
            </a:r>
          </a:p>
          <a:p>
            <a:pPr algn="r" rtl="1">
              <a:lnSpc>
                <a:spcPct val="150000"/>
              </a:lnSpc>
            </a:pPr>
            <a:r>
              <a:rPr lang="fa-IR" sz="2100" dirty="0">
                <a:cs typeface="B Nazanin" panose="00000400000000000000" pitchFamily="2" charset="-78"/>
              </a:rPr>
              <a:t>وجود صرع کنترل شده به مدت سه ماه، فلج مغزی تاخیر تکاملی در کودک و یا سابقه فامیلی تشنج یا اختلالات دیگر عصبی در خانواده، مانعی برای دریافت واکسن های حاوی سیاه سرفه نیست.</a:t>
            </a:r>
          </a:p>
          <a:p>
            <a:pPr algn="r" rtl="1">
              <a:lnSpc>
                <a:spcPct val="150000"/>
              </a:lnSpc>
            </a:pPr>
            <a:r>
              <a:rPr lang="fa-IR" sz="2100" dirty="0">
                <a:cs typeface="B Nazanin" panose="00000400000000000000" pitchFamily="2" charset="-78"/>
              </a:rPr>
              <a:t>تب و تشنج ساده و </a:t>
            </a:r>
            <a:r>
              <a:rPr lang="fa-IR" sz="2100" dirty="0">
                <a:solidFill>
                  <a:srgbClr val="FF0000"/>
                </a:solidFill>
                <a:cs typeface="B Nazanin" panose="00000400000000000000" pitchFamily="2" charset="-78"/>
              </a:rPr>
              <a:t>حملات ریسه </a:t>
            </a:r>
            <a:r>
              <a:rPr lang="fa-IR" sz="2100" dirty="0">
                <a:cs typeface="B Nazanin" panose="00000400000000000000" pitchFamily="2" charset="-78"/>
              </a:rPr>
              <a:t>مانعی برای دریافت واکسن های حاوی سیاه سرفه نیست.</a:t>
            </a:r>
          </a:p>
          <a:p>
            <a:pPr algn="r" rtl="1">
              <a:lnSpc>
                <a:spcPct val="150000"/>
              </a:lnSpc>
            </a:pPr>
            <a:r>
              <a:rPr lang="fa-IR" sz="2100" dirty="0">
                <a:cs typeface="B Nazanin" panose="00000400000000000000" pitchFamily="2" charset="-78"/>
              </a:rPr>
              <a:t>در تمام مواردی که تزریق واکسن سیاه سرفه ممنوع است، باید واکسن های دیفتری، کزاز، هپاتیت ب و هموفیلوس آنفلوانزای تیپ ب طبق برنامه جاری واکسیناسیون کشوری تزریق شود.</a:t>
            </a:r>
            <a:endParaRPr lang="en-US" sz="2100" dirty="0">
              <a:cs typeface="B Nazanin" panose="00000400000000000000" pitchFamily="2" charset="-78"/>
            </a:endParaRPr>
          </a:p>
        </p:txBody>
      </p:sp>
    </p:spTree>
    <p:extLst>
      <p:ext uri="{BB962C8B-B14F-4D97-AF65-F5344CB8AC3E}">
        <p14:creationId xmlns:p14="http://schemas.microsoft.com/office/powerpoint/2010/main" val="3282741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072550"/>
            <a:ext cx="7886700" cy="570862"/>
          </a:xfrm>
        </p:spPr>
        <p:txBody>
          <a:bodyPr>
            <a:noAutofit/>
          </a:bodyPr>
          <a:lstStyle/>
          <a:p>
            <a:pPr algn="r" rtl="1">
              <a:lnSpc>
                <a:spcPct val="150000"/>
              </a:lnSpc>
            </a:pPr>
            <a:r>
              <a:rPr lang="fa-IR" sz="2400" b="1" dirty="0">
                <a:solidFill>
                  <a:srgbClr val="FF0000"/>
                </a:solidFill>
                <a:cs typeface="B Nazanin" panose="00000400000000000000" pitchFamily="2" charset="-78"/>
              </a:rPr>
              <a:t>کودکان دارای نقایص سیستم ایمنی</a:t>
            </a:r>
            <a:endParaRPr lang="en-US" sz="24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152650" y="1743773"/>
            <a:ext cx="7886700" cy="3972623"/>
          </a:xfrm>
        </p:spPr>
        <p:txBody>
          <a:bodyPr>
            <a:normAutofit fontScale="92500" lnSpcReduction="20000"/>
          </a:bodyPr>
          <a:lstStyle/>
          <a:p>
            <a:pPr algn="r" rtl="1">
              <a:lnSpc>
                <a:spcPct val="150000"/>
              </a:lnSpc>
            </a:pPr>
            <a:r>
              <a:rPr lang="fa-IR" sz="2100" dirty="0">
                <a:cs typeface="B Nazanin" panose="00000400000000000000" pitchFamily="2" charset="-78"/>
              </a:rPr>
              <a:t>در صورت امکان توصیه می شود </a:t>
            </a:r>
            <a:r>
              <a:rPr lang="fa-IR" sz="2100" dirty="0">
                <a:solidFill>
                  <a:srgbClr val="FF0000"/>
                </a:solidFill>
                <a:cs typeface="B Nazanin" panose="00000400000000000000" pitchFamily="2" charset="-78"/>
              </a:rPr>
              <a:t>قبل از شروع درمان های مهارکننده سیستم ایمنی </a:t>
            </a:r>
            <a:r>
              <a:rPr lang="fa-IR" sz="2100" dirty="0">
                <a:cs typeface="B Nazanin" panose="00000400000000000000" pitchFamily="2" charset="-78"/>
              </a:rPr>
              <a:t>مانند شیمی درمانی، رادیوتراپی و داروهای مهارکننده سیستم ایمنی واکسیناسیون کودک طبق برنامه ایمن سازی کشوری کامل شود. </a:t>
            </a:r>
          </a:p>
          <a:p>
            <a:pPr algn="r" rtl="1">
              <a:lnSpc>
                <a:spcPct val="150000"/>
              </a:lnSpc>
            </a:pPr>
            <a:r>
              <a:rPr lang="fa-IR" sz="2100" dirty="0">
                <a:cs typeface="B Nazanin" panose="00000400000000000000" pitchFamily="2" charset="-78"/>
              </a:rPr>
              <a:t>واکسن های زنده </a:t>
            </a:r>
            <a:r>
              <a:rPr lang="fa-IR" sz="2100" dirty="0">
                <a:solidFill>
                  <a:srgbClr val="FF0000"/>
                </a:solidFill>
                <a:cs typeface="B Nazanin" panose="00000400000000000000" pitchFamily="2" charset="-78"/>
              </a:rPr>
              <a:t>باید حداقل 4 هفته قبل </a:t>
            </a:r>
            <a:r>
              <a:rPr lang="fa-IR" sz="2100" dirty="0">
                <a:cs typeface="B Nazanin" panose="00000400000000000000" pitchFamily="2" charset="-78"/>
              </a:rPr>
              <a:t>از شروع درمان تجویز شوند و تجویز آن ها در فاصله زمانی کمتر از 2 هفته از شروع درمان های مهارکننده سیستم ایمنی ممنوع است. </a:t>
            </a:r>
          </a:p>
          <a:p>
            <a:pPr algn="r" rtl="1">
              <a:lnSpc>
                <a:spcPct val="150000"/>
              </a:lnSpc>
            </a:pPr>
            <a:r>
              <a:rPr lang="fa-IR" sz="2100" dirty="0">
                <a:cs typeface="B Nazanin" panose="00000400000000000000" pitchFamily="2" charset="-78"/>
              </a:rPr>
              <a:t>واکسن های غیر فعال باید حداقل 2 هفته قبل از شروع درمان تجویز شوند.</a:t>
            </a:r>
          </a:p>
          <a:p>
            <a:pPr algn="r" rtl="1">
              <a:lnSpc>
                <a:spcPct val="150000"/>
              </a:lnSpc>
            </a:pPr>
            <a:r>
              <a:rPr lang="fa-IR" sz="2100" dirty="0">
                <a:cs typeface="B Nazanin" panose="00000400000000000000" pitchFamily="2" charset="-78"/>
              </a:rPr>
              <a:t>در کودکان مبتلا به </a:t>
            </a:r>
            <a:r>
              <a:rPr lang="fa-IR" sz="2100" dirty="0">
                <a:solidFill>
                  <a:srgbClr val="FF0000"/>
                </a:solidFill>
                <a:cs typeface="B Nazanin" panose="00000400000000000000" pitchFamily="2" charset="-78"/>
              </a:rPr>
              <a:t>نقایص سیستم ایمنی </a:t>
            </a:r>
            <a:r>
              <a:rPr lang="fa-IR" sz="2100" dirty="0">
                <a:cs typeface="B Nazanin" panose="00000400000000000000" pitchFamily="2" charset="-78"/>
              </a:rPr>
              <a:t>مانند کودکان مبتلا به بدخیمی، دریافت کنندگان پیوند و مبتلایان به بیماری های خود ایمنی، دریافت واکسن های باکتریال زنده (ب.ث.ژ) و واکسن های ویروسی زنده (</a:t>
            </a:r>
            <a:r>
              <a:rPr lang="en-US" sz="2100" dirty="0">
                <a:cs typeface="B Nazanin" panose="00000400000000000000" pitchFamily="2" charset="-78"/>
              </a:rPr>
              <a:t>MMR، </a:t>
            </a:r>
            <a:r>
              <a:rPr lang="fa-IR" sz="2100" dirty="0">
                <a:cs typeface="B Nazanin" panose="00000400000000000000" pitchFamily="2" charset="-78"/>
              </a:rPr>
              <a:t>فلج اطفال خوراکی و تب زرد) ممنوع است.</a:t>
            </a:r>
            <a:endParaRPr lang="en-US" sz="2100" dirty="0">
              <a:cs typeface="B Nazanin" panose="00000400000000000000" pitchFamily="2" charset="-78"/>
            </a:endParaRPr>
          </a:p>
        </p:txBody>
      </p:sp>
    </p:spTree>
    <p:extLst>
      <p:ext uri="{BB962C8B-B14F-4D97-AF65-F5344CB8AC3E}">
        <p14:creationId xmlns:p14="http://schemas.microsoft.com/office/powerpoint/2010/main" val="2768795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4"/>
            <a:ext cx="7886700" cy="488156"/>
          </a:xfrm>
        </p:spPr>
        <p:txBody>
          <a:bodyPr>
            <a:normAutofit fontScale="90000"/>
          </a:bodyPr>
          <a:lstStyle/>
          <a:p>
            <a:pPr algn="r" rtl="1">
              <a:lnSpc>
                <a:spcPct val="150000"/>
              </a:lnSpc>
            </a:pPr>
            <a:r>
              <a:rPr lang="fa-IR" sz="2400" b="1" dirty="0">
                <a:solidFill>
                  <a:srgbClr val="FF0000"/>
                </a:solidFill>
                <a:cs typeface="B Nazanin" panose="00000400000000000000" pitchFamily="2" charset="-78"/>
              </a:rPr>
              <a:t>کودکان دارای نقایص سیستم ایمنی</a:t>
            </a:r>
            <a:endParaRPr lang="en-US" sz="2400" dirty="0">
              <a:cs typeface="B Nazanin" panose="00000400000000000000" pitchFamily="2" charset="-78"/>
            </a:endParaRPr>
          </a:p>
        </p:txBody>
      </p:sp>
      <p:sp>
        <p:nvSpPr>
          <p:cNvPr id="3" name="Content Placeholder 2"/>
          <p:cNvSpPr>
            <a:spLocks noGrp="1"/>
          </p:cNvSpPr>
          <p:nvPr>
            <p:ph idx="1"/>
          </p:nvPr>
        </p:nvSpPr>
        <p:spPr>
          <a:xfrm>
            <a:off x="2152650" y="1681596"/>
            <a:ext cx="7886700" cy="3808377"/>
          </a:xfrm>
        </p:spPr>
        <p:txBody>
          <a:bodyPr>
            <a:normAutofit fontScale="92500"/>
          </a:bodyPr>
          <a:lstStyle/>
          <a:p>
            <a:pPr algn="r" rtl="1">
              <a:lnSpc>
                <a:spcPct val="160000"/>
              </a:lnSpc>
            </a:pPr>
            <a:r>
              <a:rPr lang="fa-IR" sz="2100" dirty="0">
                <a:cs typeface="B Nazanin" panose="00000400000000000000" pitchFamily="2" charset="-78"/>
              </a:rPr>
              <a:t>در کودکان مبتلا به بدخیمی که تحت شیمی درمانی و رادیوتراپی میباشند، با توجه به تضعیف پاسخ سیستم ایمنی بدن نسبت به واکسیناسیون در این دوران، توصیه می شود </a:t>
            </a:r>
            <a:r>
              <a:rPr lang="fa-IR" sz="2100" dirty="0">
                <a:solidFill>
                  <a:srgbClr val="FF0000"/>
                </a:solidFill>
                <a:cs typeface="B Nazanin" panose="00000400000000000000" pitchFamily="2" charset="-78"/>
              </a:rPr>
              <a:t>از 14 روز قبل از شروع درمان تا 3 ماه بعد از پایان درمان، از تزریق واکسن های غیر فعال (غیرزنده) </a:t>
            </a:r>
            <a:r>
              <a:rPr lang="fa-IR" sz="2100" dirty="0">
                <a:cs typeface="B Nazanin" panose="00000400000000000000" pitchFamily="2" charset="-78"/>
              </a:rPr>
              <a:t>نیز اجتناب شود.</a:t>
            </a:r>
          </a:p>
          <a:p>
            <a:pPr algn="r" rtl="1">
              <a:lnSpc>
                <a:spcPct val="160000"/>
              </a:lnSpc>
            </a:pPr>
            <a:r>
              <a:rPr lang="fa-IR" sz="2100" dirty="0">
                <a:cs typeface="B Nazanin" panose="00000400000000000000" pitchFamily="2" charset="-78"/>
              </a:rPr>
              <a:t>کودکان مبتلا به بدخیمی </a:t>
            </a:r>
            <a:r>
              <a:rPr lang="fa-IR" sz="2100" dirty="0">
                <a:solidFill>
                  <a:srgbClr val="FF0000"/>
                </a:solidFill>
                <a:cs typeface="B Nazanin" panose="00000400000000000000" pitchFamily="2" charset="-78"/>
              </a:rPr>
              <a:t>نباید واکسن های ویروسی زنده </a:t>
            </a:r>
            <a:r>
              <a:rPr lang="fa-IR" sz="2100" dirty="0">
                <a:cs typeface="B Nazanin" panose="00000400000000000000" pitchFamily="2" charset="-78"/>
              </a:rPr>
              <a:t>را دریافت کنند. تنها در کودکان مبتلا به بدخیمی هایی مانند لوسمی و لنفوم که در دوران بهبودی بیماری هستند و حداقل ۳ ماه از پایان شیمی درمانی ایشان گذشته باشد، براساس شرایط بیمار و با نظر پزشک معالج می توان واکسن های </a:t>
            </a:r>
            <a:r>
              <a:rPr lang="en-US" sz="2100" dirty="0">
                <a:cs typeface="B Nazanin" panose="00000400000000000000" pitchFamily="2" charset="-78"/>
              </a:rPr>
              <a:t>MMR</a:t>
            </a:r>
            <a:r>
              <a:rPr lang="fa-IR" sz="2100" dirty="0">
                <a:cs typeface="B Nazanin" panose="00000400000000000000" pitchFamily="2" charset="-78"/>
              </a:rPr>
              <a:t> و آبله مرغان را تجویز نمود.</a:t>
            </a:r>
            <a:endParaRPr lang="en-US" sz="2100" dirty="0">
              <a:cs typeface="B Nazanin" panose="00000400000000000000" pitchFamily="2" charset="-78"/>
            </a:endParaRPr>
          </a:p>
        </p:txBody>
      </p:sp>
    </p:spTree>
    <p:extLst>
      <p:ext uri="{BB962C8B-B14F-4D97-AF65-F5344CB8AC3E}">
        <p14:creationId xmlns:p14="http://schemas.microsoft.com/office/powerpoint/2010/main" val="3130472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4"/>
            <a:ext cx="7886700" cy="716756"/>
          </a:xfrm>
        </p:spPr>
        <p:txBody>
          <a:bodyPr>
            <a:normAutofit/>
          </a:bodyPr>
          <a:lstStyle/>
          <a:p>
            <a:pPr algn="r" rtl="1">
              <a:lnSpc>
                <a:spcPct val="150000"/>
              </a:lnSpc>
            </a:pPr>
            <a:r>
              <a:rPr lang="fa-IR" sz="2100" b="1" dirty="0">
                <a:solidFill>
                  <a:srgbClr val="FF0000"/>
                </a:solidFill>
                <a:cs typeface="B Nazanin" panose="00000400000000000000" pitchFamily="2" charset="-78"/>
              </a:rPr>
              <a:t>کودکان دارای نقایص سیستم ایمنی</a:t>
            </a:r>
            <a:endParaRPr lang="en-US" sz="2100" dirty="0">
              <a:cs typeface="B Nazanin" panose="00000400000000000000" pitchFamily="2" charset="-78"/>
            </a:endParaRPr>
          </a:p>
        </p:txBody>
      </p:sp>
      <p:sp>
        <p:nvSpPr>
          <p:cNvPr id="3" name="Content Placeholder 2"/>
          <p:cNvSpPr>
            <a:spLocks noGrp="1"/>
          </p:cNvSpPr>
          <p:nvPr>
            <p:ph idx="1"/>
          </p:nvPr>
        </p:nvSpPr>
        <p:spPr>
          <a:xfrm>
            <a:off x="2152650" y="1847852"/>
            <a:ext cx="7886700" cy="4077629"/>
          </a:xfrm>
        </p:spPr>
        <p:txBody>
          <a:bodyPr>
            <a:normAutofit/>
          </a:bodyPr>
          <a:lstStyle/>
          <a:p>
            <a:pPr algn="just" rtl="1">
              <a:lnSpc>
                <a:spcPct val="150000"/>
              </a:lnSpc>
            </a:pPr>
            <a:r>
              <a:rPr lang="fa-IR" sz="2100" dirty="0">
                <a:cs typeface="B Nazanin" panose="00000400000000000000" pitchFamily="2" charset="-78"/>
              </a:rPr>
              <a:t>در کودکانی که قبل از درمان بدخیمی، طبق برنامه جاری واکسیناسیون کشوری، واکسن های مورد نیاز را دریافت کرده اند ، بعد از اتمام درمان نیازی به تکرار واکسن های دریافت شده نيست. </a:t>
            </a:r>
            <a:r>
              <a:rPr lang="fa-IR" sz="2100" dirty="0">
                <a:solidFill>
                  <a:srgbClr val="FF0000"/>
                </a:solidFill>
                <a:cs typeface="B Nazanin" panose="00000400000000000000" pitchFamily="2" charset="-78"/>
              </a:rPr>
              <a:t>به طور استثناء کودکانی که تحت پیوند مغز استخوان قرار گرفتها ند، باید بعد از پیوند مجددا تمام واکسن های قبلی را طبق برنامه جاری واکسیناسیون کشوری دریافت كنند.</a:t>
            </a:r>
            <a:endParaRPr lang="en-US" sz="2100" dirty="0">
              <a:solidFill>
                <a:srgbClr val="FF0000"/>
              </a:solidFill>
              <a:cs typeface="B Nazanin" panose="00000400000000000000" pitchFamily="2" charset="-78"/>
            </a:endParaRPr>
          </a:p>
        </p:txBody>
      </p:sp>
    </p:spTree>
    <p:extLst>
      <p:ext uri="{BB962C8B-B14F-4D97-AF65-F5344CB8AC3E}">
        <p14:creationId xmlns:p14="http://schemas.microsoft.com/office/powerpoint/2010/main" val="453974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6"/>
            <a:ext cx="7886700" cy="744465"/>
          </a:xfrm>
        </p:spPr>
        <p:txBody>
          <a:bodyPr>
            <a:normAutofit/>
          </a:bodyPr>
          <a:lstStyle/>
          <a:p>
            <a:pPr algn="r" rtl="1">
              <a:lnSpc>
                <a:spcPct val="150000"/>
              </a:lnSpc>
            </a:pPr>
            <a:r>
              <a:rPr lang="fa-IR" sz="2100" b="1" dirty="0">
                <a:solidFill>
                  <a:srgbClr val="FF0000"/>
                </a:solidFill>
                <a:cs typeface="B Nazanin" panose="00000400000000000000" pitchFamily="2" charset="-78"/>
              </a:rPr>
              <a:t>کودکان دارای نقایص سیستم ایمنی</a:t>
            </a:r>
            <a:endParaRPr lang="en-US" sz="2100" dirty="0">
              <a:cs typeface="B Nazanin" panose="00000400000000000000" pitchFamily="2" charset="-78"/>
            </a:endParaRPr>
          </a:p>
        </p:txBody>
      </p:sp>
      <p:sp>
        <p:nvSpPr>
          <p:cNvPr id="3" name="Content Placeholder 2"/>
          <p:cNvSpPr>
            <a:spLocks noGrp="1"/>
          </p:cNvSpPr>
          <p:nvPr>
            <p:ph idx="1"/>
          </p:nvPr>
        </p:nvSpPr>
        <p:spPr>
          <a:xfrm>
            <a:off x="2152650" y="1875561"/>
            <a:ext cx="7886700" cy="3614413"/>
          </a:xfrm>
        </p:spPr>
        <p:txBody>
          <a:bodyPr>
            <a:normAutofit fontScale="92500" lnSpcReduction="10000"/>
          </a:bodyPr>
          <a:lstStyle/>
          <a:p>
            <a:pPr algn="r" rtl="1">
              <a:lnSpc>
                <a:spcPct val="150000"/>
              </a:lnSpc>
            </a:pPr>
            <a:r>
              <a:rPr lang="fa-IR" sz="2100" dirty="0">
                <a:cs typeface="B Nazanin" panose="00000400000000000000" pitchFamily="2" charset="-78"/>
              </a:rPr>
              <a:t>در کودکانی که </a:t>
            </a:r>
            <a:r>
              <a:rPr lang="fa-IR" sz="2100" dirty="0">
                <a:solidFill>
                  <a:srgbClr val="FF0000"/>
                </a:solidFill>
                <a:cs typeface="B Nazanin" panose="00000400000000000000" pitchFamily="2" charset="-78"/>
              </a:rPr>
              <a:t>پردنیزون با دز بالا </a:t>
            </a:r>
            <a:r>
              <a:rPr lang="fa-IR" sz="2100" dirty="0">
                <a:cs typeface="B Nazanin" panose="00000400000000000000" pitchFamily="2" charset="-78"/>
              </a:rPr>
              <a:t>(بیش از 2 میلی گرم به ازای هر کیلوگرم وزن یا بیش از 20 میلی گرم در روز برای کودکان با وزن بیش از 10 کیلوگرم)ویا معادل آن و به مدت طولانی ( 14 روز یا بیشتر) به صورت روزانه مصرف می کنند، </a:t>
            </a:r>
            <a:r>
              <a:rPr lang="fa-IR" sz="2100" dirty="0">
                <a:solidFill>
                  <a:srgbClr val="FF0000"/>
                </a:solidFill>
                <a:cs typeface="B Nazanin" panose="00000400000000000000" pitchFamily="2" charset="-78"/>
              </a:rPr>
              <a:t>باید حداقل تا یک ماه پس از اتمام دوره درمان</a:t>
            </a:r>
            <a:r>
              <a:rPr lang="fa-IR" sz="2100" dirty="0">
                <a:cs typeface="B Nazanin" panose="00000400000000000000" pitchFamily="2" charset="-78"/>
              </a:rPr>
              <a:t> از تجویز واکسن های ویروسی زنده ( </a:t>
            </a:r>
            <a:r>
              <a:rPr lang="en-US" sz="2100" dirty="0">
                <a:cs typeface="B Nazanin" panose="00000400000000000000" pitchFamily="2" charset="-78"/>
              </a:rPr>
              <a:t>MMR ، </a:t>
            </a:r>
            <a:r>
              <a:rPr lang="fa-IR" sz="2100" dirty="0">
                <a:cs typeface="B Nazanin" panose="00000400000000000000" pitchFamily="2" charset="-78"/>
              </a:rPr>
              <a:t>فلج اطفال خوراکی و تب زرد) اجتناب کرد.</a:t>
            </a:r>
          </a:p>
          <a:p>
            <a:pPr algn="r" rtl="1">
              <a:lnSpc>
                <a:spcPct val="150000"/>
              </a:lnSpc>
            </a:pPr>
            <a:r>
              <a:rPr lang="fa-IR" sz="2100" dirty="0">
                <a:cs typeface="B Nazanin" panose="00000400000000000000" pitchFamily="2" charset="-78"/>
              </a:rPr>
              <a:t>درموارد مصرف پردنیزون با دز بالا (بیش از 2 میلی گرم به ازای هر کیلوگرم وزن بدن یا بیش از 20 میلی گرم در روز برای کودکان با وزن بیش از 10 کیلوگرم) ویا معادل آن به صورت روزانه یا یک روز درمیان برای مدت کمتر از 14 روز ، بلافاصله پس از خاتمه درمان می توان واکسن های ویروسی زنده را تجویز كرد.</a:t>
            </a:r>
          </a:p>
        </p:txBody>
      </p:sp>
    </p:spTree>
    <p:extLst>
      <p:ext uri="{BB962C8B-B14F-4D97-AF65-F5344CB8AC3E}">
        <p14:creationId xmlns:p14="http://schemas.microsoft.com/office/powerpoint/2010/main" val="1185463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957913"/>
            <a:ext cx="7886700" cy="474302"/>
          </a:xfrm>
        </p:spPr>
        <p:txBody>
          <a:bodyPr>
            <a:normAutofit fontScale="90000"/>
          </a:bodyPr>
          <a:lstStyle/>
          <a:p>
            <a:pPr algn="r" rtl="1">
              <a:lnSpc>
                <a:spcPct val="150000"/>
              </a:lnSpc>
            </a:pPr>
            <a:r>
              <a:rPr lang="fa-IR" sz="2100" b="1" dirty="0">
                <a:solidFill>
                  <a:srgbClr val="FF0000"/>
                </a:solidFill>
                <a:cs typeface="B Nazanin" panose="00000400000000000000" pitchFamily="2" charset="-78"/>
              </a:rPr>
              <a:t>کودکان دارای نقایص سیستم ایمنی</a:t>
            </a:r>
            <a:endParaRPr lang="en-US" sz="2100" dirty="0">
              <a:cs typeface="B Nazanin" panose="00000400000000000000" pitchFamily="2" charset="-78"/>
            </a:endParaRPr>
          </a:p>
        </p:txBody>
      </p:sp>
      <p:sp>
        <p:nvSpPr>
          <p:cNvPr id="3" name="Content Placeholder 2"/>
          <p:cNvSpPr>
            <a:spLocks noGrp="1"/>
          </p:cNvSpPr>
          <p:nvPr>
            <p:ph idx="1"/>
          </p:nvPr>
        </p:nvSpPr>
        <p:spPr>
          <a:xfrm>
            <a:off x="2152650" y="1432216"/>
            <a:ext cx="7886700" cy="4433453"/>
          </a:xfrm>
        </p:spPr>
        <p:txBody>
          <a:bodyPr>
            <a:normAutofit fontScale="77500" lnSpcReduction="20000"/>
          </a:bodyPr>
          <a:lstStyle/>
          <a:p>
            <a:pPr marL="0" indent="0" algn="r" rtl="1">
              <a:lnSpc>
                <a:spcPct val="150000"/>
              </a:lnSpc>
              <a:buNone/>
            </a:pPr>
            <a:r>
              <a:rPr lang="fa-IR" sz="2100" dirty="0">
                <a:cs typeface="B Nazanin" panose="00000400000000000000" pitchFamily="2" charset="-78"/>
              </a:rPr>
              <a:t>•در موارد درمان با پردنیزون با دز پایین (كمتراز 2 میلی گرم به ازای هر کیلوگرم وزن بدن یا کمتر از 20 میلی گرم برای کودکان با وزن بیش از 10 کیلوگرم) و یا معادل آن به صورت روزانه یا یک روز درمیان، </a:t>
            </a:r>
            <a:r>
              <a:rPr lang="fa-IR" sz="2100" dirty="0">
                <a:solidFill>
                  <a:srgbClr val="FF0000"/>
                </a:solidFill>
                <a:cs typeface="B Nazanin" panose="00000400000000000000" pitchFamily="2" charset="-78"/>
              </a:rPr>
              <a:t>دریافت واکسن های ویروسی زنده بلامانع است.</a:t>
            </a:r>
          </a:p>
          <a:p>
            <a:pPr algn="r" rtl="1">
              <a:lnSpc>
                <a:spcPct val="150000"/>
              </a:lnSpc>
            </a:pPr>
            <a:r>
              <a:rPr lang="fa-IR" sz="2100" dirty="0">
                <a:cs typeface="B Nazanin" panose="00000400000000000000" pitchFamily="2" charset="-78"/>
              </a:rPr>
              <a:t>درصورت مصرف کورتیکوستروئید ها به صورت قطره چشمی، پماد موضعی، اسپری استنشاقی و تزریقات داخل مفصل و داخل تاندون، دریافت واکسن های ویروسی زنده بلامانع است.</a:t>
            </a:r>
          </a:p>
          <a:p>
            <a:pPr algn="r" rtl="1">
              <a:lnSpc>
                <a:spcPct val="150000"/>
              </a:lnSpc>
            </a:pPr>
            <a:r>
              <a:rPr lang="fa-IR" sz="2100" dirty="0">
                <a:cs typeface="B Nazanin" panose="00000400000000000000" pitchFamily="2" charset="-78"/>
              </a:rPr>
              <a:t>درصورت مصرف کورتیکوستروئید ها با دز نگهدارنده فیزیولوژیک، دریافت واکسن های ویروسی زنده بلامانع است.</a:t>
            </a:r>
          </a:p>
          <a:p>
            <a:pPr algn="r" rtl="1">
              <a:lnSpc>
                <a:spcPct val="150000"/>
              </a:lnSpc>
            </a:pPr>
            <a:r>
              <a:rPr lang="fa-IR" sz="2100" dirty="0">
                <a:cs typeface="B Nazanin" panose="00000400000000000000" pitchFamily="2" charset="-78"/>
              </a:rPr>
              <a:t>واکسیناسیون افراد خانواده و افرادی که در تماس نزدیک با بیماران دارای نقایص سیستم ایمنی هستند، مطابق با برنامه جاری واکسیناسیون کشوری خواهد بود. با این تفاوت که این افراد درصورت واجد شرایط بودن باید به جای واکسن خوراکی فلج اطفال، واکسن تزریقی فلج اطفال دریافت کنند.</a:t>
            </a:r>
          </a:p>
          <a:p>
            <a:pPr algn="r" rtl="1">
              <a:lnSpc>
                <a:spcPct val="150000"/>
              </a:lnSpc>
            </a:pPr>
            <a:r>
              <a:rPr lang="fa-IR" sz="2100" dirty="0">
                <a:cs typeface="B Nazanin" panose="00000400000000000000" pitchFamily="2" charset="-78"/>
              </a:rPr>
              <a:t>واکسیناسیون کودکان مبتا به سوء تغذیه باید بر اساس برنامه کشوری واکسیناسیون انجام شود.</a:t>
            </a:r>
            <a:endParaRPr lang="en-US" sz="2100" dirty="0">
              <a:cs typeface="B Nazanin" panose="00000400000000000000" pitchFamily="2" charset="-78"/>
            </a:endParaRPr>
          </a:p>
        </p:txBody>
      </p:sp>
    </p:spTree>
    <p:extLst>
      <p:ext uri="{BB962C8B-B14F-4D97-AF65-F5344CB8AC3E}">
        <p14:creationId xmlns:p14="http://schemas.microsoft.com/office/powerpoint/2010/main" val="738983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lnSpc>
                <a:spcPct val="150000"/>
              </a:lnSpc>
            </a:pPr>
            <a:r>
              <a:rPr lang="fa-IR" sz="2100" b="1" dirty="0">
                <a:solidFill>
                  <a:srgbClr val="FF0000"/>
                </a:solidFill>
                <a:cs typeface="B Nazanin" panose="00000400000000000000" pitchFamily="2" charset="-78"/>
              </a:rPr>
              <a:t>واكسيناسيون افراد در تماس خانگي با مبتلايان به نقص ايمني</a:t>
            </a:r>
            <a:endParaRPr lang="en-US" sz="2100"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sz="2100" dirty="0">
                <a:cs typeface="B Nazanin" panose="00000400000000000000" pitchFamily="2" charset="-78"/>
              </a:rPr>
              <a:t>تجويز كليه واكسن هاي زنده (به استثنای واکسن خوراكي فلج اطفال) در اين افراد بلامانع است.</a:t>
            </a:r>
          </a:p>
          <a:p>
            <a:pPr algn="r" rtl="1">
              <a:lnSpc>
                <a:spcPct val="150000"/>
              </a:lnSpc>
            </a:pPr>
            <a:r>
              <a:rPr lang="fa-IR" sz="2100" dirty="0">
                <a:cs typeface="B Nazanin" panose="00000400000000000000" pitchFamily="2" charset="-78"/>
              </a:rPr>
              <a:t>در صورت تجويز نادرست واکسن خوراكي فلج اطفال، رعايت بهداشت دست ها و اجتناب از تماس نزدیک (از جمله تعويض پوشك كودك واكسينه شده توسط فرد مبتلا به نقص ایمنی) </a:t>
            </a:r>
            <a:r>
              <a:rPr lang="fa-IR" sz="2100" dirty="0">
                <a:solidFill>
                  <a:srgbClr val="FF0000"/>
                </a:solidFill>
                <a:cs typeface="B Nazanin" panose="00000400000000000000" pitchFamily="2" charset="-78"/>
              </a:rPr>
              <a:t>براي 6- 4 هفته توصيه مي شود.</a:t>
            </a:r>
          </a:p>
          <a:p>
            <a:pPr algn="r" rtl="1">
              <a:lnSpc>
                <a:spcPct val="150000"/>
              </a:lnSpc>
            </a:pPr>
            <a:r>
              <a:rPr lang="fa-IR" sz="2100" dirty="0">
                <a:cs typeface="B Nazanin" panose="00000400000000000000" pitchFamily="2" charset="-78"/>
              </a:rPr>
              <a:t>تزریق سالیانه واكسن غير فعال فصلي آنفلوانزا از سن 6 ماهگي به بعد در كليه افراد در تماس خانگي با مبتلايان به نقص ايمني اوليه يا ثانويه توصيه مي شود.</a:t>
            </a:r>
            <a:endParaRPr lang="en-US" sz="2100" dirty="0">
              <a:cs typeface="B Nazanin" panose="00000400000000000000" pitchFamily="2" charset="-78"/>
            </a:endParaRPr>
          </a:p>
        </p:txBody>
      </p:sp>
    </p:spTree>
    <p:extLst>
      <p:ext uri="{BB962C8B-B14F-4D97-AF65-F5344CB8AC3E}">
        <p14:creationId xmlns:p14="http://schemas.microsoft.com/office/powerpoint/2010/main" val="3459819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lnSpc>
                <a:spcPct val="150000"/>
              </a:lnSpc>
            </a:pPr>
            <a:r>
              <a:rPr lang="fa-IR" sz="2100" b="1" dirty="0">
                <a:solidFill>
                  <a:srgbClr val="FF0000"/>
                </a:solidFill>
                <a:cs typeface="B Nazanin" panose="00000400000000000000" pitchFamily="2" charset="-78"/>
              </a:rPr>
              <a:t>کودکان متولد شده از مادران </a:t>
            </a:r>
            <a:r>
              <a:rPr lang="en-US" sz="2100" b="1" dirty="0">
                <a:solidFill>
                  <a:srgbClr val="FF0000"/>
                </a:solidFill>
                <a:cs typeface="B Nazanin" panose="00000400000000000000" pitchFamily="2" charset="-78"/>
              </a:rPr>
              <a:t>HIV </a:t>
            </a:r>
            <a:r>
              <a:rPr lang="fa-IR" sz="2100" b="1" dirty="0">
                <a:solidFill>
                  <a:srgbClr val="FF0000"/>
                </a:solidFill>
                <a:cs typeface="B Nazanin" panose="00000400000000000000" pitchFamily="2" charset="-78"/>
              </a:rPr>
              <a:t>مثبت</a:t>
            </a:r>
            <a:endParaRPr lang="en-US" sz="2100" b="1"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lnSpc>
                <a:spcPct val="150000"/>
              </a:lnSpc>
            </a:pPr>
            <a:r>
              <a:rPr lang="fa-IR" sz="2100" dirty="0">
                <a:cs typeface="B Nazanin" panose="00000400000000000000" pitchFamily="2" charset="-78"/>
              </a:rPr>
              <a:t>در نوزادان متولد شده از مادران  </a:t>
            </a:r>
            <a:r>
              <a:rPr lang="en-US" sz="2100" dirty="0">
                <a:cs typeface="B Nazanin" panose="00000400000000000000" pitchFamily="2" charset="-78"/>
              </a:rPr>
              <a:t>HIV </a:t>
            </a:r>
            <a:r>
              <a:rPr lang="fa-IR" sz="2100" dirty="0">
                <a:cs typeface="B Nazanin" panose="00000400000000000000" pitchFamily="2" charset="-78"/>
              </a:rPr>
              <a:t> مثبت، واکسن های هپاتیت ب، پنج گانه و سه گانه مطابق برنامه جاري ايمن سازي تجویز مي شود.</a:t>
            </a:r>
          </a:p>
          <a:p>
            <a:pPr algn="r" rtl="1">
              <a:lnSpc>
                <a:spcPct val="150000"/>
              </a:lnSpc>
            </a:pPr>
            <a:r>
              <a:rPr lang="fa-IR" sz="2100" dirty="0">
                <a:cs typeface="B Nazanin" panose="00000400000000000000" pitchFamily="2" charset="-78"/>
              </a:rPr>
              <a:t>در صورت ممنوعيت واكسن سه گانه براساس دستورالعمل کشوری، در كودكان</a:t>
            </a:r>
            <a:r>
              <a:rPr lang="en-US" sz="2100" dirty="0">
                <a:cs typeface="B Nazanin" panose="00000400000000000000" pitchFamily="2" charset="-78"/>
              </a:rPr>
              <a:t> HIV</a:t>
            </a:r>
            <a:r>
              <a:rPr lang="fa-IR" sz="2100" dirty="0">
                <a:cs typeface="B Nazanin" panose="00000400000000000000" pitchFamily="2" charset="-78"/>
              </a:rPr>
              <a:t> مثبت (با يا بدون علامت بيماري ايدز)، واكسن دوگانه خردسالان مطابق برنامه جاري ايمن سازي تجويز مي شود.</a:t>
            </a:r>
            <a:endParaRPr lang="en-US" sz="2100" dirty="0">
              <a:cs typeface="B Nazanin" panose="00000400000000000000" pitchFamily="2" charset="-78"/>
            </a:endParaRPr>
          </a:p>
        </p:txBody>
      </p:sp>
    </p:spTree>
    <p:extLst>
      <p:ext uri="{BB962C8B-B14F-4D97-AF65-F5344CB8AC3E}">
        <p14:creationId xmlns:p14="http://schemas.microsoft.com/office/powerpoint/2010/main" val="224129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5"/>
            <a:ext cx="7886700" cy="647483"/>
          </a:xfrm>
        </p:spPr>
        <p:txBody>
          <a:bodyPr>
            <a:normAutofit/>
          </a:bodyPr>
          <a:lstStyle/>
          <a:p>
            <a:pPr algn="r" rtl="1">
              <a:lnSpc>
                <a:spcPct val="150000"/>
              </a:lnSpc>
            </a:pPr>
            <a:r>
              <a:rPr lang="fa-IR" sz="2100" b="1" dirty="0">
                <a:solidFill>
                  <a:srgbClr val="FF0000"/>
                </a:solidFill>
                <a:cs typeface="B Nazanin" panose="00000400000000000000" pitchFamily="2" charset="-78"/>
              </a:rPr>
              <a:t>کودکان متولد شده از مادران </a:t>
            </a:r>
            <a:r>
              <a:rPr lang="en-US" sz="2100" b="1" dirty="0">
                <a:solidFill>
                  <a:srgbClr val="FF0000"/>
                </a:solidFill>
                <a:cs typeface="B Nazanin" panose="00000400000000000000" pitchFamily="2" charset="-78"/>
              </a:rPr>
              <a:t>HIV </a:t>
            </a:r>
            <a:r>
              <a:rPr lang="fa-IR" sz="2100" b="1" dirty="0">
                <a:solidFill>
                  <a:srgbClr val="FF0000"/>
                </a:solidFill>
                <a:cs typeface="B Nazanin" panose="00000400000000000000" pitchFamily="2" charset="-78"/>
              </a:rPr>
              <a:t>مثبت</a:t>
            </a:r>
            <a:endParaRPr lang="en-US" sz="21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152650" y="1944833"/>
            <a:ext cx="7886700" cy="3545141"/>
          </a:xfrm>
        </p:spPr>
        <p:txBody>
          <a:bodyPr>
            <a:normAutofit fontScale="92500"/>
          </a:bodyPr>
          <a:lstStyle/>
          <a:p>
            <a:pPr algn="r" rtl="1">
              <a:lnSpc>
                <a:spcPct val="150000"/>
              </a:lnSpc>
            </a:pPr>
            <a:r>
              <a:rPr lang="fa-IR" sz="2100" dirty="0">
                <a:cs typeface="B Nazanin" panose="00000400000000000000" pitchFamily="2" charset="-78"/>
              </a:rPr>
              <a:t>تجويز واكسن خوراكي فلج اطفال در كودكان مبتلا  به عفونت </a:t>
            </a:r>
            <a:r>
              <a:rPr lang="en-US" sz="2100" dirty="0">
                <a:cs typeface="B Nazanin" panose="00000400000000000000" pitchFamily="2" charset="-78"/>
              </a:rPr>
              <a:t>HIV</a:t>
            </a:r>
            <a:r>
              <a:rPr lang="fa-IR" sz="2100" dirty="0">
                <a:cs typeface="B Nazanin" panose="00000400000000000000" pitchFamily="2" charset="-78"/>
              </a:rPr>
              <a:t> فاقد علامت بلامانع است ولي دركودكان مبتلا به عفونت </a:t>
            </a:r>
            <a:r>
              <a:rPr lang="en-US" sz="2100" dirty="0">
                <a:cs typeface="B Nazanin" panose="00000400000000000000" pitchFamily="2" charset="-78"/>
              </a:rPr>
              <a:t>HIV </a:t>
            </a:r>
            <a:r>
              <a:rPr lang="fa-IR" sz="2100" dirty="0">
                <a:cs typeface="B Nazanin" panose="00000400000000000000" pitchFamily="2" charset="-78"/>
              </a:rPr>
              <a:t>با علامت يا </a:t>
            </a:r>
            <a:r>
              <a:rPr lang="en-US" sz="2100" dirty="0">
                <a:cs typeface="B Nazanin" panose="00000400000000000000" pitchFamily="2" charset="-78"/>
              </a:rPr>
              <a:t>CD4 </a:t>
            </a:r>
            <a:r>
              <a:rPr lang="fa-IR" sz="2100" dirty="0">
                <a:cs typeface="B Nazanin" panose="00000400000000000000" pitchFamily="2" charset="-78"/>
              </a:rPr>
              <a:t>پايين (</a:t>
            </a:r>
            <a:r>
              <a:rPr lang="en-US" sz="2100" dirty="0">
                <a:cs typeface="B Nazanin" panose="00000400000000000000" pitchFamily="2" charset="-78"/>
              </a:rPr>
              <a:t>CD4 </a:t>
            </a:r>
            <a:r>
              <a:rPr lang="fa-IR" sz="2100" dirty="0">
                <a:cs typeface="B Nazanin" panose="00000400000000000000" pitchFamily="2" charset="-78"/>
              </a:rPr>
              <a:t>کمتر از 200 در سن 5 سال و بالاتر، يا </a:t>
            </a:r>
            <a:r>
              <a:rPr lang="en-US" sz="2100" dirty="0">
                <a:cs typeface="B Nazanin" panose="00000400000000000000" pitchFamily="2" charset="-78"/>
              </a:rPr>
              <a:t>CD4 </a:t>
            </a:r>
            <a:r>
              <a:rPr lang="fa-IR" sz="2100" dirty="0">
                <a:cs typeface="B Nazanin" panose="00000400000000000000" pitchFamily="2" charset="-78"/>
              </a:rPr>
              <a:t>کمتر از 15 درصد در سن زير 5 سال) ممنوع بوده و بايد </a:t>
            </a:r>
            <a:r>
              <a:rPr lang="en-US" sz="2100" dirty="0">
                <a:cs typeface="B Nazanin" panose="00000400000000000000" pitchFamily="2" charset="-78"/>
              </a:rPr>
              <a:t>IPV</a:t>
            </a:r>
            <a:r>
              <a:rPr lang="fa-IR" sz="2100" dirty="0">
                <a:cs typeface="B Nazanin" panose="00000400000000000000" pitchFamily="2" charset="-78"/>
              </a:rPr>
              <a:t> تجويز شود.</a:t>
            </a:r>
          </a:p>
          <a:p>
            <a:pPr algn="r" rtl="1">
              <a:lnSpc>
                <a:spcPct val="150000"/>
              </a:lnSpc>
            </a:pPr>
            <a:r>
              <a:rPr lang="fa-IR" sz="2100" dirty="0">
                <a:cs typeface="B Nazanin" panose="00000400000000000000" pitchFamily="2" charset="-78"/>
              </a:rPr>
              <a:t>كودكان </a:t>
            </a:r>
            <a:r>
              <a:rPr lang="en-US" sz="2100" dirty="0">
                <a:cs typeface="B Nazanin" panose="00000400000000000000" pitchFamily="2" charset="-78"/>
              </a:rPr>
              <a:t>HIV </a:t>
            </a:r>
            <a:r>
              <a:rPr lang="fa-IR" sz="2100" dirty="0">
                <a:cs typeface="B Nazanin" panose="00000400000000000000" pitchFamily="2" charset="-78"/>
              </a:rPr>
              <a:t>مثبت فاقد علامت باليني يا با نقص ايمني خفيف و متوسط ( </a:t>
            </a:r>
            <a:r>
              <a:rPr lang="en-US" sz="2100" dirty="0">
                <a:cs typeface="B Nazanin" panose="00000400000000000000" pitchFamily="2" charset="-78"/>
              </a:rPr>
              <a:t>CD4 </a:t>
            </a:r>
            <a:r>
              <a:rPr lang="fa-IR" sz="2100" dirty="0">
                <a:cs typeface="B Nazanin" panose="00000400000000000000" pitchFamily="2" charset="-78"/>
              </a:rPr>
              <a:t>بیشتر یا مساوی 200 در سن 5 سال و بالاتر، يا </a:t>
            </a:r>
            <a:r>
              <a:rPr lang="en-US" sz="2100" dirty="0">
                <a:cs typeface="B Nazanin" panose="00000400000000000000" pitchFamily="2" charset="-78"/>
              </a:rPr>
              <a:t>CD4</a:t>
            </a:r>
            <a:r>
              <a:rPr lang="fa-IR" sz="2100" dirty="0">
                <a:cs typeface="B Nazanin" panose="00000400000000000000" pitchFamily="2" charset="-78"/>
              </a:rPr>
              <a:t> بیشتر یا مساوی 15 درصد در سن زير 5 سال) مي توانند واكسن </a:t>
            </a:r>
            <a:r>
              <a:rPr lang="en-US" sz="2100" dirty="0">
                <a:cs typeface="B Nazanin" panose="00000400000000000000" pitchFamily="2" charset="-78"/>
              </a:rPr>
              <a:t>MMR </a:t>
            </a:r>
            <a:r>
              <a:rPr lang="fa-IR" sz="2100" dirty="0">
                <a:cs typeface="B Nazanin" panose="00000400000000000000" pitchFamily="2" charset="-78"/>
              </a:rPr>
              <a:t> را دريافت نمايند. در صورت سركوب شديد سيستم ايمني، </a:t>
            </a:r>
            <a:r>
              <a:rPr lang="en-US" sz="2100" dirty="0">
                <a:cs typeface="B Nazanin" panose="00000400000000000000" pitchFamily="2" charset="-78"/>
              </a:rPr>
              <a:t>MMR </a:t>
            </a:r>
            <a:r>
              <a:rPr lang="fa-IR" sz="2100" dirty="0">
                <a:cs typeface="B Nazanin" panose="00000400000000000000" pitchFamily="2" charset="-78"/>
              </a:rPr>
              <a:t> ممنوع است.</a:t>
            </a:r>
          </a:p>
        </p:txBody>
      </p:sp>
    </p:spTree>
    <p:extLst>
      <p:ext uri="{BB962C8B-B14F-4D97-AF65-F5344CB8AC3E}">
        <p14:creationId xmlns:p14="http://schemas.microsoft.com/office/powerpoint/2010/main" val="136087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4"/>
            <a:ext cx="7886700" cy="702902"/>
          </a:xfrm>
        </p:spPr>
        <p:txBody>
          <a:bodyPr>
            <a:normAutofit/>
          </a:bodyPr>
          <a:lstStyle/>
          <a:p>
            <a:pPr algn="r" rtl="1">
              <a:lnSpc>
                <a:spcPct val="150000"/>
              </a:lnSpc>
            </a:pPr>
            <a:r>
              <a:rPr lang="fa-IR" sz="2100" b="1" dirty="0">
                <a:solidFill>
                  <a:srgbClr val="FF0000"/>
                </a:solidFill>
                <a:cs typeface="B Nazanin" panose="00000400000000000000" pitchFamily="2" charset="-78"/>
              </a:rPr>
              <a:t>کودکان متولد شده از مادران </a:t>
            </a:r>
            <a:r>
              <a:rPr lang="en-US" sz="2100" b="1" dirty="0">
                <a:solidFill>
                  <a:srgbClr val="FF0000"/>
                </a:solidFill>
                <a:cs typeface="B Nazanin" panose="00000400000000000000" pitchFamily="2" charset="-78"/>
              </a:rPr>
              <a:t>HIV </a:t>
            </a:r>
            <a:r>
              <a:rPr lang="fa-IR" sz="2100" b="1" dirty="0">
                <a:solidFill>
                  <a:srgbClr val="FF0000"/>
                </a:solidFill>
                <a:cs typeface="B Nazanin" panose="00000400000000000000" pitchFamily="2" charset="-78"/>
              </a:rPr>
              <a:t>مثبت</a:t>
            </a:r>
            <a:endParaRPr lang="en-US" sz="2100" b="1"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Autofit/>
          </a:bodyPr>
          <a:lstStyle/>
          <a:p>
            <a:pPr marL="0" indent="0" algn="just" rtl="1">
              <a:lnSpc>
                <a:spcPct val="150000"/>
              </a:lnSpc>
              <a:buNone/>
            </a:pPr>
            <a:r>
              <a:rPr lang="fa-IR" sz="2100" dirty="0">
                <a:cs typeface="B Nazanin" panose="00000400000000000000" pitchFamily="2" charset="-78"/>
              </a:rPr>
              <a:t>•كليه كودكان با عفونت </a:t>
            </a:r>
            <a:r>
              <a:rPr lang="en-US" sz="2100" dirty="0">
                <a:cs typeface="B Nazanin" panose="00000400000000000000" pitchFamily="2" charset="-78"/>
              </a:rPr>
              <a:t>HIV </a:t>
            </a:r>
            <a:r>
              <a:rPr lang="fa-IR" sz="2100" dirty="0">
                <a:cs typeface="B Nazanin" panose="00000400000000000000" pitchFamily="2" charset="-78"/>
              </a:rPr>
              <a:t>در صورتي كه در معرض بيماري سرخك قرار گيرند، بدون توجه به وضعيت ايمن سازي بايد ايمونوگلوبولين دريافت كنند. در افراد با نقص ايمني غیرشدید، ايمونوگلوبولين عضلاني به ميزان نيم ميلي ليتر به ازاء هر يكلوگرم وزن بدن (حداكثر 15 ميلي ليتر) تجويز مي شود. افراد با نقص ايمني شديد بايد ايمونوگلوبولين وريدي به ميزان 400 ميلي گرم به ازاء هر يكلوگرم وزن بدن دريافت نمايند. كودكاني كه طي دو هفته قبل از تماس، ايمونوگلوبولين وريدي دريافت كرده ا ند، به ايمونوگلوبولين اضافي نياز ندارند.</a:t>
            </a:r>
            <a:endParaRPr lang="en-US" sz="2100" dirty="0">
              <a:cs typeface="B Nazanin" panose="00000400000000000000" pitchFamily="2" charset="-78"/>
            </a:endParaRPr>
          </a:p>
        </p:txBody>
      </p:sp>
    </p:spTree>
    <p:extLst>
      <p:ext uri="{BB962C8B-B14F-4D97-AF65-F5344CB8AC3E}">
        <p14:creationId xmlns:p14="http://schemas.microsoft.com/office/powerpoint/2010/main" val="256491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614" y="2864644"/>
            <a:ext cx="9144000" cy="2387600"/>
          </a:xfrm>
        </p:spPr>
        <p:txBody>
          <a:bodyPr>
            <a:normAutofit fontScale="90000"/>
          </a:bodyPr>
          <a:lstStyle/>
          <a:p>
            <a:pPr rtl="1">
              <a:lnSpc>
                <a:spcPct val="150000"/>
              </a:lnSpc>
            </a:pPr>
            <a:r>
              <a:rPr lang="fa-IR" sz="2700" b="1" dirty="0">
                <a:solidFill>
                  <a:srgbClr val="0070C0"/>
                </a:solidFill>
                <a:cs typeface="B Nazanin" panose="00000400000000000000" pitchFamily="2" charset="-78"/>
              </a:rPr>
              <a:t>دکتر امین میرزایی</a:t>
            </a:r>
            <a:br>
              <a:rPr lang="fa-IR" sz="2700" b="1" dirty="0">
                <a:solidFill>
                  <a:srgbClr val="0070C0"/>
                </a:solidFill>
                <a:cs typeface="B Nazanin" panose="00000400000000000000" pitchFamily="2" charset="-78"/>
              </a:rPr>
            </a:br>
            <a:r>
              <a:rPr lang="fa-IR" sz="2700" b="1" dirty="0">
                <a:solidFill>
                  <a:srgbClr val="0070C0"/>
                </a:solidFill>
                <a:cs typeface="B Nazanin" panose="00000400000000000000" pitchFamily="2" charset="-78"/>
              </a:rPr>
              <a:t>عضو هیات علمی گروه آموزش بهداشت و ارتقاء سلامت</a:t>
            </a:r>
            <a:br>
              <a:rPr lang="fa-IR" sz="2700" b="1" dirty="0">
                <a:solidFill>
                  <a:srgbClr val="0070C0"/>
                </a:solidFill>
                <a:cs typeface="B Nazanin" panose="00000400000000000000" pitchFamily="2" charset="-78"/>
              </a:rPr>
            </a:br>
            <a:r>
              <a:rPr lang="fa-IR" sz="2700" b="1" dirty="0">
                <a:solidFill>
                  <a:srgbClr val="0070C0"/>
                </a:solidFill>
                <a:cs typeface="B Nazanin" panose="00000400000000000000" pitchFamily="2" charset="-78"/>
              </a:rPr>
              <a:t>دانشکده بهداشت</a:t>
            </a:r>
            <a:br>
              <a:rPr lang="fa-IR" sz="2700" b="1" dirty="0">
                <a:solidFill>
                  <a:srgbClr val="0070C0"/>
                </a:solidFill>
                <a:cs typeface="B Nazanin" panose="00000400000000000000" pitchFamily="2" charset="-78"/>
              </a:rPr>
            </a:br>
            <a:r>
              <a:rPr lang="fa-IR" sz="2700" b="1" dirty="0">
                <a:solidFill>
                  <a:srgbClr val="0070C0"/>
                </a:solidFill>
                <a:cs typeface="B Nazanin" panose="00000400000000000000" pitchFamily="2" charset="-78"/>
              </a:rPr>
              <a:t>دانشگاه علوم پزشکی ایلام</a:t>
            </a:r>
            <a:r>
              <a:rPr lang="fa-IR" sz="2100" dirty="0">
                <a:solidFill>
                  <a:srgbClr val="FF0000"/>
                </a:solidFill>
                <a:cs typeface="B Nazanin" panose="00000400000000000000" pitchFamily="2" charset="-78"/>
              </a:rPr>
              <a:t/>
            </a:r>
            <a:br>
              <a:rPr lang="fa-IR" sz="2100" dirty="0">
                <a:solidFill>
                  <a:srgbClr val="FF0000"/>
                </a:solidFill>
                <a:cs typeface="B Nazanin" panose="00000400000000000000" pitchFamily="2" charset="-78"/>
              </a:rPr>
            </a:br>
            <a:endParaRPr lang="en-US" sz="2100"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1332614" y="1208882"/>
            <a:ext cx="9144000" cy="1655762"/>
          </a:xfrm>
        </p:spPr>
        <p:txBody>
          <a:bodyPr/>
          <a:lstStyle/>
          <a:p>
            <a:r>
              <a:rPr lang="fa-IR" sz="3300" b="1" dirty="0">
                <a:solidFill>
                  <a:srgbClr val="FF0000"/>
                </a:solidFill>
                <a:cs typeface="B Titr" panose="00000700000000000000" pitchFamily="2" charset="-78"/>
              </a:rPr>
              <a:t>واکسیناسیون در شرایط و گروه های خاص</a:t>
            </a:r>
            <a:endParaRPr lang="en-US" sz="3300" dirty="0">
              <a:solidFill>
                <a:srgbClr val="FF0000"/>
              </a:solidFill>
              <a:cs typeface="B Titr" panose="00000700000000000000" pitchFamily="2" charset="-78"/>
            </a:endParaRPr>
          </a:p>
          <a:p>
            <a:endParaRPr lang="en-US" dirty="0"/>
          </a:p>
        </p:txBody>
      </p:sp>
    </p:spTree>
    <p:extLst>
      <p:ext uri="{BB962C8B-B14F-4D97-AF65-F5344CB8AC3E}">
        <p14:creationId xmlns:p14="http://schemas.microsoft.com/office/powerpoint/2010/main" val="78846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082604"/>
            <a:ext cx="7886700" cy="439665"/>
          </a:xfrm>
        </p:spPr>
        <p:txBody>
          <a:bodyPr>
            <a:normAutofit fontScale="90000"/>
          </a:bodyPr>
          <a:lstStyle/>
          <a:p>
            <a:pPr algn="r" rtl="1">
              <a:lnSpc>
                <a:spcPct val="150000"/>
              </a:lnSpc>
            </a:pPr>
            <a:r>
              <a:rPr lang="fa-IR" sz="2100" b="1" dirty="0">
                <a:solidFill>
                  <a:srgbClr val="FF0000"/>
                </a:solidFill>
                <a:cs typeface="B Nazanin" panose="00000400000000000000" pitchFamily="2" charset="-78"/>
              </a:rPr>
              <a:t>کودکان متولد شده از مادران </a:t>
            </a:r>
            <a:r>
              <a:rPr lang="en-US" sz="2100" b="1" dirty="0">
                <a:solidFill>
                  <a:srgbClr val="FF0000"/>
                </a:solidFill>
                <a:cs typeface="B Nazanin" panose="00000400000000000000" pitchFamily="2" charset="-78"/>
              </a:rPr>
              <a:t>HIV </a:t>
            </a:r>
            <a:r>
              <a:rPr lang="fa-IR" sz="2100" b="1" dirty="0">
                <a:solidFill>
                  <a:srgbClr val="FF0000"/>
                </a:solidFill>
                <a:cs typeface="B Nazanin" panose="00000400000000000000" pitchFamily="2" charset="-78"/>
              </a:rPr>
              <a:t>مثبت</a:t>
            </a:r>
            <a:endParaRPr lang="en-US" sz="21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152650" y="1612324"/>
            <a:ext cx="7886700" cy="4260272"/>
          </a:xfrm>
        </p:spPr>
        <p:txBody>
          <a:bodyPr>
            <a:normAutofit fontScale="77500" lnSpcReduction="20000"/>
          </a:bodyPr>
          <a:lstStyle/>
          <a:p>
            <a:pPr algn="r" rtl="1">
              <a:lnSpc>
                <a:spcPct val="160000"/>
              </a:lnSpc>
            </a:pPr>
            <a:r>
              <a:rPr lang="fa-IR" sz="2100" dirty="0">
                <a:cs typeface="B Nazanin" panose="00000400000000000000" pitchFamily="2" charset="-78"/>
              </a:rPr>
              <a:t>تلقیح واکسن ب.ث.ژ در کودک مبتا به عفونت </a:t>
            </a:r>
            <a:r>
              <a:rPr lang="en-US" sz="2100" dirty="0">
                <a:cs typeface="B Nazanin" panose="00000400000000000000" pitchFamily="2" charset="-78"/>
              </a:rPr>
              <a:t>HIV ) </a:t>
            </a:r>
            <a:r>
              <a:rPr lang="fa-IR" sz="2100" dirty="0">
                <a:cs typeface="B Nazanin" panose="00000400000000000000" pitchFamily="2" charset="-78"/>
              </a:rPr>
              <a:t>با و یا بدون علامت</a:t>
            </a:r>
            <a:r>
              <a:rPr lang="en-US" sz="2100" dirty="0">
                <a:cs typeface="B Nazanin" panose="00000400000000000000" pitchFamily="2" charset="-78"/>
              </a:rPr>
              <a:t>(</a:t>
            </a:r>
            <a:r>
              <a:rPr lang="fa-IR" sz="2100" dirty="0">
                <a:cs typeface="B Nazanin" panose="00000400000000000000" pitchFamily="2" charset="-78"/>
              </a:rPr>
              <a:t> ممنوع است. اگر مادر </a:t>
            </a:r>
            <a:r>
              <a:rPr lang="en-US" sz="2100" dirty="0">
                <a:cs typeface="B Nazanin" panose="00000400000000000000" pitchFamily="2" charset="-78"/>
              </a:rPr>
              <a:t>HIV </a:t>
            </a:r>
            <a:r>
              <a:rPr lang="fa-IR" sz="2100" dirty="0">
                <a:cs typeface="B Nazanin" panose="00000400000000000000" pitchFamily="2" charset="-78"/>
              </a:rPr>
              <a:t>مثبت بوده و شيرخوار علائم عفونت احتمالي </a:t>
            </a:r>
            <a:r>
              <a:rPr lang="en-US" sz="2100" dirty="0">
                <a:cs typeface="B Nazanin" panose="00000400000000000000" pitchFamily="2" charset="-78"/>
              </a:rPr>
              <a:t>HIV </a:t>
            </a:r>
            <a:r>
              <a:rPr lang="fa-IR" sz="2100" dirty="0">
                <a:cs typeface="B Nazanin" panose="00000400000000000000" pitchFamily="2" charset="-78"/>
              </a:rPr>
              <a:t>را داشته باشد، تلقيح واكسن ب.ث.ژ بايد تا زمان مشخص شدن وضعيت عفونت شيرخوار به تعويق افتد.</a:t>
            </a:r>
          </a:p>
          <a:p>
            <a:pPr algn="r" rtl="1">
              <a:lnSpc>
                <a:spcPct val="160000"/>
              </a:lnSpc>
            </a:pPr>
            <a:r>
              <a:rPr lang="fa-IR" sz="2100" dirty="0">
                <a:cs typeface="B Nazanin" panose="00000400000000000000" pitchFamily="2" charset="-78"/>
              </a:rPr>
              <a:t>اگر نوزاد متولد شده از مادر با وضعيت </a:t>
            </a:r>
            <a:r>
              <a:rPr lang="en-US" sz="2100" dirty="0">
                <a:cs typeface="B Nazanin" panose="00000400000000000000" pitchFamily="2" charset="-78"/>
              </a:rPr>
              <a:t>HIV </a:t>
            </a:r>
            <a:r>
              <a:rPr lang="fa-IR" sz="2100" dirty="0">
                <a:cs typeface="B Nazanin" panose="00000400000000000000" pitchFamily="2" charset="-78"/>
              </a:rPr>
              <a:t>مثبت فاقد علامت بوده و امكانات تشخيصي و پيگيري مطمئنی وجود نداشته باشد ، براساس ميزان خطر انتقال به نوزاد تصميم گيري مي شود:</a:t>
            </a:r>
          </a:p>
          <a:p>
            <a:pPr algn="r" rtl="1">
              <a:lnSpc>
                <a:spcPct val="160000"/>
              </a:lnSpc>
            </a:pPr>
            <a:r>
              <a:rPr lang="fa-IR" sz="2100" dirty="0">
                <a:cs typeface="B Nazanin" panose="00000400000000000000" pitchFamily="2" charset="-78"/>
              </a:rPr>
              <a:t>اگر درمان به موقع و منظم در بارداري شروع شده و نوزاد از طريق سزارين متولد شده است ، خطر انتقال کم بوده و واکسن ب.ث.ژ در بدو تولد تلقيح می شود.</a:t>
            </a:r>
          </a:p>
          <a:p>
            <a:pPr algn="r" rtl="1">
              <a:lnSpc>
                <a:spcPct val="160000"/>
              </a:lnSpc>
            </a:pPr>
            <a:r>
              <a:rPr lang="fa-IR" sz="2100" dirty="0">
                <a:cs typeface="B Nazanin" panose="00000400000000000000" pitchFamily="2" charset="-78"/>
              </a:rPr>
              <a:t>اگر درمان به موقع و منظم در بارداري انجام نشده يا نوزاد از طريق زايمان طبيعي متولد شده است، خطر انتقال بالا بوده و تلقيح واكسن ب.ث.ژ باید تا زمان مشخص شدن وضعيت عفونت شيرخوار به تعويق افتد.</a:t>
            </a:r>
          </a:p>
          <a:p>
            <a:pPr algn="r" rtl="1">
              <a:lnSpc>
                <a:spcPct val="160000"/>
              </a:lnSpc>
            </a:pPr>
            <a:r>
              <a:rPr lang="fa-IR" sz="2100" dirty="0">
                <a:cs typeface="B Nazanin" panose="00000400000000000000" pitchFamily="2" charset="-78"/>
              </a:rPr>
              <a:t>در نوزادان متولد شده از مادران با وضعيت نامعلوم </a:t>
            </a:r>
            <a:r>
              <a:rPr lang="en-US" sz="2100" dirty="0">
                <a:cs typeface="B Nazanin" panose="00000400000000000000" pitchFamily="2" charset="-78"/>
              </a:rPr>
              <a:t>HIV ، </a:t>
            </a:r>
            <a:r>
              <a:rPr lang="fa-IR" sz="2100" dirty="0">
                <a:cs typeface="B Nazanin" panose="00000400000000000000" pitchFamily="2" charset="-78"/>
              </a:rPr>
              <a:t>واكسن ب.ث.ژ قابل تلقیح است</a:t>
            </a:r>
            <a:endParaRPr lang="en-US" sz="2100" dirty="0">
              <a:cs typeface="B Nazanin" panose="00000400000000000000" pitchFamily="2" charset="-78"/>
            </a:endParaRPr>
          </a:p>
        </p:txBody>
      </p:sp>
    </p:spTree>
    <p:extLst>
      <p:ext uri="{BB962C8B-B14F-4D97-AF65-F5344CB8AC3E}">
        <p14:creationId xmlns:p14="http://schemas.microsoft.com/office/powerpoint/2010/main" val="364912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4"/>
            <a:ext cx="7886700" cy="682120"/>
          </a:xfrm>
        </p:spPr>
        <p:txBody>
          <a:bodyPr>
            <a:noAutofit/>
          </a:bodyPr>
          <a:lstStyle/>
          <a:p>
            <a:pPr algn="r" rtl="1">
              <a:lnSpc>
                <a:spcPct val="150000"/>
              </a:lnSpc>
            </a:pPr>
            <a:r>
              <a:rPr lang="fa-IR" sz="2700" b="1" dirty="0">
                <a:solidFill>
                  <a:srgbClr val="FF0000"/>
                </a:solidFill>
                <a:cs typeface="B Nazanin" panose="00000400000000000000" pitchFamily="2" charset="-78"/>
              </a:rPr>
              <a:t>هنگام تب و بیماری های خفیف</a:t>
            </a:r>
            <a:endParaRPr lang="en-US" sz="2700" dirty="0">
              <a:solidFill>
                <a:srgbClr val="FF0000"/>
              </a:solidFill>
              <a:cs typeface="B Nazanin" panose="00000400000000000000" pitchFamily="2" charset="-78"/>
            </a:endParaRPr>
          </a:p>
        </p:txBody>
      </p:sp>
      <p:sp>
        <p:nvSpPr>
          <p:cNvPr id="3" name="Content Placeholder 2"/>
          <p:cNvSpPr>
            <a:spLocks noGrp="1"/>
          </p:cNvSpPr>
          <p:nvPr>
            <p:ph idx="1"/>
          </p:nvPr>
        </p:nvSpPr>
        <p:spPr>
          <a:xfrm>
            <a:off x="2152651" y="1813214"/>
            <a:ext cx="7954241" cy="4017818"/>
          </a:xfrm>
        </p:spPr>
        <p:txBody>
          <a:bodyPr/>
          <a:lstStyle/>
          <a:p>
            <a:pPr algn="just" rtl="1">
              <a:lnSpc>
                <a:spcPct val="150000"/>
              </a:lnSpc>
            </a:pPr>
            <a:r>
              <a:rPr lang="fa-IR" sz="2100" dirty="0">
                <a:cs typeface="B Nazanin" panose="00000400000000000000" pitchFamily="2" charset="-78"/>
              </a:rPr>
              <a:t>بیماری های خفیف با یا بدون تب </a:t>
            </a:r>
            <a:r>
              <a:rPr lang="en-US" sz="2100" dirty="0">
                <a:cs typeface="B Nazanin" panose="00000400000000000000" pitchFamily="2" charset="-78"/>
              </a:rPr>
              <a:t>)</a:t>
            </a:r>
            <a:r>
              <a:rPr lang="fa-IR" sz="2100" dirty="0">
                <a:cs typeface="B Nazanin" panose="00000400000000000000" pitchFamily="2" charset="-78"/>
              </a:rPr>
              <a:t>مانند عفونت های خفیف دستگاه تنفسی</a:t>
            </a:r>
            <a:r>
              <a:rPr lang="en-US" sz="2100" dirty="0">
                <a:cs typeface="B Nazanin" panose="00000400000000000000" pitchFamily="2" charset="-78"/>
              </a:rPr>
              <a:t> </a:t>
            </a:r>
            <a:r>
              <a:rPr lang="fa-IR" sz="2100" dirty="0">
                <a:cs typeface="B Nazanin" panose="00000400000000000000" pitchFamily="2" charset="-78"/>
              </a:rPr>
              <a:t>فوقانی، عفونت گوش میانی، اسهال خفیف</a:t>
            </a:r>
            <a:r>
              <a:rPr lang="en-US" sz="2100" dirty="0">
                <a:cs typeface="B Nazanin" panose="00000400000000000000" pitchFamily="2" charset="-78"/>
              </a:rPr>
              <a:t>(</a:t>
            </a:r>
            <a:r>
              <a:rPr lang="fa-IR" sz="2100" dirty="0">
                <a:cs typeface="B Nazanin" panose="00000400000000000000" pitchFamily="2" charset="-78"/>
              </a:rPr>
              <a:t>، استفاده اخیر از آنتی بیوتیک و دوران نقاهت بیماری های حاد، مانع ایمن سازی و عاملی برای تاخیر آن نیست.</a:t>
            </a:r>
          </a:p>
          <a:p>
            <a:pPr algn="just" rtl="1">
              <a:lnSpc>
                <a:spcPct val="150000"/>
              </a:lnSpc>
            </a:pPr>
            <a:r>
              <a:rPr lang="fa-IR" sz="2100" dirty="0">
                <a:cs typeface="B Nazanin" panose="00000400000000000000" pitchFamily="2" charset="-78"/>
              </a:rPr>
              <a:t>اگر كودكي مبتلا به اسهال شديد باشد و هم زمان قطره فلج اطفال به او خورانده شود، بايد یک نوبت اضافي واكسن با فاصله حداقل یک ماه دريافت نمايد.</a:t>
            </a:r>
          </a:p>
          <a:p>
            <a:pPr algn="just" rtl="1">
              <a:lnSpc>
                <a:spcPct val="150000"/>
              </a:lnSpc>
            </a:pPr>
            <a:r>
              <a:rPr lang="fa-IR" sz="2100" dirty="0">
                <a:cs typeface="B Nazanin" panose="00000400000000000000" pitchFamily="2" charset="-78"/>
              </a:rPr>
              <a:t>در صورت ابتلا فرد به بيماري حاد متوسط تا شديد (با يا بدون تب)، لازم است ايمن سازي تا زمان بهبودي حال عمومي به تعويق افتد.</a:t>
            </a:r>
            <a:endParaRPr lang="en-US" sz="2100" dirty="0">
              <a:cs typeface="B Nazanin" panose="00000400000000000000" pitchFamily="2" charset="-78"/>
            </a:endParaRPr>
          </a:p>
        </p:txBody>
      </p:sp>
    </p:spTree>
    <p:extLst>
      <p:ext uri="{BB962C8B-B14F-4D97-AF65-F5344CB8AC3E}">
        <p14:creationId xmlns:p14="http://schemas.microsoft.com/office/powerpoint/2010/main" val="733506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4"/>
            <a:ext cx="7886700" cy="612848"/>
          </a:xfrm>
        </p:spPr>
        <p:txBody>
          <a:bodyPr>
            <a:noAutofit/>
          </a:bodyPr>
          <a:lstStyle/>
          <a:p>
            <a:pPr algn="r" rtl="1">
              <a:lnSpc>
                <a:spcPct val="150000"/>
              </a:lnSpc>
            </a:pPr>
            <a:r>
              <a:rPr lang="fa-IR" sz="2400" b="1" dirty="0">
                <a:solidFill>
                  <a:srgbClr val="FF0000"/>
                </a:solidFill>
                <a:cs typeface="B Nazanin" panose="00000400000000000000" pitchFamily="2" charset="-78"/>
              </a:rPr>
              <a:t>نوزادان مبتلا به زردی</a:t>
            </a:r>
            <a:endParaRPr lang="en-US" sz="2400"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sz="2100" dirty="0">
                <a:cs typeface="B Nazanin" panose="00000400000000000000" pitchFamily="2" charset="-78"/>
              </a:rPr>
              <a:t>واکسیناسیون شیرخوارانی که در نوزادی به هر علت دچار زردی شده ا ند، مطابق با برنامه جاری واکسیناسیون کشوری صورت می گیرد.</a:t>
            </a:r>
          </a:p>
          <a:p>
            <a:pPr algn="r" rtl="1">
              <a:lnSpc>
                <a:spcPct val="150000"/>
              </a:lnSpc>
            </a:pPr>
            <a:r>
              <a:rPr lang="fa-IR" sz="2100" dirty="0">
                <a:cs typeface="B Nazanin" panose="00000400000000000000" pitchFamily="2" charset="-78"/>
              </a:rPr>
              <a:t>تبصره : درخصوص نوزادانی که به علت زردی تحت درمان با </a:t>
            </a:r>
            <a:r>
              <a:rPr lang="en-US" sz="2100" dirty="0">
                <a:cs typeface="B Nazanin" panose="00000400000000000000" pitchFamily="2" charset="-78"/>
              </a:rPr>
              <a:t>IVIG</a:t>
            </a:r>
            <a:r>
              <a:rPr lang="fa-IR" sz="2100" dirty="0">
                <a:cs typeface="B Nazanin" panose="00000400000000000000" pitchFamily="2" charset="-78"/>
              </a:rPr>
              <a:t> قرار گرفته اند، مطابق جدول 13 عمل شود.</a:t>
            </a:r>
            <a:endParaRPr lang="en-US" sz="2100" dirty="0">
              <a:cs typeface="B Nazanin" panose="00000400000000000000" pitchFamily="2" charset="-78"/>
            </a:endParaRPr>
          </a:p>
        </p:txBody>
      </p:sp>
    </p:spTree>
    <p:extLst>
      <p:ext uri="{BB962C8B-B14F-4D97-AF65-F5344CB8AC3E}">
        <p14:creationId xmlns:p14="http://schemas.microsoft.com/office/powerpoint/2010/main" val="1970988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C4B342-4E66-4771-B11C-6820D59D0EBE}"/>
              </a:ext>
            </a:extLst>
          </p:cNvPr>
          <p:cNvSpPr>
            <a:spLocks noGrp="1"/>
          </p:cNvSpPr>
          <p:nvPr>
            <p:ph idx="1"/>
          </p:nvPr>
        </p:nvSpPr>
        <p:spPr>
          <a:xfrm>
            <a:off x="2152650" y="1216877"/>
            <a:ext cx="7886700" cy="4273096"/>
          </a:xfrm>
        </p:spPr>
        <p:txBody>
          <a:bodyPr/>
          <a:lstStyle/>
          <a:p>
            <a:endParaRPr lang="en-US" dirty="0"/>
          </a:p>
        </p:txBody>
      </p:sp>
      <p:pic>
        <p:nvPicPr>
          <p:cNvPr id="5" name="Picture 4">
            <a:extLst>
              <a:ext uri="{FF2B5EF4-FFF2-40B4-BE49-F238E27FC236}">
                <a16:creationId xmlns:a16="http://schemas.microsoft.com/office/drawing/2014/main" id="{85CA8FD5-3C20-406F-9B8C-80547EF25C24}"/>
              </a:ext>
            </a:extLst>
          </p:cNvPr>
          <p:cNvPicPr>
            <a:picLocks noChangeAspect="1"/>
          </p:cNvPicPr>
          <p:nvPr/>
        </p:nvPicPr>
        <p:blipFill>
          <a:blip r:embed="rId2"/>
          <a:stretch>
            <a:fillRect/>
          </a:stretch>
        </p:blipFill>
        <p:spPr>
          <a:xfrm>
            <a:off x="2945781" y="1819043"/>
            <a:ext cx="6122020" cy="3587904"/>
          </a:xfrm>
          <a:prstGeom prst="rect">
            <a:avLst/>
          </a:prstGeom>
        </p:spPr>
      </p:pic>
    </p:spTree>
    <p:extLst>
      <p:ext uri="{BB962C8B-B14F-4D97-AF65-F5344CB8AC3E}">
        <p14:creationId xmlns:p14="http://schemas.microsoft.com/office/powerpoint/2010/main" val="1119088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064188"/>
            <a:ext cx="7886700" cy="687949"/>
          </a:xfrm>
        </p:spPr>
        <p:txBody>
          <a:bodyPr>
            <a:noAutofit/>
          </a:bodyPr>
          <a:lstStyle/>
          <a:p>
            <a:pPr algn="r" rtl="1">
              <a:lnSpc>
                <a:spcPct val="150000"/>
              </a:lnSpc>
            </a:pPr>
            <a:r>
              <a:rPr lang="fa-IR" sz="2700" b="1" dirty="0">
                <a:solidFill>
                  <a:srgbClr val="FF0000"/>
                </a:solidFill>
                <a:cs typeface="B Nazanin" panose="00000400000000000000" pitchFamily="2" charset="-78"/>
              </a:rPr>
              <a:t>نوزادان نارس</a:t>
            </a:r>
            <a:endParaRPr lang="en-US" sz="2700" dirty="0">
              <a:solidFill>
                <a:srgbClr val="FF0000"/>
              </a:solidFill>
              <a:cs typeface="B Nazanin" panose="00000400000000000000" pitchFamily="2" charset="-78"/>
            </a:endParaRPr>
          </a:p>
        </p:txBody>
      </p:sp>
      <p:sp>
        <p:nvSpPr>
          <p:cNvPr id="3" name="Content Placeholder 2"/>
          <p:cNvSpPr>
            <a:spLocks noGrp="1"/>
          </p:cNvSpPr>
          <p:nvPr>
            <p:ph idx="1"/>
          </p:nvPr>
        </p:nvSpPr>
        <p:spPr>
          <a:xfrm>
            <a:off x="2152650" y="1752136"/>
            <a:ext cx="7886700" cy="4041679"/>
          </a:xfrm>
        </p:spPr>
        <p:txBody>
          <a:bodyPr>
            <a:normAutofit fontScale="92500" lnSpcReduction="20000"/>
          </a:bodyPr>
          <a:lstStyle/>
          <a:p>
            <a:pPr algn="r" rtl="1">
              <a:lnSpc>
                <a:spcPct val="150000"/>
              </a:lnSpc>
            </a:pPr>
            <a:r>
              <a:rPr lang="fa-IR" sz="2100" dirty="0">
                <a:cs typeface="B Nazanin" panose="00000400000000000000" pitchFamily="2" charset="-78"/>
              </a:rPr>
              <a:t>شروع برنامه ايمن سازي نوزادان نارس در صورت وضعيت باليني تثبيت شده </a:t>
            </a:r>
            <a:r>
              <a:rPr lang="fa-IR" sz="2100" dirty="0">
                <a:solidFill>
                  <a:srgbClr val="FF0000"/>
                </a:solidFill>
                <a:cs typeface="B Nazanin" panose="00000400000000000000" pitchFamily="2" charset="-78"/>
              </a:rPr>
              <a:t>همانند ساير نوزادان است </a:t>
            </a:r>
            <a:r>
              <a:rPr lang="fa-IR" sz="2100" dirty="0">
                <a:cs typeface="B Nazanin" panose="00000400000000000000" pitchFamily="2" charset="-78"/>
              </a:rPr>
              <a:t>و نيازي به تعويق برنامه ايمن سازي يا كاهش مقدار واكسن نيست.</a:t>
            </a:r>
          </a:p>
          <a:p>
            <a:pPr algn="r" rtl="1">
              <a:lnSpc>
                <a:spcPct val="150000"/>
              </a:lnSpc>
            </a:pPr>
            <a:r>
              <a:rPr lang="fa-IR" sz="2100" dirty="0">
                <a:cs typeface="B Nazanin" panose="00000400000000000000" pitchFamily="2" charset="-78"/>
              </a:rPr>
              <a:t>وضعيت باليني تثبيت شده در شيرخوار نارس به این معناست که وضعیت کلی شیرخوار و روند رشد وی رو به بهبود مستمر بوده و نیازی به انجام هیچ نوع اقدام درمانی برای بيماري عفوني ، بيماري متابولیکی يا بيماري هاي حاد كليوي، قلبي عروقي، مغزي يا تنفسي ندارد.</a:t>
            </a:r>
          </a:p>
          <a:p>
            <a:pPr algn="r" rtl="1">
              <a:lnSpc>
                <a:spcPct val="150000"/>
              </a:lnSpc>
            </a:pPr>
            <a:r>
              <a:rPr lang="fa-IR" sz="2100" dirty="0">
                <a:cs typeface="B Nazanin" panose="00000400000000000000" pitchFamily="2" charset="-78"/>
              </a:rPr>
              <a:t>واکسن هپاتیت ب بدون درنظر گرفتن شرایط بالینی نوزاد، ترجیحا هرچه سریع تر ، لازم است تزریق شود.</a:t>
            </a:r>
          </a:p>
          <a:p>
            <a:pPr algn="r" rtl="1">
              <a:lnSpc>
                <a:spcPct val="150000"/>
              </a:lnSpc>
            </a:pPr>
            <a:r>
              <a:rPr lang="fa-IR" sz="2100" dirty="0">
                <a:cs typeface="B Nazanin" panose="00000400000000000000" pitchFamily="2" charset="-78"/>
              </a:rPr>
              <a:t>با توجه به اینکه نوزادان نارس با وزن تولد کمتر از 2 کیلوگرم نیز چهار نوبت واکسن هپاتیت ب ) بدو تولد ، 2 ، 4 و 6 ماهگی ( دریافت می نمایند ، به دز اضافه واکسن هپاتیت ب در یک ماهگی نیاز ندارند.</a:t>
            </a:r>
          </a:p>
          <a:p>
            <a:pPr algn="r" rtl="1">
              <a:lnSpc>
                <a:spcPct val="150000"/>
              </a:lnSpc>
            </a:pPr>
            <a:endParaRPr lang="en-US" sz="2100" dirty="0">
              <a:cs typeface="B Nazanin" panose="00000400000000000000" pitchFamily="2" charset="-78"/>
            </a:endParaRPr>
          </a:p>
        </p:txBody>
      </p:sp>
    </p:spTree>
    <p:extLst>
      <p:ext uri="{BB962C8B-B14F-4D97-AF65-F5344CB8AC3E}">
        <p14:creationId xmlns:p14="http://schemas.microsoft.com/office/powerpoint/2010/main" val="103570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5"/>
            <a:ext cx="7886700" cy="520681"/>
          </a:xfrm>
        </p:spPr>
        <p:txBody>
          <a:bodyPr>
            <a:noAutofit/>
          </a:bodyPr>
          <a:lstStyle/>
          <a:p>
            <a:pPr algn="r" rtl="1">
              <a:lnSpc>
                <a:spcPct val="150000"/>
              </a:lnSpc>
            </a:pPr>
            <a:r>
              <a:rPr lang="fa-IR" sz="2700" b="1" dirty="0">
                <a:solidFill>
                  <a:srgbClr val="FF0000"/>
                </a:solidFill>
                <a:cs typeface="B Nazanin" panose="00000400000000000000" pitchFamily="2" charset="-78"/>
              </a:rPr>
              <a:t>نوزادان نارس</a:t>
            </a:r>
            <a:endParaRPr lang="en-US" sz="27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152650" y="1936130"/>
            <a:ext cx="7886700" cy="3553842"/>
          </a:xfrm>
        </p:spPr>
        <p:txBody>
          <a:bodyPr>
            <a:normAutofit fontScale="85000" lnSpcReduction="10000"/>
          </a:bodyPr>
          <a:lstStyle/>
          <a:p>
            <a:pPr algn="r" rtl="1">
              <a:lnSpc>
                <a:spcPct val="160000"/>
              </a:lnSpc>
            </a:pPr>
            <a:r>
              <a:rPr lang="fa-IR" sz="2100" dirty="0">
                <a:cs typeface="B Nazanin" panose="00000400000000000000" pitchFamily="2" charset="-78"/>
              </a:rPr>
              <a:t>در صورتي كه نوزاد نارس در سن 2 ماهگي هنوز در بيمارستان بستري باشد، در صورت وضعيت باليني تثبيت شده، ايمن سازي مطابق با برنامه جاري انجام مي شود ولي توصيه مي شود </a:t>
            </a:r>
            <a:r>
              <a:rPr lang="fa-IR" sz="2100" dirty="0">
                <a:solidFill>
                  <a:srgbClr val="FF0000"/>
                </a:solidFill>
                <a:cs typeface="B Nazanin" panose="00000400000000000000" pitchFamily="2" charset="-78"/>
              </a:rPr>
              <a:t>به جاي واکسن خوراكي فلج اطفال از نوع تزريقي استفاده شود يا واکسن خوراكي فلج اطفال پس از ترخيص از بيمارستان تجويز شود.</a:t>
            </a:r>
          </a:p>
          <a:p>
            <a:pPr algn="r" rtl="1">
              <a:lnSpc>
                <a:spcPct val="160000"/>
              </a:lnSpc>
            </a:pPr>
            <a:r>
              <a:rPr lang="fa-IR" sz="2100" dirty="0">
                <a:cs typeface="B Nazanin" panose="00000400000000000000" pitchFamily="2" charset="-78"/>
              </a:rPr>
              <a:t>نوزادان با وزن تولد كمتر از 1000 گرم که در بيمارستان بستري هستند، باید به مدت 72 ساعت پس از ايمن سازي از نظر </a:t>
            </a:r>
            <a:r>
              <a:rPr lang="fa-IR" sz="2100" dirty="0">
                <a:solidFill>
                  <a:srgbClr val="FF0000"/>
                </a:solidFill>
                <a:cs typeface="B Nazanin" panose="00000400000000000000" pitchFamily="2" charset="-78"/>
              </a:rPr>
              <a:t>وقفه تنفسي (آپنه) و برادی کاردی </a:t>
            </a:r>
            <a:r>
              <a:rPr lang="fa-IR" sz="2100" dirty="0">
                <a:cs typeface="B Nazanin" panose="00000400000000000000" pitchFamily="2" charset="-78"/>
              </a:rPr>
              <a:t>تحت نظر قرار گيرند.</a:t>
            </a:r>
          </a:p>
          <a:p>
            <a:pPr algn="r" rtl="1">
              <a:lnSpc>
                <a:spcPct val="160000"/>
              </a:lnSpc>
            </a:pPr>
            <a:r>
              <a:rPr lang="fa-IR" sz="2100" dirty="0">
                <a:cs typeface="B Nazanin" panose="00000400000000000000" pitchFamily="2" charset="-78"/>
              </a:rPr>
              <a:t>توصیه می شود به نوزادان نارس پس از رسیدن به سن 6 ماهگی واکسن آنفلوانزا تزریق شود.</a:t>
            </a:r>
          </a:p>
          <a:p>
            <a:pPr algn="r" rtl="1">
              <a:lnSpc>
                <a:spcPct val="160000"/>
              </a:lnSpc>
            </a:pPr>
            <a:r>
              <a:rPr lang="fa-IR" sz="2100" dirty="0">
                <a:cs typeface="B Nazanin" panose="00000400000000000000" pitchFamily="2" charset="-78"/>
              </a:rPr>
              <a:t>توصیه می شود والدین، مراقبین و افراد در تماس خانگی با نوزادان نارس، واکسن آنفلوانزا دریافت نمایند.</a:t>
            </a:r>
            <a:endParaRPr lang="en-US" sz="2100" dirty="0">
              <a:cs typeface="B Nazanin" panose="00000400000000000000" pitchFamily="2" charset="-78"/>
            </a:endParaRPr>
          </a:p>
        </p:txBody>
      </p:sp>
    </p:spTree>
    <p:extLst>
      <p:ext uri="{BB962C8B-B14F-4D97-AF65-F5344CB8AC3E}">
        <p14:creationId xmlns:p14="http://schemas.microsoft.com/office/powerpoint/2010/main" val="723067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5"/>
            <a:ext cx="7886700" cy="723683"/>
          </a:xfrm>
        </p:spPr>
        <p:txBody>
          <a:bodyPr>
            <a:noAutofit/>
          </a:bodyPr>
          <a:lstStyle/>
          <a:p>
            <a:pPr algn="r" rtl="1">
              <a:lnSpc>
                <a:spcPct val="150000"/>
              </a:lnSpc>
            </a:pPr>
            <a:r>
              <a:rPr lang="fa-IR" sz="2100" b="1" dirty="0">
                <a:solidFill>
                  <a:srgbClr val="FF0000"/>
                </a:solidFill>
                <a:cs typeface="B Nazanin" panose="00000400000000000000" pitchFamily="2" charset="-78"/>
              </a:rPr>
              <a:t>نوزادان متولد شده از مادر   </a:t>
            </a:r>
            <a:r>
              <a:rPr lang="en-US" sz="2100" b="1" dirty="0" err="1">
                <a:solidFill>
                  <a:srgbClr val="FF0000"/>
                </a:solidFill>
                <a:cs typeface="B Nazanin" panose="00000400000000000000" pitchFamily="2" charset="-78"/>
              </a:rPr>
              <a:t>HBsAg</a:t>
            </a:r>
            <a:r>
              <a:rPr lang="fa-IR" sz="2100" b="1" dirty="0">
                <a:solidFill>
                  <a:srgbClr val="FF0000"/>
                </a:solidFill>
                <a:cs typeface="B Nazanin" panose="00000400000000000000" pitchFamily="2" charset="-78"/>
              </a:rPr>
              <a:t> </a:t>
            </a:r>
            <a:r>
              <a:rPr lang="en-US" sz="2100" b="1" dirty="0">
                <a:solidFill>
                  <a:srgbClr val="FF0000"/>
                </a:solidFill>
                <a:cs typeface="B Nazanin" panose="00000400000000000000" pitchFamily="2" charset="-78"/>
              </a:rPr>
              <a:t> </a:t>
            </a:r>
            <a:r>
              <a:rPr lang="fa-IR" sz="2100" b="1" dirty="0">
                <a:solidFill>
                  <a:srgbClr val="FF0000"/>
                </a:solidFill>
                <a:cs typeface="B Nazanin" panose="00000400000000000000" pitchFamily="2" charset="-78"/>
              </a:rPr>
              <a:t>مثبت</a:t>
            </a:r>
            <a:endParaRPr lang="en-US" sz="21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1850174" y="1993325"/>
            <a:ext cx="8480502" cy="3496649"/>
          </a:xfrm>
        </p:spPr>
        <p:txBody>
          <a:bodyPr>
            <a:normAutofit lnSpcReduction="10000"/>
          </a:bodyPr>
          <a:lstStyle/>
          <a:p>
            <a:pPr algn="r" rtl="1">
              <a:lnSpc>
                <a:spcPct val="150000"/>
              </a:lnSpc>
            </a:pPr>
            <a:r>
              <a:rPr lang="fa-IR" sz="2100" dirty="0">
                <a:cs typeface="B Nazanin" panose="00000400000000000000" pitchFamily="2" charset="-78"/>
              </a:rPr>
              <a:t>توصیه می شود در همه خانم های باردار، تست </a:t>
            </a:r>
            <a:r>
              <a:rPr lang="en-US" sz="2100" dirty="0" err="1">
                <a:cs typeface="B Nazanin" panose="00000400000000000000" pitchFamily="2" charset="-78"/>
              </a:rPr>
              <a:t>HBsAg</a:t>
            </a:r>
            <a:r>
              <a:rPr lang="en-US" sz="2100" dirty="0">
                <a:cs typeface="B Nazanin" panose="00000400000000000000" pitchFamily="2" charset="-78"/>
              </a:rPr>
              <a:t> </a:t>
            </a:r>
            <a:r>
              <a:rPr lang="fa-IR" sz="2100" dirty="0">
                <a:cs typeface="B Nazanin" panose="00000400000000000000" pitchFamily="2" charset="-78"/>
              </a:rPr>
              <a:t>به صورت غربالگری روتین برای تعیین نحوه ایمن سازی نوزادان انجام شود.</a:t>
            </a:r>
          </a:p>
          <a:p>
            <a:pPr algn="r" rtl="1">
              <a:lnSpc>
                <a:spcPct val="150000"/>
              </a:lnSpc>
            </a:pPr>
            <a:r>
              <a:rPr lang="fa-IR" sz="2100" dirty="0">
                <a:cs typeface="B Nazanin" panose="00000400000000000000" pitchFamily="2" charset="-78"/>
              </a:rPr>
              <a:t>در صورتی که نوزاد از مادر </a:t>
            </a:r>
            <a:r>
              <a:rPr lang="en-US" sz="2100" dirty="0" err="1">
                <a:cs typeface="B Nazanin" panose="00000400000000000000" pitchFamily="2" charset="-78"/>
              </a:rPr>
              <a:t>HBsAg</a:t>
            </a:r>
            <a:r>
              <a:rPr lang="en-US" sz="2100" dirty="0">
                <a:cs typeface="B Nazanin" panose="00000400000000000000" pitchFamily="2" charset="-78"/>
              </a:rPr>
              <a:t> </a:t>
            </a:r>
            <a:r>
              <a:rPr lang="fa-IR" sz="2100" dirty="0">
                <a:cs typeface="B Nazanin" panose="00000400000000000000" pitchFamily="2" charset="-78"/>
              </a:rPr>
              <a:t>مثبت متولد شده باشد، باید در اسرع وقت و ترجیحا طی 12 ساعت اول پس از تولد، واکسن هپاتیت ب را در عضله یک ران و ایمونوگلوبولین اختصاصی هپاتیت ب ( </a:t>
            </a:r>
            <a:r>
              <a:rPr lang="en-US" sz="2100" dirty="0">
                <a:cs typeface="B Nazanin" panose="00000400000000000000" pitchFamily="2" charset="-78"/>
              </a:rPr>
              <a:t>HBIG </a:t>
            </a:r>
            <a:r>
              <a:rPr lang="fa-IR" sz="2100" dirty="0">
                <a:cs typeface="B Nazanin" panose="00000400000000000000" pitchFamily="2" charset="-78"/>
              </a:rPr>
              <a:t> ) را به مقدار 5/ 0 میلی لیتر در عضله ران دیگر دریافت کند. ادامه واکسیناسیون هپاتیت ب طبق برنامه واکسیناسیون کشوری انجام خواهد شد. </a:t>
            </a:r>
          </a:p>
          <a:p>
            <a:pPr algn="r" rtl="1">
              <a:lnSpc>
                <a:spcPct val="150000"/>
              </a:lnSpc>
            </a:pPr>
            <a:r>
              <a:rPr lang="fa-IR" sz="2100" dirty="0">
                <a:cs typeface="B Nazanin" panose="00000400000000000000" pitchFamily="2" charset="-78"/>
              </a:rPr>
              <a:t>حداکثر مهلت دریافت ایمونوگلوبولین اختصاصی هپاتیت ب </a:t>
            </a:r>
            <a:r>
              <a:rPr lang="fa-IR" sz="2100" dirty="0">
                <a:solidFill>
                  <a:srgbClr val="FF0000"/>
                </a:solidFill>
                <a:cs typeface="B Nazanin" panose="00000400000000000000" pitchFamily="2" charset="-78"/>
              </a:rPr>
              <a:t>تا 7 روز پس از تولد </a:t>
            </a:r>
            <a:r>
              <a:rPr lang="fa-IR" sz="2100" dirty="0">
                <a:cs typeface="B Nazanin" panose="00000400000000000000" pitchFamily="2" charset="-78"/>
              </a:rPr>
              <a:t>است.</a:t>
            </a:r>
          </a:p>
        </p:txBody>
      </p:sp>
    </p:spTree>
    <p:extLst>
      <p:ext uri="{BB962C8B-B14F-4D97-AF65-F5344CB8AC3E}">
        <p14:creationId xmlns:p14="http://schemas.microsoft.com/office/powerpoint/2010/main" val="2125467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lnSpc>
                <a:spcPct val="150000"/>
              </a:lnSpc>
            </a:pPr>
            <a:r>
              <a:rPr lang="fa-IR" sz="2100" b="1" dirty="0">
                <a:solidFill>
                  <a:srgbClr val="FF0000"/>
                </a:solidFill>
                <a:cs typeface="B Nazanin" panose="00000400000000000000" pitchFamily="2" charset="-78"/>
              </a:rPr>
              <a:t>نوزادان متولد شده از مادر   </a:t>
            </a:r>
            <a:r>
              <a:rPr lang="en-US" sz="2100" b="1" dirty="0" err="1">
                <a:solidFill>
                  <a:srgbClr val="FF0000"/>
                </a:solidFill>
                <a:cs typeface="B Nazanin" panose="00000400000000000000" pitchFamily="2" charset="-78"/>
              </a:rPr>
              <a:t>HBsAg</a:t>
            </a:r>
            <a:r>
              <a:rPr lang="fa-IR" sz="2100" b="1" dirty="0">
                <a:solidFill>
                  <a:srgbClr val="FF0000"/>
                </a:solidFill>
                <a:cs typeface="B Nazanin" panose="00000400000000000000" pitchFamily="2" charset="-78"/>
              </a:rPr>
              <a:t> </a:t>
            </a:r>
            <a:r>
              <a:rPr lang="en-US" sz="2100" b="1" dirty="0">
                <a:solidFill>
                  <a:srgbClr val="FF0000"/>
                </a:solidFill>
                <a:cs typeface="B Nazanin" panose="00000400000000000000" pitchFamily="2" charset="-78"/>
              </a:rPr>
              <a:t> </a:t>
            </a:r>
            <a:r>
              <a:rPr lang="fa-IR" sz="2100" b="1" dirty="0">
                <a:solidFill>
                  <a:srgbClr val="FF0000"/>
                </a:solidFill>
                <a:cs typeface="B Nazanin" panose="00000400000000000000" pitchFamily="2" charset="-78"/>
              </a:rPr>
              <a:t>مثبت</a:t>
            </a:r>
            <a:endParaRPr lang="en-US" sz="2100"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sz="2100" dirty="0">
                <a:cs typeface="B Nazanin" panose="00000400000000000000" pitchFamily="2" charset="-78"/>
              </a:rPr>
              <a:t>در صورتی که نوزاد از مادری با تاریخ تولد قبل از سال 1372 و یا با شرایط نامعلوم از نظر </a:t>
            </a:r>
            <a:r>
              <a:rPr lang="en-US" sz="2100" dirty="0" err="1">
                <a:cs typeface="B Nazanin" panose="00000400000000000000" pitchFamily="2" charset="-78"/>
              </a:rPr>
              <a:t>HBsAg</a:t>
            </a:r>
            <a:r>
              <a:rPr lang="en-US" sz="2100" dirty="0">
                <a:cs typeface="B Nazanin" panose="00000400000000000000" pitchFamily="2" charset="-78"/>
              </a:rPr>
              <a:t> </a:t>
            </a:r>
            <a:r>
              <a:rPr lang="fa-IR" sz="2100" dirty="0">
                <a:cs typeface="B Nazanin" panose="00000400000000000000" pitchFamily="2" charset="-78"/>
              </a:rPr>
              <a:t>متولد شده باشد، باید در اسرع وقت و ترجیحا طی 12 ساعت اول پس از تولد، واکسن هپاتیت ب به نوزاد تزریق شود و از مادر نمونه خون جهت بررسی </a:t>
            </a:r>
            <a:r>
              <a:rPr lang="en-US" sz="2100" dirty="0" err="1">
                <a:cs typeface="B Nazanin" panose="00000400000000000000" pitchFamily="2" charset="-78"/>
              </a:rPr>
              <a:t>HBsAg</a:t>
            </a:r>
            <a:r>
              <a:rPr lang="en-US" sz="2100" dirty="0">
                <a:cs typeface="B Nazanin" panose="00000400000000000000" pitchFamily="2" charset="-78"/>
              </a:rPr>
              <a:t> </a:t>
            </a:r>
            <a:r>
              <a:rPr lang="fa-IR" sz="2100" dirty="0">
                <a:cs typeface="B Nazanin" panose="00000400000000000000" pitchFamily="2" charset="-78"/>
              </a:rPr>
              <a:t>گرفته شود. اگر جواب </a:t>
            </a:r>
            <a:r>
              <a:rPr lang="en-US" sz="2100" dirty="0" err="1">
                <a:cs typeface="B Nazanin" panose="00000400000000000000" pitchFamily="2" charset="-78"/>
              </a:rPr>
              <a:t>HBsAg</a:t>
            </a:r>
            <a:r>
              <a:rPr lang="en-US" sz="2100" dirty="0">
                <a:cs typeface="B Nazanin" panose="00000400000000000000" pitchFamily="2" charset="-78"/>
              </a:rPr>
              <a:t> </a:t>
            </a:r>
            <a:r>
              <a:rPr lang="fa-IR" sz="2100" dirty="0">
                <a:cs typeface="B Nazanin" panose="00000400000000000000" pitchFamily="2" charset="-78"/>
              </a:rPr>
              <a:t>مادر مثبت بود، باید نوزاد در اسرع وقت و حداکثر طی 7 روز اول پس از تولد، ایمونوگلوبولین اختصاصی هپاتیت ب را دریافت نماید.</a:t>
            </a:r>
          </a:p>
          <a:p>
            <a:pPr algn="r" rtl="1">
              <a:lnSpc>
                <a:spcPct val="150000"/>
              </a:lnSpc>
            </a:pPr>
            <a:r>
              <a:rPr lang="fa-IR" sz="2100" dirty="0">
                <a:cs typeface="B Nazanin" panose="00000400000000000000" pitchFamily="2" charset="-78"/>
              </a:rPr>
              <a:t>تمامی نوزادانی که از مادران </a:t>
            </a:r>
            <a:r>
              <a:rPr lang="en-US" sz="2100" dirty="0" err="1">
                <a:cs typeface="B Nazanin" panose="00000400000000000000" pitchFamily="2" charset="-78"/>
              </a:rPr>
              <a:t>HBsAg</a:t>
            </a:r>
            <a:r>
              <a:rPr lang="en-US" sz="2100" dirty="0">
                <a:cs typeface="B Nazanin" panose="00000400000000000000" pitchFamily="2" charset="-78"/>
              </a:rPr>
              <a:t> </a:t>
            </a:r>
            <a:r>
              <a:rPr lang="fa-IR" sz="2100" dirty="0">
                <a:cs typeface="B Nazanin" panose="00000400000000000000" pitchFamily="2" charset="-78"/>
              </a:rPr>
              <a:t>مثبت متولد شده اند حتی در صورت دریافت واکسن هپاتیت ب و ایمونوگلوبولین اختصاصی هپاتیت ب ، </a:t>
            </a:r>
            <a:r>
              <a:rPr lang="fa-IR" sz="2100" dirty="0">
                <a:solidFill>
                  <a:srgbClr val="FF0000"/>
                </a:solidFill>
                <a:cs typeface="B Nazanin" panose="00000400000000000000" pitchFamily="2" charset="-78"/>
              </a:rPr>
              <a:t>باید از نظر وضعیت </a:t>
            </a:r>
            <a:r>
              <a:rPr lang="en-US" sz="2100" dirty="0" err="1">
                <a:solidFill>
                  <a:srgbClr val="FF0000"/>
                </a:solidFill>
                <a:cs typeface="B Nazanin" panose="00000400000000000000" pitchFamily="2" charset="-78"/>
              </a:rPr>
              <a:t>HBsAg</a:t>
            </a:r>
            <a:r>
              <a:rPr lang="en-US" sz="2100" dirty="0">
                <a:solidFill>
                  <a:srgbClr val="FF0000"/>
                </a:solidFill>
                <a:cs typeface="B Nazanin" panose="00000400000000000000" pitchFamily="2" charset="-78"/>
              </a:rPr>
              <a:t> </a:t>
            </a:r>
            <a:r>
              <a:rPr lang="fa-IR" sz="2100" dirty="0">
                <a:solidFill>
                  <a:srgbClr val="FF0000"/>
                </a:solidFill>
                <a:cs typeface="B Nazanin" panose="00000400000000000000" pitchFamily="2" charset="-78"/>
              </a:rPr>
              <a:t>و </a:t>
            </a:r>
            <a:r>
              <a:rPr lang="en-US" sz="2100" dirty="0" err="1">
                <a:solidFill>
                  <a:srgbClr val="FF0000"/>
                </a:solidFill>
                <a:cs typeface="B Nazanin" panose="00000400000000000000" pitchFamily="2" charset="-78"/>
              </a:rPr>
              <a:t>HBsAb</a:t>
            </a:r>
            <a:r>
              <a:rPr lang="en-US" sz="2100" dirty="0">
                <a:solidFill>
                  <a:srgbClr val="FF0000"/>
                </a:solidFill>
                <a:cs typeface="B Nazanin" panose="00000400000000000000" pitchFamily="2" charset="-78"/>
              </a:rPr>
              <a:t> </a:t>
            </a:r>
            <a:r>
              <a:rPr lang="fa-IR" sz="2100" dirty="0">
                <a:solidFill>
                  <a:srgbClr val="FF0000"/>
                </a:solidFill>
                <a:cs typeface="B Nazanin" panose="00000400000000000000" pitchFamily="2" charset="-78"/>
              </a:rPr>
              <a:t>طی ماه های 9 تا 18 پس از تولد بررسی شوند</a:t>
            </a:r>
            <a:endParaRPr lang="en-US" sz="2100" dirty="0">
              <a:solidFill>
                <a:srgbClr val="FF0000"/>
              </a:solidFill>
              <a:cs typeface="B Nazanin" panose="00000400000000000000" pitchFamily="2" charset="-78"/>
            </a:endParaRPr>
          </a:p>
        </p:txBody>
      </p:sp>
    </p:spTree>
    <p:extLst>
      <p:ext uri="{BB962C8B-B14F-4D97-AF65-F5344CB8AC3E}">
        <p14:creationId xmlns:p14="http://schemas.microsoft.com/office/powerpoint/2010/main" val="3614613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2105</Words>
  <Application>Microsoft Office PowerPoint</Application>
  <PresentationFormat>Widescreen</PresentationFormat>
  <Paragraphs>68</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 Nazanin</vt:lpstr>
      <vt:lpstr>B Titr</vt:lpstr>
      <vt:lpstr>Calibri</vt:lpstr>
      <vt:lpstr>Calibri Light</vt:lpstr>
      <vt:lpstr>Times New Roman</vt:lpstr>
      <vt:lpstr>Office Theme</vt:lpstr>
      <vt:lpstr>PowerPoint Presentation</vt:lpstr>
      <vt:lpstr>دکتر امین میرزایی عضو هیات علمی گروه آموزش بهداشت و ارتقاء سلامت دانشکده بهداشت دانشگاه علوم پزشکی ایلام </vt:lpstr>
      <vt:lpstr>هنگام تب و بیماری های خفیف</vt:lpstr>
      <vt:lpstr>نوزادان مبتلا به زردی</vt:lpstr>
      <vt:lpstr>PowerPoint Presentation</vt:lpstr>
      <vt:lpstr>نوزادان نارس</vt:lpstr>
      <vt:lpstr>نوزادان نارس</vt:lpstr>
      <vt:lpstr>نوزادان متولد شده از مادر   HBsAg  مثبت</vt:lpstr>
      <vt:lpstr>نوزادان متولد شده از مادر   HBsAg  مثبت</vt:lpstr>
      <vt:lpstr>کودکان با تشنج و ضایعات مغزی</vt:lpstr>
      <vt:lpstr>کودکان دارای نقایص سیستم ایمنی</vt:lpstr>
      <vt:lpstr>کودکان دارای نقایص سیستم ایمنی</vt:lpstr>
      <vt:lpstr>کودکان دارای نقایص سیستم ایمنی</vt:lpstr>
      <vt:lpstr>کودکان دارای نقایص سیستم ایمنی</vt:lpstr>
      <vt:lpstr>کودکان دارای نقایص سیستم ایمنی</vt:lpstr>
      <vt:lpstr>واكسيناسيون افراد در تماس خانگي با مبتلايان به نقص ايمني</vt:lpstr>
      <vt:lpstr>کودکان متولد شده از مادران HIV مثبت</vt:lpstr>
      <vt:lpstr>کودکان متولد شده از مادران HIV مثبت</vt:lpstr>
      <vt:lpstr>کودکان متولد شده از مادران HIV مثبت</vt:lpstr>
      <vt:lpstr>کودکان متولد شده از مادران HIV مثبت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amirali</dc:creator>
  <cp:lastModifiedBy>Moorche</cp:lastModifiedBy>
  <cp:revision>1</cp:revision>
  <dcterms:created xsi:type="dcterms:W3CDTF">2021-08-29T04:20:33Z</dcterms:created>
  <dcterms:modified xsi:type="dcterms:W3CDTF">2021-09-28T04:58:23Z</dcterms:modified>
</cp:coreProperties>
</file>