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81" r:id="rId5"/>
    <p:sldId id="258" r:id="rId6"/>
    <p:sldId id="263" r:id="rId7"/>
    <p:sldId id="264" r:id="rId8"/>
    <p:sldId id="297" r:id="rId9"/>
    <p:sldId id="261" r:id="rId10"/>
    <p:sldId id="260" r:id="rId11"/>
    <p:sldId id="262" r:id="rId12"/>
    <p:sldId id="298"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83" r:id="rId28"/>
    <p:sldId id="284" r:id="rId29"/>
    <p:sldId id="285" r:id="rId30"/>
    <p:sldId id="286" r:id="rId31"/>
    <p:sldId id="287" r:id="rId32"/>
    <p:sldId id="288" r:id="rId33"/>
    <p:sldId id="289" r:id="rId34"/>
    <p:sldId id="290" r:id="rId35"/>
    <p:sldId id="291" r:id="rId36"/>
    <p:sldId id="292" r:id="rId37"/>
    <p:sldId id="295" r:id="rId38"/>
    <p:sldId id="294" r:id="rId39"/>
    <p:sldId id="293" r:id="rId40"/>
    <p:sldId id="29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1B6E8-1329-4EF4-9BEA-DB40A447F2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3FEEE2-89C9-427D-B4F0-4B0A4B9CF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EEE262-4C00-4450-87B1-4AF0CFA9119F}"/>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5" name="Footer Placeholder 4">
            <a:extLst>
              <a:ext uri="{FF2B5EF4-FFF2-40B4-BE49-F238E27FC236}">
                <a16:creationId xmlns:a16="http://schemas.microsoft.com/office/drawing/2014/main" id="{9A149DF7-C14C-4F39-A7AC-B29650ACC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D96276-DD21-4405-BA49-75EA2FF326C6}"/>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263241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0DCC-2E34-434C-B7C7-4A85055021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8623E5-1076-4F26-97F2-8439B3C9E5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316946-B968-4FF0-988C-CCA65D5E1BE5}"/>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5" name="Footer Placeholder 4">
            <a:extLst>
              <a:ext uri="{FF2B5EF4-FFF2-40B4-BE49-F238E27FC236}">
                <a16:creationId xmlns:a16="http://schemas.microsoft.com/office/drawing/2014/main" id="{226DB00E-DF50-44CE-902B-463FA033AD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EA2828-48D9-4E7D-8A72-D47E975D847F}"/>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77677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5FBA02-5E7A-4C5D-B009-905A43CDC2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FAA375-BC56-4FC7-9491-5FB8B5BB8FD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85D86-0742-44A9-82D8-4E960415508B}"/>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5" name="Footer Placeholder 4">
            <a:extLst>
              <a:ext uri="{FF2B5EF4-FFF2-40B4-BE49-F238E27FC236}">
                <a16:creationId xmlns:a16="http://schemas.microsoft.com/office/drawing/2014/main" id="{A2AED86D-3556-42CE-89F4-623348EE4F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D4B29-B57A-4FEB-BC50-D20938AD80D8}"/>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110689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1A821-39CA-4003-8809-E851367026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1F5192-5932-4C7A-BB17-C0E6740199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FB12A3-DE66-4C87-87C9-27DC6D0F2FEE}"/>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5" name="Footer Placeholder 4">
            <a:extLst>
              <a:ext uri="{FF2B5EF4-FFF2-40B4-BE49-F238E27FC236}">
                <a16:creationId xmlns:a16="http://schemas.microsoft.com/office/drawing/2014/main" id="{B2854DA0-403E-456F-9C09-0327CD2F5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6CFB2-8A31-40A6-B868-DE7561F4E790}"/>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2240412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A393-7911-4C70-9A02-F332D419D8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421F06-D46C-4237-ADAB-FBBA541295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9A2691E-030C-4F87-8CAA-93C3BC0FD241}"/>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5" name="Footer Placeholder 4">
            <a:extLst>
              <a:ext uri="{FF2B5EF4-FFF2-40B4-BE49-F238E27FC236}">
                <a16:creationId xmlns:a16="http://schemas.microsoft.com/office/drawing/2014/main" id="{7E2B672C-87F3-43F2-BB74-B11182560E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6FAA7-7B2B-48CF-8623-06527C44CA3B}"/>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1903551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FEA4C-1A9A-44D9-9DFE-12BDEE279C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042E0B-CEB8-48F7-9D10-D08A12E61CB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283CE2-37D9-44DE-B1F1-39D99616380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40B11A-9D0D-4536-B51B-52D85C5D819F}"/>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6" name="Footer Placeholder 5">
            <a:extLst>
              <a:ext uri="{FF2B5EF4-FFF2-40B4-BE49-F238E27FC236}">
                <a16:creationId xmlns:a16="http://schemas.microsoft.com/office/drawing/2014/main" id="{3564B9E2-42AB-4BE8-92E0-66EEA91EEA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2B5A76-A4FB-4B58-A3C2-34FAF24B33FF}"/>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262513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60B3-1E00-4CBE-B071-4BAE588370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C0BBE9-B26E-44EF-8FC6-D7FA02DFDD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B877D17-0DAE-466F-938F-569BDFFC6DD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0AAF31-C5A3-4BF6-A040-D31991EC1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9607C9-BCA3-49CC-AFC6-51276B2F6A0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817F75-E78E-43F1-AE48-3E28FC393201}"/>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8" name="Footer Placeholder 7">
            <a:extLst>
              <a:ext uri="{FF2B5EF4-FFF2-40B4-BE49-F238E27FC236}">
                <a16:creationId xmlns:a16="http://schemas.microsoft.com/office/drawing/2014/main" id="{71BC9F25-5B62-4446-85AA-A178AD882A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F6394C-BF1A-41E7-A791-18EA18BDB893}"/>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256750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300BE-BEA6-4E83-903E-6716B9A577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1D7D87-52CC-44A9-B01D-406AF5E75BB7}"/>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4" name="Footer Placeholder 3">
            <a:extLst>
              <a:ext uri="{FF2B5EF4-FFF2-40B4-BE49-F238E27FC236}">
                <a16:creationId xmlns:a16="http://schemas.microsoft.com/office/drawing/2014/main" id="{CC01E78D-4920-4091-8867-58D36C14C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7599E0-CE8A-49FD-8AF5-15E67A6F4A3E}"/>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182154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5D75B5-69FC-4947-A843-836D37B6564B}"/>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3" name="Footer Placeholder 2">
            <a:extLst>
              <a:ext uri="{FF2B5EF4-FFF2-40B4-BE49-F238E27FC236}">
                <a16:creationId xmlns:a16="http://schemas.microsoft.com/office/drawing/2014/main" id="{FE905850-34F4-432A-835F-72AECEAC6A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D06DFD-4C1D-4244-B8C6-C6F42A0C8C3B}"/>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141531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B9EC4-964D-41D0-93F3-9A28042FB3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7D5CAB-9AE7-49A7-97F8-0F782D2EA9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DE8C11-95A9-4F11-9D3C-EA3A0B7A6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DCCFBD-DD58-41F6-810A-EE3EC6A80B66}"/>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6" name="Footer Placeholder 5">
            <a:extLst>
              <a:ext uri="{FF2B5EF4-FFF2-40B4-BE49-F238E27FC236}">
                <a16:creationId xmlns:a16="http://schemas.microsoft.com/office/drawing/2014/main" id="{E5E3731C-B45E-4D54-8A6F-45B2C7D975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C8B45D-1EA6-4D68-AFAA-B2CB75CB8538}"/>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112911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A37C7-B219-41AB-8748-4058B00A90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D50735-25A7-4091-90B8-A2184E68B7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6C3C45-9FD3-4E6A-80BE-EC7C18D838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EE1B2E-6173-44C2-8021-75B6A9A190CE}"/>
              </a:ext>
            </a:extLst>
          </p:cNvPr>
          <p:cNvSpPr>
            <a:spLocks noGrp="1"/>
          </p:cNvSpPr>
          <p:nvPr>
            <p:ph type="dt" sz="half" idx="10"/>
          </p:nvPr>
        </p:nvSpPr>
        <p:spPr/>
        <p:txBody>
          <a:bodyPr/>
          <a:lstStyle/>
          <a:p>
            <a:fld id="{B4D1B24B-B126-4DBC-BD4D-7EB3C28DE2E9}" type="datetimeFigureOut">
              <a:rPr lang="en-US" smtClean="0"/>
              <a:t>10/29/2021</a:t>
            </a:fld>
            <a:endParaRPr lang="en-US"/>
          </a:p>
        </p:txBody>
      </p:sp>
      <p:sp>
        <p:nvSpPr>
          <p:cNvPr id="6" name="Footer Placeholder 5">
            <a:extLst>
              <a:ext uri="{FF2B5EF4-FFF2-40B4-BE49-F238E27FC236}">
                <a16:creationId xmlns:a16="http://schemas.microsoft.com/office/drawing/2014/main" id="{90E019BC-F593-4BE3-9C67-67FD064F6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2A73D0-F746-4DDF-B6CE-5BB09B866B9B}"/>
              </a:ext>
            </a:extLst>
          </p:cNvPr>
          <p:cNvSpPr>
            <a:spLocks noGrp="1"/>
          </p:cNvSpPr>
          <p:nvPr>
            <p:ph type="sldNum" sz="quarter" idx="12"/>
          </p:nvPr>
        </p:nvSpPr>
        <p:spPr/>
        <p:txBody>
          <a:bodyPr/>
          <a:lstStyle/>
          <a:p>
            <a:fld id="{57DDEB5D-9E77-4639-A324-9DA6D7969092}" type="slidenum">
              <a:rPr lang="en-US" smtClean="0"/>
              <a:t>‹#›</a:t>
            </a:fld>
            <a:endParaRPr lang="en-US"/>
          </a:p>
        </p:txBody>
      </p:sp>
    </p:spTree>
    <p:extLst>
      <p:ext uri="{BB962C8B-B14F-4D97-AF65-F5344CB8AC3E}">
        <p14:creationId xmlns:p14="http://schemas.microsoft.com/office/powerpoint/2010/main" val="3346584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F74E59-D93F-478D-9BF7-6C270F7FE7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A80015-2D32-408D-876B-31C4D65D6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F58C33-4BF0-4C1F-A756-323CA5093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1B24B-B126-4DBC-BD4D-7EB3C28DE2E9}" type="datetimeFigureOut">
              <a:rPr lang="en-US" smtClean="0"/>
              <a:t>10/29/2021</a:t>
            </a:fld>
            <a:endParaRPr lang="en-US"/>
          </a:p>
        </p:txBody>
      </p:sp>
      <p:sp>
        <p:nvSpPr>
          <p:cNvPr id="5" name="Footer Placeholder 4">
            <a:extLst>
              <a:ext uri="{FF2B5EF4-FFF2-40B4-BE49-F238E27FC236}">
                <a16:creationId xmlns:a16="http://schemas.microsoft.com/office/drawing/2014/main" id="{5EF39C19-B39D-4EDE-B816-5C0A0E010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1A3F5D-29DD-458A-B90C-D1B7ED537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DEB5D-9E77-4639-A324-9DA6D7969092}" type="slidenum">
              <a:rPr lang="en-US" smtClean="0"/>
              <a:t>‹#›</a:t>
            </a:fld>
            <a:endParaRPr lang="en-US"/>
          </a:p>
        </p:txBody>
      </p:sp>
    </p:spTree>
    <p:extLst>
      <p:ext uri="{BB962C8B-B14F-4D97-AF65-F5344CB8AC3E}">
        <p14:creationId xmlns:p14="http://schemas.microsoft.com/office/powerpoint/2010/main" val="1583498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3EF5-CCC4-4A0D-8543-92BCFA48D10D}"/>
              </a:ext>
            </a:extLst>
          </p:cNvPr>
          <p:cNvSpPr>
            <a:spLocks noGrp="1"/>
          </p:cNvSpPr>
          <p:nvPr>
            <p:ph type="ctrTitle"/>
          </p:nvPr>
        </p:nvSpPr>
        <p:spPr/>
        <p:txBody>
          <a:bodyPr/>
          <a:lstStyle/>
          <a:p>
            <a:r>
              <a:rPr lang="en-US" b="1" dirty="0">
                <a:solidFill>
                  <a:srgbClr val="FF0000"/>
                </a:solidFill>
                <a:effectLst>
                  <a:outerShdw blurRad="38100" dist="38100" dir="2700000" algn="tl">
                    <a:srgbClr val="000000">
                      <a:alpha val="43137"/>
                    </a:srgbClr>
                  </a:outerShdw>
                </a:effectLst>
              </a:rPr>
              <a:t>A Review of Antibiotic Use in Pregnancy</a:t>
            </a:r>
          </a:p>
        </p:txBody>
      </p:sp>
      <p:sp>
        <p:nvSpPr>
          <p:cNvPr id="3" name="Subtitle 2">
            <a:extLst>
              <a:ext uri="{FF2B5EF4-FFF2-40B4-BE49-F238E27FC236}">
                <a16:creationId xmlns:a16="http://schemas.microsoft.com/office/drawing/2014/main" id="{C0AFB6A6-2141-4E31-B607-0DA170CE2B9A}"/>
              </a:ext>
            </a:extLst>
          </p:cNvPr>
          <p:cNvSpPr>
            <a:spLocks noGrp="1"/>
          </p:cNvSpPr>
          <p:nvPr>
            <p:ph type="subTitle" idx="1"/>
          </p:nvPr>
        </p:nvSpPr>
        <p:spPr/>
        <p:txBody>
          <a:bodyPr/>
          <a:lstStyle/>
          <a:p>
            <a:r>
              <a:rPr lang="en-US" dirty="0"/>
              <a:t>By </a:t>
            </a:r>
          </a:p>
          <a:p>
            <a:r>
              <a:rPr lang="en-US" dirty="0"/>
              <a:t>Dr ALINAZARI</a:t>
            </a:r>
          </a:p>
          <a:p>
            <a:endParaRPr lang="en-US" dirty="0"/>
          </a:p>
        </p:txBody>
      </p:sp>
    </p:spTree>
    <p:extLst>
      <p:ext uri="{BB962C8B-B14F-4D97-AF65-F5344CB8AC3E}">
        <p14:creationId xmlns:p14="http://schemas.microsoft.com/office/powerpoint/2010/main" val="943453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3D4BC-3986-4F9F-BC80-15B9059C32BE}"/>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Labeling changes for the new pregnancy and lactation section</a:t>
            </a:r>
          </a:p>
        </p:txBody>
      </p:sp>
      <p:pic>
        <p:nvPicPr>
          <p:cNvPr id="5" name="Content Placeholder 4">
            <a:extLst>
              <a:ext uri="{FF2B5EF4-FFF2-40B4-BE49-F238E27FC236}">
                <a16:creationId xmlns:a16="http://schemas.microsoft.com/office/drawing/2014/main" id="{E929EF51-DDD3-4DDA-B74C-B702A2804E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61132"/>
            <a:ext cx="9925878" cy="4679343"/>
          </a:xfrm>
        </p:spPr>
      </p:pic>
    </p:spTree>
    <p:extLst>
      <p:ext uri="{BB962C8B-B14F-4D97-AF65-F5344CB8AC3E}">
        <p14:creationId xmlns:p14="http://schemas.microsoft.com/office/powerpoint/2010/main" val="388392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56047-A246-4F64-99F6-749DBE7D42B3}"/>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The new labeling system</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85DA17A-CF15-4B8F-8489-B6451F831639}"/>
              </a:ext>
            </a:extLst>
          </p:cNvPr>
          <p:cNvSpPr>
            <a:spLocks noGrp="1"/>
          </p:cNvSpPr>
          <p:nvPr>
            <p:ph idx="1"/>
          </p:nvPr>
        </p:nvSpPr>
        <p:spPr/>
        <p:txBody>
          <a:bodyPr>
            <a:normAutofit/>
          </a:bodyPr>
          <a:lstStyle/>
          <a:p>
            <a:r>
              <a:rPr lang="en-US" sz="4000" dirty="0"/>
              <a:t>Specifically, the pregnancy section is divided into “Risk Summary,” “Clinical Consideration,” “Data” (human and animal), and “Pregnancy Exposure Registry” (if applicable)</a:t>
            </a:r>
          </a:p>
        </p:txBody>
      </p:sp>
    </p:spTree>
    <p:extLst>
      <p:ext uri="{BB962C8B-B14F-4D97-AF65-F5344CB8AC3E}">
        <p14:creationId xmlns:p14="http://schemas.microsoft.com/office/powerpoint/2010/main" val="3648331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081F0-A931-4EE0-9D43-E76684CCA11C}"/>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The new labeling system</a:t>
            </a:r>
            <a:endParaRPr lang="en-US" dirty="0"/>
          </a:p>
        </p:txBody>
      </p:sp>
      <p:sp>
        <p:nvSpPr>
          <p:cNvPr id="3" name="Content Placeholder 2">
            <a:extLst>
              <a:ext uri="{FF2B5EF4-FFF2-40B4-BE49-F238E27FC236}">
                <a16:creationId xmlns:a16="http://schemas.microsoft.com/office/drawing/2014/main" id="{056C013B-011C-4273-ACC7-90AF60FC2866}"/>
              </a:ext>
            </a:extLst>
          </p:cNvPr>
          <p:cNvSpPr>
            <a:spLocks noGrp="1"/>
          </p:cNvSpPr>
          <p:nvPr>
            <p:ph idx="1"/>
          </p:nvPr>
        </p:nvSpPr>
        <p:spPr/>
        <p:txBody>
          <a:bodyPr/>
          <a:lstStyle/>
          <a:p>
            <a:r>
              <a:rPr lang="en-US" dirty="0"/>
              <a:t>Prescription drugs submitted for FDA approval after June 30, 2015 will use the new format immediately, </a:t>
            </a:r>
          </a:p>
          <a:p>
            <a:r>
              <a:rPr lang="en-US" dirty="0"/>
              <a:t>While labeling for prescription drugs approved on or after June 30, 2001 will be phased in gradually. </a:t>
            </a:r>
          </a:p>
          <a:p>
            <a:r>
              <a:rPr lang="en-US" dirty="0"/>
              <a:t>Medications approved prior to June 29, 2001 are not subject to the PLLR rule</a:t>
            </a:r>
          </a:p>
          <a:p>
            <a:r>
              <a:rPr lang="en-US" dirty="0"/>
              <a:t>The pregnancy letter category must be removed by June 29, 2018</a:t>
            </a:r>
          </a:p>
        </p:txBody>
      </p:sp>
    </p:spTree>
    <p:extLst>
      <p:ext uri="{BB962C8B-B14F-4D97-AF65-F5344CB8AC3E}">
        <p14:creationId xmlns:p14="http://schemas.microsoft.com/office/powerpoint/2010/main" val="1795570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13DF3-3521-4388-B184-0BF1C5AD043D}"/>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Aminoglycosides</a:t>
            </a:r>
          </a:p>
        </p:txBody>
      </p:sp>
      <p:sp>
        <p:nvSpPr>
          <p:cNvPr id="3" name="Content Placeholder 2">
            <a:extLst>
              <a:ext uri="{FF2B5EF4-FFF2-40B4-BE49-F238E27FC236}">
                <a16:creationId xmlns:a16="http://schemas.microsoft.com/office/drawing/2014/main" id="{56B44E70-A347-4CF6-813D-AAA17A6F35EA}"/>
              </a:ext>
            </a:extLst>
          </p:cNvPr>
          <p:cNvSpPr>
            <a:spLocks noGrp="1"/>
          </p:cNvSpPr>
          <p:nvPr>
            <p:ph idx="1"/>
          </p:nvPr>
        </p:nvSpPr>
        <p:spPr/>
        <p:txBody>
          <a:bodyPr>
            <a:normAutofit/>
          </a:bodyPr>
          <a:lstStyle/>
          <a:p>
            <a:r>
              <a:rPr lang="en-US" b="1" dirty="0">
                <a:solidFill>
                  <a:srgbClr val="FF0000"/>
                </a:solidFill>
              </a:rPr>
              <a:t>Amikacin</a:t>
            </a:r>
            <a:r>
              <a:rPr lang="en-US" dirty="0"/>
              <a:t>, </a:t>
            </a:r>
            <a:r>
              <a:rPr lang="en-US" b="1" dirty="0">
                <a:solidFill>
                  <a:srgbClr val="FF0000"/>
                </a:solidFill>
              </a:rPr>
              <a:t>gentamicin</a:t>
            </a:r>
            <a:r>
              <a:rPr lang="en-US" dirty="0"/>
              <a:t>, </a:t>
            </a:r>
            <a:r>
              <a:rPr lang="en-US" b="1" dirty="0">
                <a:solidFill>
                  <a:srgbClr val="FF0000"/>
                </a:solidFill>
              </a:rPr>
              <a:t>streptomycin</a:t>
            </a:r>
            <a:r>
              <a:rPr lang="en-US" dirty="0"/>
              <a:t>, and </a:t>
            </a:r>
            <a:r>
              <a:rPr lang="en-US" b="1" dirty="0">
                <a:solidFill>
                  <a:srgbClr val="FF0000"/>
                </a:solidFill>
              </a:rPr>
              <a:t>tobramycin</a:t>
            </a:r>
            <a:r>
              <a:rPr lang="en-US" dirty="0"/>
              <a:t> are the most commonly prescribed</a:t>
            </a:r>
          </a:p>
          <a:p>
            <a:r>
              <a:rPr lang="en-US" dirty="0"/>
              <a:t>In pregnancy, the serum half-life of aminoglycosides is shorter and clearance is increased. Due to this and a larger volume of distribution in pregnant women, aminoglycosides may have a lower serum peak concentration</a:t>
            </a:r>
          </a:p>
          <a:p>
            <a:r>
              <a:rPr lang="en-US" dirty="0"/>
              <a:t>Case reports of irreversible bilateral congenital </a:t>
            </a:r>
            <a:r>
              <a:rPr lang="en-US" dirty="0">
                <a:solidFill>
                  <a:srgbClr val="FF0000"/>
                </a:solidFill>
              </a:rPr>
              <a:t>deafness</a:t>
            </a:r>
            <a:r>
              <a:rPr lang="en-US" dirty="0"/>
              <a:t> with maternal use of </a:t>
            </a:r>
            <a:r>
              <a:rPr lang="en-US" dirty="0">
                <a:solidFill>
                  <a:srgbClr val="FF0000"/>
                </a:solidFill>
              </a:rPr>
              <a:t>streptomycin</a:t>
            </a:r>
            <a:r>
              <a:rPr lang="en-US" dirty="0"/>
              <a:t> in the first trimester have been described(FDA Category: D)</a:t>
            </a:r>
          </a:p>
        </p:txBody>
      </p:sp>
    </p:spTree>
    <p:extLst>
      <p:ext uri="{BB962C8B-B14F-4D97-AF65-F5344CB8AC3E}">
        <p14:creationId xmlns:p14="http://schemas.microsoft.com/office/powerpoint/2010/main" val="4195883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AED3-FBAB-4C3A-8501-5BEE58E4F48A}"/>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Aminoglycosides</a:t>
            </a:r>
            <a:endParaRPr lang="en-US" dirty="0"/>
          </a:p>
        </p:txBody>
      </p:sp>
      <p:sp>
        <p:nvSpPr>
          <p:cNvPr id="3" name="Content Placeholder 2">
            <a:extLst>
              <a:ext uri="{FF2B5EF4-FFF2-40B4-BE49-F238E27FC236}">
                <a16:creationId xmlns:a16="http://schemas.microsoft.com/office/drawing/2014/main" id="{499C6907-A9B8-4AE7-82A0-B9D00261379F}"/>
              </a:ext>
            </a:extLst>
          </p:cNvPr>
          <p:cNvSpPr>
            <a:spLocks noGrp="1"/>
          </p:cNvSpPr>
          <p:nvPr>
            <p:ph idx="1"/>
          </p:nvPr>
        </p:nvSpPr>
        <p:spPr/>
        <p:txBody>
          <a:bodyPr>
            <a:normAutofit/>
          </a:bodyPr>
          <a:lstStyle/>
          <a:p>
            <a:r>
              <a:rPr lang="en-US" dirty="0"/>
              <a:t>Animal studies with </a:t>
            </a:r>
            <a:r>
              <a:rPr lang="en-US" dirty="0">
                <a:solidFill>
                  <a:srgbClr val="FF0000"/>
                </a:solidFill>
              </a:rPr>
              <a:t>gentamicin</a:t>
            </a:r>
            <a:r>
              <a:rPr lang="en-US" dirty="0"/>
              <a:t> in rats and rabbits did not result in fetal toxicity.</a:t>
            </a:r>
          </a:p>
          <a:p>
            <a:r>
              <a:rPr lang="en-US" dirty="0"/>
              <a:t>Despite toxicity reports, short courses of aminoglycosides may be used in pregnant women with careful monitoring if the likely benefit outweighs the potential risk.</a:t>
            </a:r>
          </a:p>
          <a:p>
            <a:r>
              <a:rPr lang="en-US" dirty="0"/>
              <a:t>Possible risks should be explained to the patient, especially in the first trimester. </a:t>
            </a:r>
          </a:p>
          <a:p>
            <a:r>
              <a:rPr lang="en-US" dirty="0"/>
              <a:t>Streptomycin use should be avoided.</a:t>
            </a:r>
          </a:p>
        </p:txBody>
      </p:sp>
    </p:spTree>
    <p:extLst>
      <p:ext uri="{BB962C8B-B14F-4D97-AF65-F5344CB8AC3E}">
        <p14:creationId xmlns:p14="http://schemas.microsoft.com/office/powerpoint/2010/main" val="3781880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CA197-E876-457F-8BE1-A5E0981417B2}"/>
              </a:ext>
            </a:extLst>
          </p:cNvPr>
          <p:cNvSpPr>
            <a:spLocks noGrp="1"/>
          </p:cNvSpPr>
          <p:nvPr>
            <p:ph type="title"/>
          </p:nvPr>
        </p:nvSpPr>
        <p:spPr/>
        <p:txBody>
          <a:bodyPr>
            <a:normAutofit/>
          </a:bodyPr>
          <a:lstStyle/>
          <a:p>
            <a:r>
              <a:rPr lang="en-US" sz="4000" b="1" dirty="0">
                <a:solidFill>
                  <a:srgbClr val="FF0000"/>
                </a:solidFill>
                <a:effectLst>
                  <a:outerShdw blurRad="38100" dist="38100" dir="2700000" algn="tl">
                    <a:srgbClr val="000000">
                      <a:alpha val="43137"/>
                    </a:srgbClr>
                  </a:outerShdw>
                </a:effectLst>
                <a:latin typeface="Cooper Black" panose="0208090404030B020404" pitchFamily="18" charset="0"/>
              </a:rPr>
              <a:t>Beta-Lactams and Related Antibiotics</a:t>
            </a:r>
          </a:p>
        </p:txBody>
      </p:sp>
      <p:sp>
        <p:nvSpPr>
          <p:cNvPr id="3" name="Content Placeholder 2">
            <a:extLst>
              <a:ext uri="{FF2B5EF4-FFF2-40B4-BE49-F238E27FC236}">
                <a16:creationId xmlns:a16="http://schemas.microsoft.com/office/drawing/2014/main" id="{CCE42E24-1DAD-4BEF-A3BD-9A7744DF340D}"/>
              </a:ext>
            </a:extLst>
          </p:cNvPr>
          <p:cNvSpPr>
            <a:spLocks noGrp="1"/>
          </p:cNvSpPr>
          <p:nvPr>
            <p:ph idx="1"/>
          </p:nvPr>
        </p:nvSpPr>
        <p:spPr/>
        <p:txBody>
          <a:bodyPr>
            <a:normAutofit/>
          </a:bodyPr>
          <a:lstStyle/>
          <a:p>
            <a:r>
              <a:rPr lang="en-US" b="1" dirty="0" err="1">
                <a:solidFill>
                  <a:srgbClr val="C00000"/>
                </a:solidFill>
                <a:effectLst>
                  <a:outerShdw blurRad="38100" dist="38100" dir="2700000" algn="tl">
                    <a:srgbClr val="000000">
                      <a:alpha val="43137"/>
                    </a:srgbClr>
                  </a:outerShdw>
                </a:effectLst>
              </a:rPr>
              <a:t>Penicillins</a:t>
            </a:r>
            <a:r>
              <a:rPr lang="en-US" dirty="0"/>
              <a:t> </a:t>
            </a:r>
          </a:p>
          <a:p>
            <a:pPr lvl="1"/>
            <a:r>
              <a:rPr lang="en-US" dirty="0"/>
              <a:t>The most widely prescribed antimicrobial class</a:t>
            </a:r>
          </a:p>
          <a:p>
            <a:pPr lvl="1"/>
            <a:r>
              <a:rPr lang="en-US" dirty="0" err="1"/>
              <a:t>Penicillins</a:t>
            </a:r>
            <a:r>
              <a:rPr lang="en-US" dirty="0"/>
              <a:t> generally cross the placenta in high concentrations</a:t>
            </a:r>
          </a:p>
          <a:p>
            <a:pPr lvl="1"/>
            <a:r>
              <a:rPr lang="en-US" dirty="0"/>
              <a:t>Due to increased plasma vol and </a:t>
            </a:r>
            <a:r>
              <a:rPr lang="en-US" b="1" dirty="0" err="1"/>
              <a:t>CrCl</a:t>
            </a:r>
            <a:r>
              <a:rPr lang="en-US" b="1" dirty="0"/>
              <a:t> </a:t>
            </a:r>
            <a:r>
              <a:rPr lang="en-US" dirty="0"/>
              <a:t>in pregnancy, serum penicillin concentrations may be decreased by as much as 50%, which may require increased doses and/or frequency</a:t>
            </a:r>
          </a:p>
          <a:p>
            <a:pPr lvl="1"/>
            <a:r>
              <a:rPr lang="en-US" dirty="0"/>
              <a:t>All </a:t>
            </a:r>
            <a:r>
              <a:rPr lang="en-US" dirty="0" err="1"/>
              <a:t>penicillins</a:t>
            </a:r>
            <a:r>
              <a:rPr lang="en-US" dirty="0"/>
              <a:t> :Cat B.</a:t>
            </a:r>
            <a:endParaRPr lang="en-US" dirty="0">
              <a:latin typeface="+mj-lt"/>
            </a:endParaRPr>
          </a:p>
        </p:txBody>
      </p:sp>
    </p:spTree>
    <p:extLst>
      <p:ext uri="{BB962C8B-B14F-4D97-AF65-F5344CB8AC3E}">
        <p14:creationId xmlns:p14="http://schemas.microsoft.com/office/powerpoint/2010/main" val="1470700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590E1-2F43-4DF4-928E-52DBB401BF65}"/>
              </a:ext>
            </a:extLst>
          </p:cNvPr>
          <p:cNvSpPr>
            <a:spLocks noGrp="1"/>
          </p:cNvSpPr>
          <p:nvPr>
            <p:ph type="title"/>
          </p:nvPr>
        </p:nvSpPr>
        <p:spPr/>
        <p:txBody>
          <a:bodyPr>
            <a:normAutofit/>
          </a:bodyPr>
          <a:lstStyle/>
          <a:p>
            <a:r>
              <a:rPr lang="en-US" sz="4000" b="1" dirty="0">
                <a:solidFill>
                  <a:srgbClr val="FF0000"/>
                </a:solidFill>
                <a:effectLst>
                  <a:outerShdw blurRad="38100" dist="38100" dir="2700000" algn="tl">
                    <a:srgbClr val="000000">
                      <a:alpha val="43137"/>
                    </a:srgbClr>
                  </a:outerShdw>
                </a:effectLst>
                <a:latin typeface="Cooper Black" panose="0208090404030B020404" pitchFamily="18" charset="0"/>
              </a:rPr>
              <a:t>Beta-Lactams and Related Antibiotics</a:t>
            </a:r>
            <a:endParaRPr lang="en-US" sz="4000" dirty="0"/>
          </a:p>
        </p:txBody>
      </p:sp>
      <p:sp>
        <p:nvSpPr>
          <p:cNvPr id="3" name="Content Placeholder 2">
            <a:extLst>
              <a:ext uri="{FF2B5EF4-FFF2-40B4-BE49-F238E27FC236}">
                <a16:creationId xmlns:a16="http://schemas.microsoft.com/office/drawing/2014/main" id="{C179DD0C-7456-4F4F-95C8-62326B16AF5D}"/>
              </a:ext>
            </a:extLst>
          </p:cNvPr>
          <p:cNvSpPr>
            <a:spLocks noGrp="1"/>
          </p:cNvSpPr>
          <p:nvPr>
            <p:ph idx="1"/>
          </p:nvPr>
        </p:nvSpPr>
        <p:spPr/>
        <p:txBody>
          <a:bodyPr>
            <a:normAutofit/>
          </a:bodyPr>
          <a:lstStyle/>
          <a:p>
            <a:r>
              <a:rPr lang="en-US" b="1" dirty="0">
                <a:solidFill>
                  <a:srgbClr val="C00000"/>
                </a:solidFill>
                <a:effectLst>
                  <a:outerShdw blurRad="38100" dist="38100" dir="2700000" algn="tl">
                    <a:srgbClr val="000000">
                      <a:alpha val="43137"/>
                    </a:srgbClr>
                  </a:outerShdw>
                </a:effectLst>
              </a:rPr>
              <a:t>Cephalosporins and </a:t>
            </a:r>
            <a:r>
              <a:rPr lang="en-US" b="1" dirty="0" err="1">
                <a:solidFill>
                  <a:srgbClr val="C00000"/>
                </a:solidFill>
                <a:effectLst>
                  <a:outerShdw blurRad="38100" dist="38100" dir="2700000" algn="tl">
                    <a:srgbClr val="000000">
                      <a:alpha val="43137"/>
                    </a:srgbClr>
                  </a:outerShdw>
                </a:effectLst>
              </a:rPr>
              <a:t>Cephamycins</a:t>
            </a:r>
            <a:endParaRPr lang="en-US" b="1" dirty="0">
              <a:solidFill>
                <a:srgbClr val="C00000"/>
              </a:solidFill>
              <a:effectLst>
                <a:outerShdw blurRad="38100" dist="38100" dir="2700000" algn="tl">
                  <a:srgbClr val="000000">
                    <a:alpha val="43137"/>
                  </a:srgbClr>
                </a:outerShdw>
              </a:effectLst>
            </a:endParaRPr>
          </a:p>
          <a:p>
            <a:pPr lvl="1"/>
            <a:r>
              <a:rPr lang="en-US" dirty="0"/>
              <a:t>Cephalosporins remain a first-line option for many infections in pregnancy with general use reserved for patients allergic or intolerant to penicillin therapy. </a:t>
            </a:r>
          </a:p>
          <a:p>
            <a:pPr lvl="1"/>
            <a:r>
              <a:rPr lang="en-US" dirty="0"/>
              <a:t>Cephalosporins have decreased plasma concentrations in pregnant patients because of increased renal elimination; therefore, potential dosage and frequency increases are required</a:t>
            </a:r>
          </a:p>
          <a:p>
            <a:pPr lvl="1"/>
            <a:r>
              <a:rPr lang="en-US" dirty="0"/>
              <a:t>All: Category B</a:t>
            </a:r>
          </a:p>
          <a:p>
            <a:pPr lvl="1"/>
            <a:endParaRPr lang="en-US" dirty="0"/>
          </a:p>
        </p:txBody>
      </p:sp>
    </p:spTree>
    <p:extLst>
      <p:ext uri="{BB962C8B-B14F-4D97-AF65-F5344CB8AC3E}">
        <p14:creationId xmlns:p14="http://schemas.microsoft.com/office/powerpoint/2010/main" val="2001298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62535-A317-49E5-9B11-F220A3F6B7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8F9ADC-04C2-453E-98A5-6795451BF5A6}"/>
              </a:ext>
            </a:extLst>
          </p:cNvPr>
          <p:cNvSpPr>
            <a:spLocks noGrp="1"/>
          </p:cNvSpPr>
          <p:nvPr>
            <p:ph idx="1"/>
          </p:nvPr>
        </p:nvSpPr>
        <p:spPr/>
        <p:txBody>
          <a:bodyPr/>
          <a:lstStyle/>
          <a:p>
            <a:r>
              <a:rPr lang="en-US" dirty="0"/>
              <a:t>Potential association between </a:t>
            </a:r>
            <a:r>
              <a:rPr lang="en-US" b="1" dirty="0"/>
              <a:t>ceftriaxone</a:t>
            </a:r>
            <a:r>
              <a:rPr lang="en-US" dirty="0"/>
              <a:t> and cardiac malformation:</a:t>
            </a:r>
          </a:p>
          <a:p>
            <a:pPr marL="0" indent="0">
              <a:buNone/>
            </a:pPr>
            <a:r>
              <a:rPr lang="en-US" dirty="0"/>
              <a:t>		(Findings from a Michigan Medicaid database)</a:t>
            </a:r>
          </a:p>
          <a:p>
            <a:r>
              <a:rPr lang="en-US" b="1" dirty="0"/>
              <a:t>Ceftriaxone: </a:t>
            </a:r>
            <a:r>
              <a:rPr lang="en-US" dirty="0"/>
              <a:t>drug of choice for the treatment of gonorrhea during pregnancy</a:t>
            </a:r>
          </a:p>
          <a:p>
            <a:r>
              <a:rPr lang="en-US" b="1" dirty="0"/>
              <a:t>Ceftriaxone:</a:t>
            </a:r>
            <a:r>
              <a:rPr lang="en-US" dirty="0"/>
              <a:t> potential risk of kernicterus in neonates</a:t>
            </a:r>
          </a:p>
        </p:txBody>
      </p:sp>
    </p:spTree>
    <p:extLst>
      <p:ext uri="{BB962C8B-B14F-4D97-AF65-F5344CB8AC3E}">
        <p14:creationId xmlns:p14="http://schemas.microsoft.com/office/powerpoint/2010/main" val="1606132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D430E-49D2-4D0C-8F12-0D41468B624C}"/>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Carbapenems </a:t>
            </a:r>
            <a:endParaRPr lang="en-US" dirty="0"/>
          </a:p>
        </p:txBody>
      </p:sp>
      <p:sp>
        <p:nvSpPr>
          <p:cNvPr id="3" name="Content Placeholder 2">
            <a:extLst>
              <a:ext uri="{FF2B5EF4-FFF2-40B4-BE49-F238E27FC236}">
                <a16:creationId xmlns:a16="http://schemas.microsoft.com/office/drawing/2014/main" id="{A1688B8D-E1B2-411C-B499-F6C1EA400500}"/>
              </a:ext>
            </a:extLst>
          </p:cNvPr>
          <p:cNvSpPr>
            <a:spLocks noGrp="1"/>
          </p:cNvSpPr>
          <p:nvPr>
            <p:ph idx="1"/>
          </p:nvPr>
        </p:nvSpPr>
        <p:spPr/>
        <p:txBody>
          <a:bodyPr/>
          <a:lstStyle/>
          <a:p>
            <a:pPr lvl="1"/>
            <a:r>
              <a:rPr lang="en-US" dirty="0"/>
              <a:t>There is a paucity of data regarding the use of carbapenems during pregnancy</a:t>
            </a:r>
          </a:p>
          <a:p>
            <a:pPr lvl="1"/>
            <a:r>
              <a:rPr lang="en-US" dirty="0"/>
              <a:t>Ertapenem, meropenem, and </a:t>
            </a:r>
            <a:r>
              <a:rPr lang="en-US" dirty="0" err="1"/>
              <a:t>doripenem</a:t>
            </a:r>
            <a:r>
              <a:rPr lang="en-US" dirty="0"/>
              <a:t>: Category B</a:t>
            </a:r>
          </a:p>
          <a:p>
            <a:pPr lvl="1"/>
            <a:r>
              <a:rPr lang="en-US" dirty="0"/>
              <a:t>Imipenem-</a:t>
            </a:r>
            <a:r>
              <a:rPr lang="en-US" dirty="0" err="1"/>
              <a:t>cilastatin</a:t>
            </a:r>
            <a:r>
              <a:rPr lang="en-US" dirty="0"/>
              <a:t>: Category C.</a:t>
            </a:r>
          </a:p>
          <a:p>
            <a:pPr lvl="1"/>
            <a:r>
              <a:rPr lang="en-US" dirty="0"/>
              <a:t>Carbapenem therapy should be reserved for infections that are resistant to penicillin and cephalosporin therapy with limited alternatives</a:t>
            </a:r>
          </a:p>
        </p:txBody>
      </p:sp>
    </p:spTree>
    <p:extLst>
      <p:ext uri="{BB962C8B-B14F-4D97-AF65-F5344CB8AC3E}">
        <p14:creationId xmlns:p14="http://schemas.microsoft.com/office/powerpoint/2010/main" val="3061119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4580-B96C-4B8F-BBB9-D1FB0C76BCBC}"/>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Fluoroquinolones</a:t>
            </a:r>
            <a:endParaRPr lang="en-US" dirty="0"/>
          </a:p>
        </p:txBody>
      </p:sp>
      <p:sp>
        <p:nvSpPr>
          <p:cNvPr id="3" name="Content Placeholder 2">
            <a:extLst>
              <a:ext uri="{FF2B5EF4-FFF2-40B4-BE49-F238E27FC236}">
                <a16:creationId xmlns:a16="http://schemas.microsoft.com/office/drawing/2014/main" id="{68539B5A-0E9B-4DB6-B2ED-F16E61E1254C}"/>
              </a:ext>
            </a:extLst>
          </p:cNvPr>
          <p:cNvSpPr>
            <a:spLocks noGrp="1"/>
          </p:cNvSpPr>
          <p:nvPr>
            <p:ph idx="1"/>
          </p:nvPr>
        </p:nvSpPr>
        <p:spPr/>
        <p:txBody>
          <a:bodyPr/>
          <a:lstStyle/>
          <a:p>
            <a:pPr lvl="1"/>
            <a:r>
              <a:rPr lang="en-US" dirty="0"/>
              <a:t>Pregnancy Category C</a:t>
            </a:r>
          </a:p>
          <a:p>
            <a:pPr lvl="1"/>
            <a:r>
              <a:rPr lang="en-US" dirty="0"/>
              <a:t>Generally contraindicated in pregnancy</a:t>
            </a:r>
          </a:p>
          <a:p>
            <a:pPr lvl="1"/>
            <a:r>
              <a:rPr lang="en-US" dirty="0"/>
              <a:t>Fluoroquinolones may be safe during the first trimester but are not recommended</a:t>
            </a:r>
          </a:p>
          <a:p>
            <a:pPr lvl="1"/>
            <a:r>
              <a:rPr lang="en-US" dirty="0"/>
              <a:t>There is a suggested association with fluoroquinolones and </a:t>
            </a:r>
            <a:r>
              <a:rPr lang="en-US" dirty="0">
                <a:solidFill>
                  <a:srgbClr val="FF0000"/>
                </a:solidFill>
              </a:rPr>
              <a:t>renal toxicity</a:t>
            </a:r>
            <a:r>
              <a:rPr lang="en-US" dirty="0"/>
              <a:t>, </a:t>
            </a:r>
            <a:r>
              <a:rPr lang="en-US" dirty="0">
                <a:solidFill>
                  <a:srgbClr val="FF0000"/>
                </a:solidFill>
              </a:rPr>
              <a:t>cardiac defects</a:t>
            </a:r>
            <a:r>
              <a:rPr lang="en-US" dirty="0"/>
              <a:t>, and </a:t>
            </a:r>
            <a:r>
              <a:rPr lang="en-US" dirty="0">
                <a:solidFill>
                  <a:srgbClr val="FF0000"/>
                </a:solidFill>
              </a:rPr>
              <a:t>CNS toxicity</a:t>
            </a:r>
            <a:r>
              <a:rPr lang="en-US" dirty="0"/>
              <a:t> in the fetus</a:t>
            </a:r>
          </a:p>
          <a:p>
            <a:pPr lvl="1"/>
            <a:r>
              <a:rPr lang="en-US" dirty="0"/>
              <a:t>Animal data: bone and cartilage damage in the fetus</a:t>
            </a:r>
          </a:p>
          <a:p>
            <a:pPr lvl="1"/>
            <a:r>
              <a:rPr lang="en-US" dirty="0"/>
              <a:t>fluoroquinolone use in pregnancy is only recommended if there is no alternative</a:t>
            </a:r>
            <a:endParaRPr lang="en-US"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1337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A36E-6781-43EF-BC8D-8A262144CFEA}"/>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Outline</a:t>
            </a:r>
            <a:r>
              <a:rPr lang="en-US" dirty="0"/>
              <a:t>  </a:t>
            </a:r>
          </a:p>
        </p:txBody>
      </p:sp>
      <p:sp>
        <p:nvSpPr>
          <p:cNvPr id="3" name="Content Placeholder 2">
            <a:extLst>
              <a:ext uri="{FF2B5EF4-FFF2-40B4-BE49-F238E27FC236}">
                <a16:creationId xmlns:a16="http://schemas.microsoft.com/office/drawing/2014/main" id="{0370A2A8-80C7-4D4F-A69E-042F3DA8AA0A}"/>
              </a:ext>
            </a:extLst>
          </p:cNvPr>
          <p:cNvSpPr>
            <a:spLocks noGrp="1"/>
          </p:cNvSpPr>
          <p:nvPr>
            <p:ph idx="1"/>
          </p:nvPr>
        </p:nvSpPr>
        <p:spPr/>
        <p:txBody>
          <a:bodyPr>
            <a:normAutofit/>
          </a:bodyPr>
          <a:lstStyle/>
          <a:p>
            <a:r>
              <a:rPr lang="en-US" dirty="0"/>
              <a:t>Introduction </a:t>
            </a:r>
          </a:p>
          <a:p>
            <a:r>
              <a:rPr lang="en-US" dirty="0"/>
              <a:t>Physiologic changes during pregnancy</a:t>
            </a:r>
          </a:p>
          <a:p>
            <a:r>
              <a:rPr lang="en-US" dirty="0"/>
              <a:t>FDA categories </a:t>
            </a:r>
          </a:p>
          <a:p>
            <a:r>
              <a:rPr lang="en-US" dirty="0"/>
              <a:t>Anti microbials in pregnancy </a:t>
            </a:r>
          </a:p>
          <a:p>
            <a:pPr marL="457200" lvl="1" indent="0">
              <a:buNone/>
            </a:pPr>
            <a:r>
              <a:rPr lang="en-US" dirty="0"/>
              <a:t>– Anti bacterial </a:t>
            </a:r>
          </a:p>
          <a:p>
            <a:pPr marL="457200" lvl="1" indent="0">
              <a:buNone/>
            </a:pPr>
            <a:r>
              <a:rPr lang="en-US" dirty="0"/>
              <a:t>– Anti Malarial </a:t>
            </a:r>
          </a:p>
          <a:p>
            <a:pPr marL="457200" lvl="1" indent="0">
              <a:buNone/>
            </a:pPr>
            <a:r>
              <a:rPr lang="en-US" dirty="0"/>
              <a:t>– Anti viral </a:t>
            </a:r>
          </a:p>
          <a:p>
            <a:pPr marL="457200" lvl="1" indent="0">
              <a:buNone/>
            </a:pPr>
            <a:r>
              <a:rPr lang="en-US" dirty="0"/>
              <a:t>– Anti Fungal</a:t>
            </a:r>
          </a:p>
          <a:p>
            <a:pPr marL="457200" lvl="1" indent="0">
              <a:buNone/>
            </a:pPr>
            <a:r>
              <a:rPr lang="en-US" dirty="0"/>
              <a:t>– Anti </a:t>
            </a:r>
            <a:r>
              <a:rPr lang="en-US" dirty="0" err="1"/>
              <a:t>Helminthes</a:t>
            </a:r>
            <a:r>
              <a:rPr lang="en-US" dirty="0"/>
              <a:t> </a:t>
            </a:r>
          </a:p>
        </p:txBody>
      </p:sp>
    </p:spTree>
    <p:extLst>
      <p:ext uri="{BB962C8B-B14F-4D97-AF65-F5344CB8AC3E}">
        <p14:creationId xmlns:p14="http://schemas.microsoft.com/office/powerpoint/2010/main" val="397961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C02F1-2675-4442-8B0B-1ABE99FCD8E6}"/>
              </a:ext>
            </a:extLst>
          </p:cNvPr>
          <p:cNvSpPr>
            <a:spLocks noGrp="1"/>
          </p:cNvSpPr>
          <p:nvPr>
            <p:ph type="title"/>
          </p:nvPr>
        </p:nvSpPr>
        <p:spPr/>
        <p:txBody>
          <a:bodyPr/>
          <a:lstStyle/>
          <a:p>
            <a:r>
              <a:rPr lang="en-US" b="1" dirty="0" err="1">
                <a:solidFill>
                  <a:srgbClr val="FF0000"/>
                </a:solidFill>
                <a:effectLst>
                  <a:outerShdw blurRad="38100" dist="38100" dir="2700000" algn="tl">
                    <a:srgbClr val="000000">
                      <a:alpha val="43137"/>
                    </a:srgbClr>
                  </a:outerShdw>
                </a:effectLst>
              </a:rPr>
              <a:t>Glycopeptides</a:t>
            </a:r>
            <a:r>
              <a:rPr lang="en-US" b="1" dirty="0">
                <a:solidFill>
                  <a:srgbClr val="FF0000"/>
                </a:solidFill>
                <a:effectLst>
                  <a:outerShdw blurRad="38100" dist="38100" dir="2700000" algn="tl">
                    <a:srgbClr val="000000">
                      <a:alpha val="43137"/>
                    </a:srgbClr>
                  </a:outerShdw>
                </a:effectLst>
              </a:rPr>
              <a:t> and Lipoglycopeptides</a:t>
            </a:r>
          </a:p>
        </p:txBody>
      </p:sp>
      <p:sp>
        <p:nvSpPr>
          <p:cNvPr id="3" name="Content Placeholder 2">
            <a:extLst>
              <a:ext uri="{FF2B5EF4-FFF2-40B4-BE49-F238E27FC236}">
                <a16:creationId xmlns:a16="http://schemas.microsoft.com/office/drawing/2014/main" id="{BC2923CB-1970-4078-8B05-C0536F99AE84}"/>
              </a:ext>
            </a:extLst>
          </p:cNvPr>
          <p:cNvSpPr>
            <a:spLocks noGrp="1"/>
          </p:cNvSpPr>
          <p:nvPr>
            <p:ph idx="1"/>
          </p:nvPr>
        </p:nvSpPr>
        <p:spPr/>
        <p:txBody>
          <a:bodyPr>
            <a:normAutofit/>
          </a:bodyPr>
          <a:lstStyle/>
          <a:p>
            <a:r>
              <a:rPr lang="en-US" dirty="0"/>
              <a:t>Vancomycin (</a:t>
            </a:r>
            <a:r>
              <a:rPr lang="en-US" dirty="0" err="1"/>
              <a:t>glycopeptide</a:t>
            </a:r>
            <a:r>
              <a:rPr lang="en-US" dirty="0"/>
              <a:t>): Category B</a:t>
            </a:r>
          </a:p>
          <a:p>
            <a:r>
              <a:rPr lang="en-US" dirty="0"/>
              <a:t>Eliminated by glomerular filtration in the kidneys, and 55% protein bound, which may lead to alterations in kinetics during pregnancy.</a:t>
            </a:r>
          </a:p>
          <a:p>
            <a:r>
              <a:rPr lang="en-US" dirty="0"/>
              <a:t>Crosses the placenta and has been found in umbilical cord</a:t>
            </a:r>
          </a:p>
          <a:p>
            <a:r>
              <a:rPr lang="en-US" dirty="0"/>
              <a:t>Because of limited information, caution is warranted during the first trimester</a:t>
            </a:r>
          </a:p>
          <a:p>
            <a:r>
              <a:rPr lang="en-US" dirty="0"/>
              <a:t>Telavancin, </a:t>
            </a:r>
            <a:r>
              <a:rPr lang="en-US" dirty="0" err="1"/>
              <a:t>oritavancin</a:t>
            </a:r>
            <a:r>
              <a:rPr lang="en-US" dirty="0"/>
              <a:t>, and dalbavancin should be avoided unless the benefits of treatment outweigh the risk to the fetus</a:t>
            </a:r>
          </a:p>
        </p:txBody>
      </p:sp>
    </p:spTree>
    <p:extLst>
      <p:ext uri="{BB962C8B-B14F-4D97-AF65-F5344CB8AC3E}">
        <p14:creationId xmlns:p14="http://schemas.microsoft.com/office/powerpoint/2010/main" val="2408840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D869-C73E-46ED-8251-1BB15B0EA878}"/>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Macrolides and Ketolides</a:t>
            </a:r>
          </a:p>
        </p:txBody>
      </p:sp>
      <p:sp>
        <p:nvSpPr>
          <p:cNvPr id="3" name="Content Placeholder 2">
            <a:extLst>
              <a:ext uri="{FF2B5EF4-FFF2-40B4-BE49-F238E27FC236}">
                <a16:creationId xmlns:a16="http://schemas.microsoft.com/office/drawing/2014/main" id="{983F9B4D-B0B3-49CD-9767-98CF9BBAF0B2}"/>
              </a:ext>
            </a:extLst>
          </p:cNvPr>
          <p:cNvSpPr>
            <a:spLocks noGrp="1"/>
          </p:cNvSpPr>
          <p:nvPr>
            <p:ph idx="1"/>
          </p:nvPr>
        </p:nvSpPr>
        <p:spPr/>
        <p:txBody>
          <a:bodyPr/>
          <a:lstStyle/>
          <a:p>
            <a:r>
              <a:rPr lang="en-US" dirty="0"/>
              <a:t>In a review of maternal </a:t>
            </a:r>
            <a:r>
              <a:rPr lang="en-US" dirty="0">
                <a:solidFill>
                  <a:srgbClr val="FF0000"/>
                </a:solidFill>
              </a:rPr>
              <a:t>erythromycin</a:t>
            </a:r>
            <a:r>
              <a:rPr lang="en-US" dirty="0"/>
              <a:t> exposure over 15 years, erythromycin was persistently associated with </a:t>
            </a:r>
            <a:r>
              <a:rPr lang="en-US" dirty="0">
                <a:solidFill>
                  <a:srgbClr val="FF0000"/>
                </a:solidFill>
              </a:rPr>
              <a:t>cardiovascular defects </a:t>
            </a:r>
            <a:r>
              <a:rPr lang="en-US" sz="2400" dirty="0"/>
              <a:t>(RR 1.70; 95% CI 1.26–2.39). </a:t>
            </a:r>
            <a:r>
              <a:rPr lang="en-US" dirty="0"/>
              <a:t>Most defects were considered mild.</a:t>
            </a:r>
          </a:p>
          <a:p>
            <a:r>
              <a:rPr lang="en-US" dirty="0"/>
              <a:t>Any product containing erythromycin should be used with caution in pregnancy and only when benefit outweighs risk.</a:t>
            </a:r>
          </a:p>
          <a:p>
            <a:r>
              <a:rPr lang="en-US" dirty="0"/>
              <a:t>Azithromycin: Category B.</a:t>
            </a:r>
          </a:p>
          <a:p>
            <a:r>
              <a:rPr lang="en-US" dirty="0"/>
              <a:t>Clarithromycin: Category C.</a:t>
            </a:r>
          </a:p>
          <a:p>
            <a:endParaRPr lang="en-US" dirty="0"/>
          </a:p>
        </p:txBody>
      </p:sp>
    </p:spTree>
    <p:extLst>
      <p:ext uri="{BB962C8B-B14F-4D97-AF65-F5344CB8AC3E}">
        <p14:creationId xmlns:p14="http://schemas.microsoft.com/office/powerpoint/2010/main" val="3326302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51B31-E38D-4A2B-B59E-EC43A8A277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B1BF0C1-3629-401F-B48A-B6B6AEAC4570}"/>
              </a:ext>
            </a:extLst>
          </p:cNvPr>
          <p:cNvSpPr>
            <a:spLocks noGrp="1"/>
          </p:cNvSpPr>
          <p:nvPr>
            <p:ph idx="1"/>
          </p:nvPr>
        </p:nvSpPr>
        <p:spPr/>
        <p:txBody>
          <a:bodyPr/>
          <a:lstStyle/>
          <a:p>
            <a:r>
              <a:rPr lang="en-US" dirty="0"/>
              <a:t>Telithromycin(</a:t>
            </a:r>
            <a:r>
              <a:rPr lang="en-US" sz="2000" dirty="0"/>
              <a:t>a semi-synthetic erythromycin derivative</a:t>
            </a:r>
            <a:r>
              <a:rPr lang="en-US" dirty="0"/>
              <a:t>) is a ketolide antibacterial with similar structure and activity as the macrolides.</a:t>
            </a:r>
          </a:p>
          <a:p>
            <a:r>
              <a:rPr lang="en-US" dirty="0"/>
              <a:t>There are no human data for the use of telithromycin in pregnancy, (Category C).</a:t>
            </a:r>
          </a:p>
          <a:p>
            <a:r>
              <a:rPr lang="en-US" dirty="0"/>
              <a:t>Given its relative limited utility and potential risks, telithromycin should be avoided in pregnancy.</a:t>
            </a:r>
          </a:p>
          <a:p>
            <a:r>
              <a:rPr lang="en-US" dirty="0"/>
              <a:t>D/C in the U.S. in 2016</a:t>
            </a:r>
          </a:p>
          <a:p>
            <a:endParaRPr lang="en-US" dirty="0"/>
          </a:p>
        </p:txBody>
      </p:sp>
    </p:spTree>
    <p:extLst>
      <p:ext uri="{BB962C8B-B14F-4D97-AF65-F5344CB8AC3E}">
        <p14:creationId xmlns:p14="http://schemas.microsoft.com/office/powerpoint/2010/main" val="113061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E78B9-32B3-4956-AC75-9C7374787BF2}"/>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Oxazolidinones</a:t>
            </a:r>
          </a:p>
        </p:txBody>
      </p:sp>
      <p:sp>
        <p:nvSpPr>
          <p:cNvPr id="3" name="Content Placeholder 2">
            <a:extLst>
              <a:ext uri="{FF2B5EF4-FFF2-40B4-BE49-F238E27FC236}">
                <a16:creationId xmlns:a16="http://schemas.microsoft.com/office/drawing/2014/main" id="{401F82AF-7EC7-4D61-8CC0-72E46AB686A3}"/>
              </a:ext>
            </a:extLst>
          </p:cNvPr>
          <p:cNvSpPr>
            <a:spLocks noGrp="1"/>
          </p:cNvSpPr>
          <p:nvPr>
            <p:ph idx="1"/>
          </p:nvPr>
        </p:nvSpPr>
        <p:spPr/>
        <p:txBody>
          <a:bodyPr/>
          <a:lstStyle/>
          <a:p>
            <a:r>
              <a:rPr lang="en-US" dirty="0"/>
              <a:t>Linezolid and tedizolid(Pregnancy Category C)</a:t>
            </a:r>
          </a:p>
        </p:txBody>
      </p:sp>
    </p:spTree>
    <p:extLst>
      <p:ext uri="{BB962C8B-B14F-4D97-AF65-F5344CB8AC3E}">
        <p14:creationId xmlns:p14="http://schemas.microsoft.com/office/powerpoint/2010/main" val="198897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98A8-FCF5-4B2F-AC3B-3A2113B5E3DD}"/>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Tetracyclines</a:t>
            </a:r>
          </a:p>
        </p:txBody>
      </p:sp>
      <p:sp>
        <p:nvSpPr>
          <p:cNvPr id="3" name="Content Placeholder 2">
            <a:extLst>
              <a:ext uri="{FF2B5EF4-FFF2-40B4-BE49-F238E27FC236}">
                <a16:creationId xmlns:a16="http://schemas.microsoft.com/office/drawing/2014/main" id="{AACAC8A2-5B4C-4BC5-A162-4ACE953DD31A}"/>
              </a:ext>
            </a:extLst>
          </p:cNvPr>
          <p:cNvSpPr>
            <a:spLocks noGrp="1"/>
          </p:cNvSpPr>
          <p:nvPr>
            <p:ph idx="1"/>
          </p:nvPr>
        </p:nvSpPr>
        <p:spPr/>
        <p:txBody>
          <a:bodyPr/>
          <a:lstStyle/>
          <a:p>
            <a:r>
              <a:rPr lang="en-US" dirty="0"/>
              <a:t>Labeled as Pregnancy Category D </a:t>
            </a:r>
          </a:p>
          <a:p>
            <a:r>
              <a:rPr lang="en-US" dirty="0">
                <a:solidFill>
                  <a:srgbClr val="FF0000"/>
                </a:solidFill>
              </a:rPr>
              <a:t>Teratogen</a:t>
            </a:r>
            <a:r>
              <a:rPr lang="en-US" dirty="0"/>
              <a:t> in humans</a:t>
            </a:r>
          </a:p>
          <a:p>
            <a:r>
              <a:rPr lang="en-US" dirty="0"/>
              <a:t>Tetracyclines cross the placenta and when used beyond the 2nd trimester, they can bind to ca++ and cause </a:t>
            </a:r>
            <a:r>
              <a:rPr lang="en-US" dirty="0">
                <a:solidFill>
                  <a:srgbClr val="FF0000"/>
                </a:solidFill>
              </a:rPr>
              <a:t>permanent discoloration </a:t>
            </a:r>
            <a:r>
              <a:rPr lang="en-US" dirty="0"/>
              <a:t>of bones and teeth.</a:t>
            </a:r>
          </a:p>
          <a:p>
            <a:r>
              <a:rPr lang="en-US" dirty="0"/>
              <a:t>They are contraindicated past the 5th week of pregnancy.</a:t>
            </a:r>
          </a:p>
          <a:p>
            <a:r>
              <a:rPr lang="en-US" dirty="0"/>
              <a:t>In rare cases, doxycycline may be considered in pregnant women who have life-threatening tick-borne illnesses.</a:t>
            </a:r>
          </a:p>
        </p:txBody>
      </p:sp>
    </p:spTree>
    <p:extLst>
      <p:ext uri="{BB962C8B-B14F-4D97-AF65-F5344CB8AC3E}">
        <p14:creationId xmlns:p14="http://schemas.microsoft.com/office/powerpoint/2010/main" val="199174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D9BC-AC48-40A1-8BB3-A7503407C091}"/>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Clindamycin</a:t>
            </a:r>
          </a:p>
        </p:txBody>
      </p:sp>
      <p:sp>
        <p:nvSpPr>
          <p:cNvPr id="3" name="Content Placeholder 2">
            <a:extLst>
              <a:ext uri="{FF2B5EF4-FFF2-40B4-BE49-F238E27FC236}">
                <a16:creationId xmlns:a16="http://schemas.microsoft.com/office/drawing/2014/main" id="{101B26D6-ACDC-4BF8-84C2-3047AB563EAF}"/>
              </a:ext>
            </a:extLst>
          </p:cNvPr>
          <p:cNvSpPr>
            <a:spLocks noGrp="1"/>
          </p:cNvSpPr>
          <p:nvPr>
            <p:ph idx="1"/>
          </p:nvPr>
        </p:nvSpPr>
        <p:spPr/>
        <p:txBody>
          <a:bodyPr>
            <a:normAutofit fontScale="92500" lnSpcReduction="10000"/>
          </a:bodyPr>
          <a:lstStyle/>
          <a:p>
            <a:r>
              <a:rPr lang="en-US" dirty="0"/>
              <a:t>Is a </a:t>
            </a:r>
            <a:r>
              <a:rPr lang="en-US" dirty="0" err="1"/>
              <a:t>lincosamide</a:t>
            </a:r>
            <a:r>
              <a:rPr lang="en-US" dirty="0"/>
              <a:t> antibiotic</a:t>
            </a:r>
          </a:p>
          <a:p>
            <a:r>
              <a:rPr lang="en-US" dirty="0" err="1"/>
              <a:t>Preg</a:t>
            </a:r>
            <a:r>
              <a:rPr lang="en-US" dirty="0"/>
              <a:t> Category B.</a:t>
            </a:r>
          </a:p>
          <a:p>
            <a:r>
              <a:rPr lang="en-US" dirty="0"/>
              <a:t>A study of 647 newborns that had been exposed to clindamycin in the first trimester did not support an association between the drug and congenital defects. </a:t>
            </a:r>
          </a:p>
          <a:p>
            <a:r>
              <a:rPr lang="en-US" dirty="0"/>
              <a:t>Evidence is lacking for using oral clindamycin late in pregnancy</a:t>
            </a:r>
          </a:p>
          <a:p>
            <a:r>
              <a:rPr lang="en-US" dirty="0">
                <a:solidFill>
                  <a:srgbClr val="FF0000"/>
                </a:solidFill>
              </a:rPr>
              <a:t>Vaginal clindamycin </a:t>
            </a:r>
            <a:r>
              <a:rPr lang="en-US" dirty="0"/>
              <a:t>is not recommended due to systemic absorption (up to 30%), increased risk of adverse neonatal outcomes (</a:t>
            </a:r>
            <a:r>
              <a:rPr lang="en-US" dirty="0">
                <a:solidFill>
                  <a:srgbClr val="FF0000"/>
                </a:solidFill>
              </a:rPr>
              <a:t>neonatal infection and low birth weight</a:t>
            </a:r>
            <a:r>
              <a:rPr lang="en-US" dirty="0"/>
              <a:t>), and lack of efficacy.</a:t>
            </a:r>
          </a:p>
          <a:p>
            <a:r>
              <a:rPr lang="en-US" dirty="0"/>
              <a:t>Guidelines recommend avoiding vaginal clindamycin in the latter half of pregnancy</a:t>
            </a:r>
          </a:p>
        </p:txBody>
      </p:sp>
    </p:spTree>
    <p:extLst>
      <p:ext uri="{BB962C8B-B14F-4D97-AF65-F5344CB8AC3E}">
        <p14:creationId xmlns:p14="http://schemas.microsoft.com/office/powerpoint/2010/main" val="919789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0308-A9B6-4E2C-AF0E-EA1E03B7DC0E}"/>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Daptomycin</a:t>
            </a:r>
          </a:p>
        </p:txBody>
      </p:sp>
      <p:sp>
        <p:nvSpPr>
          <p:cNvPr id="3" name="Content Placeholder 2">
            <a:extLst>
              <a:ext uri="{FF2B5EF4-FFF2-40B4-BE49-F238E27FC236}">
                <a16:creationId xmlns:a16="http://schemas.microsoft.com/office/drawing/2014/main" id="{A0B15B61-F935-4001-8593-19459DB5180A}"/>
              </a:ext>
            </a:extLst>
          </p:cNvPr>
          <p:cNvSpPr>
            <a:spLocks noGrp="1"/>
          </p:cNvSpPr>
          <p:nvPr>
            <p:ph idx="1"/>
          </p:nvPr>
        </p:nvSpPr>
        <p:spPr/>
        <p:txBody>
          <a:bodyPr/>
          <a:lstStyle/>
          <a:p>
            <a:r>
              <a:rPr lang="en-US" dirty="0"/>
              <a:t>Pregnancy Category B</a:t>
            </a:r>
          </a:p>
          <a:p>
            <a:r>
              <a:rPr lang="en-US" dirty="0"/>
              <a:t>Is primarily excreted by the kidneys</a:t>
            </a:r>
          </a:p>
          <a:p>
            <a:r>
              <a:rPr lang="en-US" dirty="0"/>
              <a:t>Daptomycin should be used in pregnancy only if the benefit outweighs the risk.</a:t>
            </a:r>
          </a:p>
        </p:txBody>
      </p:sp>
    </p:spTree>
    <p:extLst>
      <p:ext uri="{BB962C8B-B14F-4D97-AF65-F5344CB8AC3E}">
        <p14:creationId xmlns:p14="http://schemas.microsoft.com/office/powerpoint/2010/main" val="3695318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09CC2-7CA4-4A0C-80B1-9FC6648A6307}"/>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Metronidazole</a:t>
            </a:r>
          </a:p>
        </p:txBody>
      </p:sp>
      <p:sp>
        <p:nvSpPr>
          <p:cNvPr id="3" name="Content Placeholder 2">
            <a:extLst>
              <a:ext uri="{FF2B5EF4-FFF2-40B4-BE49-F238E27FC236}">
                <a16:creationId xmlns:a16="http://schemas.microsoft.com/office/drawing/2014/main" id="{0C61BCC3-6788-4C05-A303-30AFEA4F9184}"/>
              </a:ext>
            </a:extLst>
          </p:cNvPr>
          <p:cNvSpPr>
            <a:spLocks noGrp="1"/>
          </p:cNvSpPr>
          <p:nvPr>
            <p:ph idx="1"/>
          </p:nvPr>
        </p:nvSpPr>
        <p:spPr/>
        <p:txBody>
          <a:bodyPr/>
          <a:lstStyle/>
          <a:p>
            <a:r>
              <a:rPr lang="en-US" dirty="0"/>
              <a:t>Pregnancy Category B</a:t>
            </a:r>
          </a:p>
          <a:p>
            <a:r>
              <a:rPr lang="en-US" dirty="0"/>
              <a:t>However It is contraindicated in the first trimester</a:t>
            </a:r>
          </a:p>
          <a:p>
            <a:r>
              <a:rPr lang="en-US" dirty="0"/>
              <a:t>Vaginal metronidazole should be used with caution during pregnancy, as a potential link with </a:t>
            </a:r>
            <a:r>
              <a:rPr lang="en-US" dirty="0">
                <a:solidFill>
                  <a:srgbClr val="FF0000"/>
                </a:solidFill>
              </a:rPr>
              <a:t>congenital hydrocephalus </a:t>
            </a:r>
            <a:r>
              <a:rPr lang="en-US" dirty="0"/>
              <a:t>has been suggested</a:t>
            </a:r>
          </a:p>
        </p:txBody>
      </p:sp>
    </p:spTree>
    <p:extLst>
      <p:ext uri="{BB962C8B-B14F-4D97-AF65-F5344CB8AC3E}">
        <p14:creationId xmlns:p14="http://schemas.microsoft.com/office/powerpoint/2010/main" val="331646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0B0BE-DE3F-4CB5-B1CA-982FBD2B345C}"/>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Nitrofurantoin</a:t>
            </a:r>
          </a:p>
        </p:txBody>
      </p:sp>
      <p:sp>
        <p:nvSpPr>
          <p:cNvPr id="3" name="Content Placeholder 2">
            <a:extLst>
              <a:ext uri="{FF2B5EF4-FFF2-40B4-BE49-F238E27FC236}">
                <a16:creationId xmlns:a16="http://schemas.microsoft.com/office/drawing/2014/main" id="{466B71D0-173C-4694-A4FA-A8C4767C21C7}"/>
              </a:ext>
            </a:extLst>
          </p:cNvPr>
          <p:cNvSpPr>
            <a:spLocks noGrp="1"/>
          </p:cNvSpPr>
          <p:nvPr>
            <p:ph idx="1"/>
          </p:nvPr>
        </p:nvSpPr>
        <p:spPr/>
        <p:txBody>
          <a:bodyPr/>
          <a:lstStyle/>
          <a:p>
            <a:r>
              <a:rPr lang="en-US" dirty="0"/>
              <a:t>Pregnancy Category B</a:t>
            </a:r>
          </a:p>
          <a:p>
            <a:r>
              <a:rPr lang="en-US" dirty="0"/>
              <a:t>Animals exposed to doses 25 times that of normal human administration did not result in teratogenic effects</a:t>
            </a:r>
          </a:p>
          <a:p>
            <a:r>
              <a:rPr lang="en-US" dirty="0"/>
              <a:t>Nitrofurantoin may increase the risk of </a:t>
            </a:r>
            <a:r>
              <a:rPr lang="en-US" dirty="0">
                <a:solidFill>
                  <a:srgbClr val="FF0000"/>
                </a:solidFill>
              </a:rPr>
              <a:t>hemolytic anemia </a:t>
            </a:r>
            <a:r>
              <a:rPr lang="en-US" dirty="0"/>
              <a:t>in pregnant patients with </a:t>
            </a:r>
            <a:r>
              <a:rPr lang="en-US" dirty="0">
                <a:solidFill>
                  <a:srgbClr val="FF0000"/>
                </a:solidFill>
              </a:rPr>
              <a:t>severe G6PD deficiency </a:t>
            </a:r>
            <a:r>
              <a:rPr lang="en-US" dirty="0"/>
              <a:t>as indicated by one case report</a:t>
            </a:r>
          </a:p>
          <a:p>
            <a:r>
              <a:rPr lang="en-US" dirty="0"/>
              <a:t>Nitrofurantoin remains an option for treatment of UTI and prevention of recurrent UTI in pregnant women</a:t>
            </a:r>
            <a:endParaRPr lang="en-US" b="1" dirty="0"/>
          </a:p>
        </p:txBody>
      </p:sp>
    </p:spTree>
    <p:extLst>
      <p:ext uri="{BB962C8B-B14F-4D97-AF65-F5344CB8AC3E}">
        <p14:creationId xmlns:p14="http://schemas.microsoft.com/office/powerpoint/2010/main" val="3537227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CACDF-72B0-4583-B420-882837D5F9B8}"/>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Polymyxins</a:t>
            </a:r>
          </a:p>
        </p:txBody>
      </p:sp>
      <p:sp>
        <p:nvSpPr>
          <p:cNvPr id="3" name="Content Placeholder 2">
            <a:extLst>
              <a:ext uri="{FF2B5EF4-FFF2-40B4-BE49-F238E27FC236}">
                <a16:creationId xmlns:a16="http://schemas.microsoft.com/office/drawing/2014/main" id="{1A6273F9-8B7B-4A9F-9B7F-4CB1B3BD2D04}"/>
              </a:ext>
            </a:extLst>
          </p:cNvPr>
          <p:cNvSpPr>
            <a:spLocks noGrp="1"/>
          </p:cNvSpPr>
          <p:nvPr>
            <p:ph idx="1"/>
          </p:nvPr>
        </p:nvSpPr>
        <p:spPr/>
        <p:txBody>
          <a:bodyPr/>
          <a:lstStyle/>
          <a:p>
            <a:r>
              <a:rPr lang="en-US" dirty="0"/>
              <a:t>Polymyxin B and polymyxin E: Pregnancy Category C</a:t>
            </a:r>
          </a:p>
          <a:p>
            <a:r>
              <a:rPr lang="en-US" dirty="0"/>
              <a:t>In an animal model examining risk during pregnancy, polymyxin B demonstrated </a:t>
            </a:r>
            <a:r>
              <a:rPr lang="en-US" dirty="0">
                <a:solidFill>
                  <a:srgbClr val="FF0000"/>
                </a:solidFill>
              </a:rPr>
              <a:t>toxic effects </a:t>
            </a:r>
            <a:r>
              <a:rPr lang="en-US" dirty="0"/>
              <a:t>to the embryo in a dose-dependent manner</a:t>
            </a:r>
          </a:p>
          <a:p>
            <a:r>
              <a:rPr lang="en-US" dirty="0"/>
              <a:t>Due to the limited use in pregnant women and high potential for adverse events, strong caution is advised prior to use.</a:t>
            </a:r>
          </a:p>
        </p:txBody>
      </p:sp>
    </p:spTree>
    <p:extLst>
      <p:ext uri="{BB962C8B-B14F-4D97-AF65-F5344CB8AC3E}">
        <p14:creationId xmlns:p14="http://schemas.microsoft.com/office/powerpoint/2010/main" val="302964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6637-0A32-48D5-AFC8-4F4B0F82956B}"/>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Introduction</a:t>
            </a:r>
          </a:p>
        </p:txBody>
      </p:sp>
      <p:sp>
        <p:nvSpPr>
          <p:cNvPr id="3" name="Content Placeholder 2">
            <a:extLst>
              <a:ext uri="{FF2B5EF4-FFF2-40B4-BE49-F238E27FC236}">
                <a16:creationId xmlns:a16="http://schemas.microsoft.com/office/drawing/2014/main" id="{1C32BB0B-4A6E-44AD-AA22-D1F613DDFE2F}"/>
              </a:ext>
            </a:extLst>
          </p:cNvPr>
          <p:cNvSpPr>
            <a:spLocks noGrp="1"/>
          </p:cNvSpPr>
          <p:nvPr>
            <p:ph idx="1"/>
          </p:nvPr>
        </p:nvSpPr>
        <p:spPr/>
        <p:txBody>
          <a:bodyPr/>
          <a:lstStyle/>
          <a:p>
            <a:r>
              <a:rPr lang="en-US" dirty="0"/>
              <a:t>Antibiotics account for nearly 80% of all prescription medications during pregnancy</a:t>
            </a:r>
          </a:p>
          <a:p>
            <a:r>
              <a:rPr lang="en-US" dirty="0"/>
              <a:t>20–25% of women will receive an antibiotic during pregnancy.</a:t>
            </a:r>
          </a:p>
          <a:p>
            <a:r>
              <a:rPr lang="en-US" dirty="0"/>
              <a:t>Untreated infections such as UTIs or STIs are associated with significant fetal risk including spontaneous abortion, prematurity, and LBW.</a:t>
            </a:r>
          </a:p>
          <a:p>
            <a:endParaRPr lang="en-US" dirty="0"/>
          </a:p>
        </p:txBody>
      </p:sp>
    </p:spTree>
    <p:extLst>
      <p:ext uri="{BB962C8B-B14F-4D97-AF65-F5344CB8AC3E}">
        <p14:creationId xmlns:p14="http://schemas.microsoft.com/office/powerpoint/2010/main" val="330842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C47C6-1351-481D-BE0C-582ED5894571}"/>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Sulfamethoxazole-Trimethoprim</a:t>
            </a:r>
          </a:p>
        </p:txBody>
      </p:sp>
      <p:sp>
        <p:nvSpPr>
          <p:cNvPr id="3" name="Content Placeholder 2">
            <a:extLst>
              <a:ext uri="{FF2B5EF4-FFF2-40B4-BE49-F238E27FC236}">
                <a16:creationId xmlns:a16="http://schemas.microsoft.com/office/drawing/2014/main" id="{7F1682BC-28F3-4AE7-B454-E7597AC8A4AE}"/>
              </a:ext>
            </a:extLst>
          </p:cNvPr>
          <p:cNvSpPr>
            <a:spLocks noGrp="1"/>
          </p:cNvSpPr>
          <p:nvPr>
            <p:ph idx="1"/>
          </p:nvPr>
        </p:nvSpPr>
        <p:spPr/>
        <p:txBody>
          <a:bodyPr>
            <a:normAutofit lnSpcReduction="10000"/>
          </a:bodyPr>
          <a:lstStyle/>
          <a:p>
            <a:r>
              <a:rPr lang="en-US" dirty="0"/>
              <a:t>Pregnancy Category C</a:t>
            </a:r>
          </a:p>
          <a:p>
            <a:r>
              <a:rPr lang="en-US" dirty="0"/>
              <a:t>Animal studies have demonstrated </a:t>
            </a:r>
            <a:r>
              <a:rPr lang="en-US" dirty="0">
                <a:solidFill>
                  <a:srgbClr val="FF0000"/>
                </a:solidFill>
              </a:rPr>
              <a:t>teratogenic</a:t>
            </a:r>
            <a:r>
              <a:rPr lang="en-US" dirty="0"/>
              <a:t> effects.</a:t>
            </a:r>
          </a:p>
          <a:p>
            <a:r>
              <a:rPr lang="en-US" dirty="0"/>
              <a:t>Should be avoided in the 1st trimester due to the mechanism of trimethoprim as a folate antagonist. (Neural tube and cardiac defects, cleft palates, limb malformations)</a:t>
            </a:r>
          </a:p>
          <a:p>
            <a:r>
              <a:rPr lang="en-US" dirty="0"/>
              <a:t>Maternal folic acid supplementation reduces the risk of major fetal malformations from trimethoprim</a:t>
            </a:r>
          </a:p>
          <a:p>
            <a:r>
              <a:rPr lang="en-US" dirty="0"/>
              <a:t>Sulfonamides should not be used in the third trimester as they theoretically result in an increase of unbound bilirubin and risk of </a:t>
            </a:r>
            <a:r>
              <a:rPr lang="en-US" dirty="0" err="1"/>
              <a:t>kernicterous</a:t>
            </a:r>
            <a:r>
              <a:rPr lang="en-US" dirty="0"/>
              <a:t>.</a:t>
            </a:r>
          </a:p>
        </p:txBody>
      </p:sp>
    </p:spTree>
    <p:extLst>
      <p:ext uri="{BB962C8B-B14F-4D97-AF65-F5344CB8AC3E}">
        <p14:creationId xmlns:p14="http://schemas.microsoft.com/office/powerpoint/2010/main" val="3328223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DE990-562D-4DA7-AF87-3502AC94C1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E0DDD1-2AC8-4D93-B1A4-70A061353DAF}"/>
              </a:ext>
            </a:extLst>
          </p:cNvPr>
          <p:cNvSpPr>
            <a:spLocks noGrp="1"/>
          </p:cNvSpPr>
          <p:nvPr>
            <p:ph idx="1"/>
          </p:nvPr>
        </p:nvSpPr>
        <p:spPr/>
        <p:txBody>
          <a:bodyPr/>
          <a:lstStyle/>
          <a:p>
            <a:r>
              <a:rPr lang="en-US" dirty="0"/>
              <a:t>Co-trimoxazole use during the </a:t>
            </a:r>
            <a:r>
              <a:rPr lang="en-US" dirty="0">
                <a:solidFill>
                  <a:srgbClr val="FF0000"/>
                </a:solidFill>
              </a:rPr>
              <a:t>first trimester </a:t>
            </a:r>
            <a:r>
              <a:rPr lang="en-US" dirty="0"/>
              <a:t>has been also associated with a 3-fold increase in </a:t>
            </a:r>
            <a:r>
              <a:rPr lang="en-US" dirty="0">
                <a:solidFill>
                  <a:srgbClr val="FF0000"/>
                </a:solidFill>
              </a:rPr>
              <a:t>urinary tract defects </a:t>
            </a:r>
            <a:r>
              <a:rPr lang="en-US" dirty="0"/>
              <a:t> </a:t>
            </a:r>
          </a:p>
          <a:p>
            <a:r>
              <a:rPr lang="en-US" dirty="0"/>
              <a:t>Its use during the last two trimesters has been associated with </a:t>
            </a:r>
            <a:r>
              <a:rPr lang="en-US" dirty="0">
                <a:solidFill>
                  <a:srgbClr val="FF0000"/>
                </a:solidFill>
              </a:rPr>
              <a:t>SGA</a:t>
            </a:r>
            <a:r>
              <a:rPr lang="en-US" dirty="0"/>
              <a:t> newborns.</a:t>
            </a:r>
          </a:p>
          <a:p>
            <a:r>
              <a:rPr lang="en-US" dirty="0"/>
              <a:t>In the 2nd and 3rd trimesters, use should be limited to those situations when the benefits outweigh the potential risks</a:t>
            </a:r>
          </a:p>
        </p:txBody>
      </p:sp>
    </p:spTree>
    <p:extLst>
      <p:ext uri="{BB962C8B-B14F-4D97-AF65-F5344CB8AC3E}">
        <p14:creationId xmlns:p14="http://schemas.microsoft.com/office/powerpoint/2010/main" val="2415999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4BA4-A363-4D13-A3F4-2D03473DD7A3}"/>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Antimycobacterial Agents</a:t>
            </a:r>
          </a:p>
        </p:txBody>
      </p:sp>
      <p:sp>
        <p:nvSpPr>
          <p:cNvPr id="3" name="Content Placeholder 2">
            <a:extLst>
              <a:ext uri="{FF2B5EF4-FFF2-40B4-BE49-F238E27FC236}">
                <a16:creationId xmlns:a16="http://schemas.microsoft.com/office/drawing/2014/main" id="{D14E7159-8747-4237-8C01-48D3DC04ABAF}"/>
              </a:ext>
            </a:extLst>
          </p:cNvPr>
          <p:cNvSpPr>
            <a:spLocks noGrp="1"/>
          </p:cNvSpPr>
          <p:nvPr>
            <p:ph idx="1"/>
          </p:nvPr>
        </p:nvSpPr>
        <p:spPr/>
        <p:txBody>
          <a:bodyPr>
            <a:normAutofit fontScale="92500"/>
          </a:bodyPr>
          <a:lstStyle/>
          <a:p>
            <a:r>
              <a:rPr lang="en-US" dirty="0"/>
              <a:t>A systematic review demonstrated overall safety of first-line therapy comparable to the general population.</a:t>
            </a:r>
          </a:p>
          <a:p>
            <a:r>
              <a:rPr lang="en-US" dirty="0">
                <a:solidFill>
                  <a:srgbClr val="FF0000"/>
                </a:solidFill>
              </a:rPr>
              <a:t>INH</a:t>
            </a:r>
            <a:r>
              <a:rPr lang="en-US" dirty="0"/>
              <a:t>: A nonsignificant increase in </a:t>
            </a:r>
            <a:r>
              <a:rPr lang="en-US" dirty="0">
                <a:solidFill>
                  <a:srgbClr val="FF0000"/>
                </a:solidFill>
              </a:rPr>
              <a:t>hepatitis</a:t>
            </a:r>
            <a:r>
              <a:rPr lang="en-US" dirty="0"/>
              <a:t> has been observed in pregnant women, particularly in those with preexisting liver disease and HIV. </a:t>
            </a:r>
          </a:p>
          <a:p>
            <a:r>
              <a:rPr lang="en-US" dirty="0"/>
              <a:t>INH is also recommended for latent TB infection (LTBI) in pregnancy as a first-line treatment.</a:t>
            </a:r>
          </a:p>
          <a:p>
            <a:r>
              <a:rPr lang="en-US" dirty="0"/>
              <a:t>Low-risk patients may be advised to defer treatment of LTBI until after pregnancy</a:t>
            </a:r>
          </a:p>
          <a:p>
            <a:r>
              <a:rPr lang="en-US" dirty="0"/>
              <a:t>Vit B6 daily 25–50 mg/day is advised in all pregnant women receiving INH to mitigate neurologic complications in the mother and newborn</a:t>
            </a:r>
          </a:p>
          <a:p>
            <a:endParaRPr lang="en-US" dirty="0"/>
          </a:p>
        </p:txBody>
      </p:sp>
    </p:spTree>
    <p:extLst>
      <p:ext uri="{BB962C8B-B14F-4D97-AF65-F5344CB8AC3E}">
        <p14:creationId xmlns:p14="http://schemas.microsoft.com/office/powerpoint/2010/main" val="4176121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345A-6D42-4279-B096-0DFC3A1CE31D}"/>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Antimycobacterial Agents</a:t>
            </a:r>
            <a:endParaRPr lang="en-US" dirty="0"/>
          </a:p>
        </p:txBody>
      </p:sp>
      <p:sp>
        <p:nvSpPr>
          <p:cNvPr id="3" name="Content Placeholder 2">
            <a:extLst>
              <a:ext uri="{FF2B5EF4-FFF2-40B4-BE49-F238E27FC236}">
                <a16:creationId xmlns:a16="http://schemas.microsoft.com/office/drawing/2014/main" id="{63357EB9-7B0F-446E-AF2D-E621A4061FF5}"/>
              </a:ext>
            </a:extLst>
          </p:cNvPr>
          <p:cNvSpPr>
            <a:spLocks noGrp="1"/>
          </p:cNvSpPr>
          <p:nvPr>
            <p:ph idx="1"/>
          </p:nvPr>
        </p:nvSpPr>
        <p:spPr/>
        <p:txBody>
          <a:bodyPr/>
          <a:lstStyle/>
          <a:p>
            <a:r>
              <a:rPr lang="en-US" dirty="0">
                <a:solidFill>
                  <a:srgbClr val="FF0000"/>
                </a:solidFill>
              </a:rPr>
              <a:t>Rifampin</a:t>
            </a:r>
            <a:r>
              <a:rPr lang="en-US" dirty="0"/>
              <a:t>: Pregnancy Category C</a:t>
            </a:r>
          </a:p>
          <a:p>
            <a:r>
              <a:rPr lang="en-US" dirty="0"/>
              <a:t>Rifampin use in animals at up to 10 times the normal human dose did not produce any fetal abnormalities</a:t>
            </a:r>
          </a:p>
          <a:p>
            <a:r>
              <a:rPr lang="en-US" dirty="0"/>
              <a:t>Dose up to 15 times human exposure at the time of conception was associated with significant fetal malformations.</a:t>
            </a:r>
          </a:p>
          <a:p>
            <a:r>
              <a:rPr lang="en-US" dirty="0"/>
              <a:t>An association between rifampin and newborn bleeding has been described, so prophylactic vitamin K may be necessary</a:t>
            </a:r>
          </a:p>
        </p:txBody>
      </p:sp>
    </p:spTree>
    <p:extLst>
      <p:ext uri="{BB962C8B-B14F-4D97-AF65-F5344CB8AC3E}">
        <p14:creationId xmlns:p14="http://schemas.microsoft.com/office/powerpoint/2010/main" val="498202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FF25B-F733-42ED-9CC8-AF4952FFCF4B}"/>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Antimycobacterial Agents</a:t>
            </a:r>
            <a:endParaRPr lang="en-US" dirty="0"/>
          </a:p>
        </p:txBody>
      </p:sp>
      <p:sp>
        <p:nvSpPr>
          <p:cNvPr id="3" name="Content Placeholder 2">
            <a:extLst>
              <a:ext uri="{FF2B5EF4-FFF2-40B4-BE49-F238E27FC236}">
                <a16:creationId xmlns:a16="http://schemas.microsoft.com/office/drawing/2014/main" id="{BE51E5C0-7EC6-4338-AA15-75375AB71609}"/>
              </a:ext>
            </a:extLst>
          </p:cNvPr>
          <p:cNvSpPr>
            <a:spLocks noGrp="1"/>
          </p:cNvSpPr>
          <p:nvPr>
            <p:ph idx="1"/>
          </p:nvPr>
        </p:nvSpPr>
        <p:spPr/>
        <p:txBody>
          <a:bodyPr/>
          <a:lstStyle/>
          <a:p>
            <a:r>
              <a:rPr lang="en-US" dirty="0"/>
              <a:t>Data on alternative </a:t>
            </a:r>
            <a:r>
              <a:rPr lang="en-US" dirty="0" err="1"/>
              <a:t>rifamycins</a:t>
            </a:r>
            <a:r>
              <a:rPr lang="en-US" dirty="0"/>
              <a:t>―rifabutin and rifapentine―are limited in pregnancy and should be used with caution. </a:t>
            </a:r>
          </a:p>
          <a:p>
            <a:r>
              <a:rPr lang="en-US" dirty="0"/>
              <a:t>They are considered Pregnancy Category C and not recommended in the current guidelines.</a:t>
            </a:r>
          </a:p>
        </p:txBody>
      </p:sp>
    </p:spTree>
    <p:extLst>
      <p:ext uri="{BB962C8B-B14F-4D97-AF65-F5344CB8AC3E}">
        <p14:creationId xmlns:p14="http://schemas.microsoft.com/office/powerpoint/2010/main" val="17406154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BDBCA-3058-4C1A-B7D0-1C87E9FC1F41}"/>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Antimycobacterial Agents</a:t>
            </a:r>
            <a:endParaRPr lang="en-US" dirty="0"/>
          </a:p>
        </p:txBody>
      </p:sp>
      <p:sp>
        <p:nvSpPr>
          <p:cNvPr id="3" name="Content Placeholder 2">
            <a:extLst>
              <a:ext uri="{FF2B5EF4-FFF2-40B4-BE49-F238E27FC236}">
                <a16:creationId xmlns:a16="http://schemas.microsoft.com/office/drawing/2014/main" id="{46BA28E1-D723-4731-8BBA-F3091EC46CC6}"/>
              </a:ext>
            </a:extLst>
          </p:cNvPr>
          <p:cNvSpPr>
            <a:spLocks noGrp="1"/>
          </p:cNvSpPr>
          <p:nvPr>
            <p:ph idx="1"/>
          </p:nvPr>
        </p:nvSpPr>
        <p:spPr/>
        <p:txBody>
          <a:bodyPr/>
          <a:lstStyle/>
          <a:p>
            <a:r>
              <a:rPr lang="en-US" dirty="0">
                <a:solidFill>
                  <a:srgbClr val="FF0000"/>
                </a:solidFill>
              </a:rPr>
              <a:t>Ethambutol</a:t>
            </a:r>
            <a:r>
              <a:rPr lang="en-US" dirty="0"/>
              <a:t>: Category B (safe)</a:t>
            </a:r>
          </a:p>
          <a:p>
            <a:r>
              <a:rPr lang="en-US" dirty="0"/>
              <a:t>It is associated with retrobulbar neuritis in the general population</a:t>
            </a:r>
          </a:p>
          <a:p>
            <a:r>
              <a:rPr lang="en-US" dirty="0"/>
              <a:t>Pyrazinamide: (Pregnancy Category C)</a:t>
            </a:r>
          </a:p>
          <a:p>
            <a:r>
              <a:rPr lang="en-US" dirty="0"/>
              <a:t>Careful risk assessment is needed and enhanced monitoring, specifically of uric acid and liver enzymes, is suggested</a:t>
            </a:r>
          </a:p>
        </p:txBody>
      </p:sp>
    </p:spTree>
    <p:extLst>
      <p:ext uri="{BB962C8B-B14F-4D97-AF65-F5344CB8AC3E}">
        <p14:creationId xmlns:p14="http://schemas.microsoft.com/office/powerpoint/2010/main" val="3267371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8F29F-454F-40C4-8EE3-7563288D107C}"/>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Anti –fungal drugs </a:t>
            </a:r>
            <a:endParaRPr lang="en-US"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D530E19-7A2C-4A0E-B2C6-F7B0343F5CBF}"/>
              </a:ext>
            </a:extLst>
          </p:cNvPr>
          <p:cNvSpPr>
            <a:spLocks noGrp="1"/>
          </p:cNvSpPr>
          <p:nvPr>
            <p:ph idx="1"/>
          </p:nvPr>
        </p:nvSpPr>
        <p:spPr/>
        <p:txBody>
          <a:bodyPr>
            <a:normAutofit/>
          </a:bodyPr>
          <a:lstStyle/>
          <a:p>
            <a:r>
              <a:rPr lang="en-US" dirty="0"/>
              <a:t>Vulvovaginal candidiasis </a:t>
            </a:r>
          </a:p>
          <a:p>
            <a:r>
              <a:rPr lang="en-US" dirty="0"/>
              <a:t>25% of pregnant women </a:t>
            </a:r>
          </a:p>
          <a:p>
            <a:r>
              <a:rPr lang="en-US" dirty="0"/>
              <a:t>not associated with adverse pregnancy outcomes </a:t>
            </a:r>
          </a:p>
          <a:p>
            <a:r>
              <a:rPr lang="en-US" dirty="0"/>
              <a:t>Tx is for relief of symptoms </a:t>
            </a:r>
          </a:p>
        </p:txBody>
      </p:sp>
    </p:spTree>
    <p:extLst>
      <p:ext uri="{BB962C8B-B14F-4D97-AF65-F5344CB8AC3E}">
        <p14:creationId xmlns:p14="http://schemas.microsoft.com/office/powerpoint/2010/main" val="886012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F7832-2129-4AED-A046-C2FB1F87F21E}"/>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Anti –fungal drugs </a:t>
            </a:r>
            <a:endParaRPr lang="en-US" dirty="0"/>
          </a:p>
        </p:txBody>
      </p:sp>
      <p:sp>
        <p:nvSpPr>
          <p:cNvPr id="3" name="Content Placeholder 2">
            <a:extLst>
              <a:ext uri="{FF2B5EF4-FFF2-40B4-BE49-F238E27FC236}">
                <a16:creationId xmlns:a16="http://schemas.microsoft.com/office/drawing/2014/main" id="{2A1EE398-2EAF-4012-90D3-6DD57480C371}"/>
              </a:ext>
            </a:extLst>
          </p:cNvPr>
          <p:cNvSpPr>
            <a:spLocks noGrp="1"/>
          </p:cNvSpPr>
          <p:nvPr>
            <p:ph idx="1"/>
          </p:nvPr>
        </p:nvSpPr>
        <p:spPr/>
        <p:txBody>
          <a:bodyPr/>
          <a:lstStyle/>
          <a:p>
            <a:r>
              <a:rPr lang="en-US" dirty="0"/>
              <a:t>Nystatin cat B </a:t>
            </a:r>
          </a:p>
          <a:p>
            <a:r>
              <a:rPr lang="en-US" dirty="0"/>
              <a:t>Clotrimazole cat B </a:t>
            </a:r>
          </a:p>
          <a:p>
            <a:r>
              <a:rPr lang="en-US" dirty="0"/>
              <a:t>Miconazole, Butoconazole Terconazole ,Tioconazole : Cat C </a:t>
            </a:r>
          </a:p>
          <a:p>
            <a:endParaRPr lang="en-US" dirty="0"/>
          </a:p>
          <a:p>
            <a:r>
              <a:rPr lang="en-US" dirty="0"/>
              <a:t>To date no topical antifungal </a:t>
            </a:r>
            <a:r>
              <a:rPr lang="en-US" dirty="0" err="1"/>
              <a:t>tx</a:t>
            </a:r>
            <a:r>
              <a:rPr lang="en-US" dirty="0"/>
              <a:t> was associated with </a:t>
            </a:r>
            <a:r>
              <a:rPr lang="en-US" dirty="0" err="1"/>
              <a:t>teratognecity</a:t>
            </a:r>
            <a:endParaRPr lang="en-US" dirty="0"/>
          </a:p>
          <a:p>
            <a:r>
              <a:rPr lang="en-US" dirty="0" err="1"/>
              <a:t>Griseofluvin</a:t>
            </a:r>
            <a:r>
              <a:rPr lang="en-US" dirty="0"/>
              <a:t>- Cat C , its effect on pregnant woman not established</a:t>
            </a:r>
          </a:p>
        </p:txBody>
      </p:sp>
    </p:spTree>
    <p:extLst>
      <p:ext uri="{BB962C8B-B14F-4D97-AF65-F5344CB8AC3E}">
        <p14:creationId xmlns:p14="http://schemas.microsoft.com/office/powerpoint/2010/main" val="2259578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1DD8E-46D7-4DEA-8793-627E87AC0444}"/>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systemic fungal infections</a:t>
            </a:r>
          </a:p>
        </p:txBody>
      </p:sp>
      <p:sp>
        <p:nvSpPr>
          <p:cNvPr id="3" name="Content Placeholder 2">
            <a:extLst>
              <a:ext uri="{FF2B5EF4-FFF2-40B4-BE49-F238E27FC236}">
                <a16:creationId xmlns:a16="http://schemas.microsoft.com/office/drawing/2014/main" id="{E6279119-084B-4BEC-9E83-371E8FDBFAC4}"/>
              </a:ext>
            </a:extLst>
          </p:cNvPr>
          <p:cNvSpPr>
            <a:spLocks noGrp="1"/>
          </p:cNvSpPr>
          <p:nvPr>
            <p:ph idx="1"/>
          </p:nvPr>
        </p:nvSpPr>
        <p:spPr/>
        <p:txBody>
          <a:bodyPr>
            <a:normAutofit/>
          </a:bodyPr>
          <a:lstStyle/>
          <a:p>
            <a:pPr marL="0" indent="0">
              <a:buNone/>
            </a:pPr>
            <a:r>
              <a:rPr lang="en-US" dirty="0"/>
              <a:t>Require larger dose of anti </a:t>
            </a:r>
            <a:r>
              <a:rPr lang="en-US" dirty="0" err="1"/>
              <a:t>fungals</a:t>
            </a:r>
            <a:r>
              <a:rPr lang="en-US" dirty="0"/>
              <a:t> </a:t>
            </a:r>
          </a:p>
          <a:p>
            <a:pPr marL="0" indent="0">
              <a:buNone/>
            </a:pPr>
            <a:r>
              <a:rPr lang="en-US" dirty="0"/>
              <a:t>Systemic antifungal agents - toxic medications </a:t>
            </a:r>
          </a:p>
          <a:p>
            <a:pPr marL="0" indent="0">
              <a:buNone/>
            </a:pPr>
            <a:r>
              <a:rPr lang="en-US" dirty="0"/>
              <a:t>use in pregnancy has been limited to life- threatening fungal infections </a:t>
            </a:r>
          </a:p>
          <a:p>
            <a:pPr marL="0" indent="0">
              <a:buNone/>
            </a:pPr>
            <a:r>
              <a:rPr lang="en-US" dirty="0"/>
              <a:t>Fluconazole-Cat D </a:t>
            </a:r>
          </a:p>
          <a:p>
            <a:pPr marL="0" indent="0">
              <a:buNone/>
            </a:pPr>
            <a:r>
              <a:rPr lang="en-US" dirty="0"/>
              <a:t>Ketoconazole- Cat C</a:t>
            </a:r>
          </a:p>
          <a:p>
            <a:pPr marL="0" indent="0">
              <a:buNone/>
            </a:pPr>
            <a:r>
              <a:rPr lang="en-US" dirty="0"/>
              <a:t>Itraconazole- Cat C</a:t>
            </a:r>
          </a:p>
          <a:p>
            <a:pPr marL="0" indent="0">
              <a:buNone/>
            </a:pPr>
            <a:r>
              <a:rPr lang="en-US" dirty="0" err="1"/>
              <a:t>Amphotercin</a:t>
            </a:r>
            <a:r>
              <a:rPr lang="en-US" dirty="0"/>
              <a:t> B – Cat B</a:t>
            </a:r>
          </a:p>
          <a:p>
            <a:pPr marL="0" indent="0">
              <a:buNone/>
            </a:pPr>
            <a:r>
              <a:rPr lang="en-US" dirty="0" err="1"/>
              <a:t>Flucytocine</a:t>
            </a:r>
            <a:r>
              <a:rPr lang="en-US" dirty="0"/>
              <a:t> – Cat C </a:t>
            </a:r>
          </a:p>
        </p:txBody>
      </p:sp>
    </p:spTree>
    <p:extLst>
      <p:ext uri="{BB962C8B-B14F-4D97-AF65-F5344CB8AC3E}">
        <p14:creationId xmlns:p14="http://schemas.microsoft.com/office/powerpoint/2010/main" val="1685132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D7645-267D-4ADE-9F10-67A6C9A49FEE}"/>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Anti- helminthic drugs </a:t>
            </a:r>
          </a:p>
        </p:txBody>
      </p:sp>
      <p:sp>
        <p:nvSpPr>
          <p:cNvPr id="3" name="Content Placeholder 2">
            <a:extLst>
              <a:ext uri="{FF2B5EF4-FFF2-40B4-BE49-F238E27FC236}">
                <a16:creationId xmlns:a16="http://schemas.microsoft.com/office/drawing/2014/main" id="{9CE84885-9227-4465-B0D5-F3E834AB6E44}"/>
              </a:ext>
            </a:extLst>
          </p:cNvPr>
          <p:cNvSpPr>
            <a:spLocks noGrp="1"/>
          </p:cNvSpPr>
          <p:nvPr>
            <p:ph idx="1"/>
          </p:nvPr>
        </p:nvSpPr>
        <p:spPr/>
        <p:txBody>
          <a:bodyPr>
            <a:normAutofit/>
          </a:bodyPr>
          <a:lstStyle/>
          <a:p>
            <a:r>
              <a:rPr lang="en-US" dirty="0"/>
              <a:t>Hook worm &amp; other </a:t>
            </a:r>
            <a:r>
              <a:rPr lang="en-US" dirty="0" err="1"/>
              <a:t>helminthes</a:t>
            </a:r>
            <a:r>
              <a:rPr lang="en-US" dirty="0"/>
              <a:t> </a:t>
            </a:r>
          </a:p>
          <a:p>
            <a:r>
              <a:rPr lang="en-US" dirty="0"/>
              <a:t>May cause anemia, reduced birth weight and increased perinatal mortality Most drugs are Cat- C, however most of them are OTC </a:t>
            </a:r>
          </a:p>
          <a:p>
            <a:r>
              <a:rPr lang="en-US" dirty="0"/>
              <a:t>Lack of information for most of them </a:t>
            </a:r>
          </a:p>
          <a:p>
            <a:r>
              <a:rPr lang="en-US" dirty="0"/>
              <a:t>Mebendazole – Cat C </a:t>
            </a:r>
          </a:p>
          <a:p>
            <a:r>
              <a:rPr lang="en-US" dirty="0"/>
              <a:t>Albendazole- Cat C </a:t>
            </a:r>
          </a:p>
          <a:p>
            <a:r>
              <a:rPr lang="en-US" dirty="0"/>
              <a:t>Ivermectin •Pyrantel Pamoate- Cat C </a:t>
            </a:r>
          </a:p>
          <a:p>
            <a:r>
              <a:rPr lang="en-US" dirty="0"/>
              <a:t>Praziquantel Cat B</a:t>
            </a:r>
          </a:p>
        </p:txBody>
      </p:sp>
    </p:spTree>
    <p:extLst>
      <p:ext uri="{BB962C8B-B14F-4D97-AF65-F5344CB8AC3E}">
        <p14:creationId xmlns:p14="http://schemas.microsoft.com/office/powerpoint/2010/main" val="429048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50332-42EF-4A23-AB1A-C6AE29FBC8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055A4E-7AAB-42A9-9CFC-3EC3BEAD9F67}"/>
              </a:ext>
            </a:extLst>
          </p:cNvPr>
          <p:cNvSpPr>
            <a:spLocks noGrp="1"/>
          </p:cNvSpPr>
          <p:nvPr>
            <p:ph idx="1"/>
          </p:nvPr>
        </p:nvSpPr>
        <p:spPr/>
        <p:txBody>
          <a:bodyPr>
            <a:normAutofit/>
          </a:bodyPr>
          <a:lstStyle/>
          <a:p>
            <a:r>
              <a:rPr lang="en-US"/>
              <a:t>Only </a:t>
            </a:r>
            <a:r>
              <a:rPr lang="en-US">
                <a:solidFill>
                  <a:srgbClr val="FF0000"/>
                </a:solidFill>
              </a:rPr>
              <a:t>10</a:t>
            </a:r>
            <a:r>
              <a:rPr lang="en-US" dirty="0">
                <a:solidFill>
                  <a:srgbClr val="FF0000"/>
                </a:solidFill>
              </a:rPr>
              <a:t>%</a:t>
            </a:r>
            <a:r>
              <a:rPr lang="en-US" dirty="0"/>
              <a:t> of medications marketed since 1980 have </a:t>
            </a:r>
            <a:r>
              <a:rPr lang="en-US" dirty="0">
                <a:solidFill>
                  <a:srgbClr val="FF0000"/>
                </a:solidFill>
              </a:rPr>
              <a:t>sufficient data </a:t>
            </a:r>
            <a:r>
              <a:rPr lang="en-US" dirty="0"/>
              <a:t>regarding infantile </a:t>
            </a:r>
            <a:r>
              <a:rPr lang="en-US" dirty="0">
                <a:solidFill>
                  <a:srgbClr val="FF0000"/>
                </a:solidFill>
              </a:rPr>
              <a:t>risk</a:t>
            </a:r>
            <a:r>
              <a:rPr lang="en-US" dirty="0"/>
              <a:t> in pregnancy</a:t>
            </a:r>
          </a:p>
          <a:p>
            <a:r>
              <a:rPr lang="en-US" dirty="0"/>
              <a:t>Prenatal exposure of the infant to antimicrobials (via self-reporting by the mother) resulted in a lower birth weight of approximately 138 g</a:t>
            </a:r>
          </a:p>
          <a:p>
            <a:r>
              <a:rPr lang="en-US" dirty="0"/>
              <a:t>Antimicrobial </a:t>
            </a:r>
            <a:r>
              <a:rPr lang="en-US" dirty="0">
                <a:solidFill>
                  <a:srgbClr val="FF0000"/>
                </a:solidFill>
              </a:rPr>
              <a:t>exposure</a:t>
            </a:r>
            <a:r>
              <a:rPr lang="en-US" dirty="0"/>
              <a:t> during pregnancy has recently been linked to childhood </a:t>
            </a:r>
            <a:r>
              <a:rPr lang="en-US" dirty="0">
                <a:solidFill>
                  <a:srgbClr val="FF0000"/>
                </a:solidFill>
              </a:rPr>
              <a:t>obesity</a:t>
            </a:r>
          </a:p>
          <a:p>
            <a:r>
              <a:rPr lang="en-US" dirty="0"/>
              <a:t>Prenatal antibiotic risk associated with </a:t>
            </a:r>
            <a:r>
              <a:rPr lang="en-US" dirty="0">
                <a:solidFill>
                  <a:srgbClr val="FF0000"/>
                </a:solidFill>
              </a:rPr>
              <a:t>asthma</a:t>
            </a:r>
            <a:r>
              <a:rPr lang="en-US" dirty="0"/>
              <a:t> and </a:t>
            </a:r>
            <a:r>
              <a:rPr lang="en-US" dirty="0">
                <a:solidFill>
                  <a:srgbClr val="FF0000"/>
                </a:solidFill>
              </a:rPr>
              <a:t>wheezing</a:t>
            </a:r>
            <a:r>
              <a:rPr lang="en-US" dirty="0"/>
              <a:t> was significant when antibiotics were used in the second to third trimesters but not during the first.</a:t>
            </a:r>
          </a:p>
        </p:txBody>
      </p:sp>
    </p:spTree>
    <p:extLst>
      <p:ext uri="{BB962C8B-B14F-4D97-AF65-F5344CB8AC3E}">
        <p14:creationId xmlns:p14="http://schemas.microsoft.com/office/powerpoint/2010/main" val="11215196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6C282-0328-4A3A-86D4-56F333DADB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C7B41-F646-4609-B532-29D9BC4A69FD}"/>
              </a:ext>
            </a:extLst>
          </p:cNvPr>
          <p:cNvSpPr>
            <a:spLocks noGrp="1"/>
          </p:cNvSpPr>
          <p:nvPr>
            <p:ph idx="1"/>
          </p:nvPr>
        </p:nvSpPr>
        <p:spPr/>
        <p:txBody>
          <a:bodyPr/>
          <a:lstStyle/>
          <a:p>
            <a:pPr marL="0" indent="0">
              <a:buNone/>
            </a:pPr>
            <a:r>
              <a:rPr lang="en-US" dirty="0"/>
              <a:t>•Cutaneous </a:t>
            </a:r>
            <a:r>
              <a:rPr lang="en-US" dirty="0" err="1"/>
              <a:t>Leshmaniasis</a:t>
            </a:r>
            <a:r>
              <a:rPr lang="en-US" dirty="0"/>
              <a:t> </a:t>
            </a:r>
          </a:p>
          <a:p>
            <a:pPr marL="0" indent="0">
              <a:buNone/>
            </a:pPr>
            <a:r>
              <a:rPr lang="en-US" dirty="0"/>
              <a:t>	no significant risk for mother or fetus</a:t>
            </a:r>
          </a:p>
          <a:p>
            <a:pPr marL="0" indent="0">
              <a:buNone/>
            </a:pPr>
            <a:r>
              <a:rPr lang="en-US" dirty="0"/>
              <a:t>	treatment delayed till delivery </a:t>
            </a:r>
          </a:p>
          <a:p>
            <a:pPr marL="0" indent="0">
              <a:buNone/>
            </a:pPr>
            <a:r>
              <a:rPr lang="en-US" dirty="0"/>
              <a:t>	Treatment same as non pregnant woman</a:t>
            </a:r>
          </a:p>
        </p:txBody>
      </p:sp>
    </p:spTree>
    <p:extLst>
      <p:ext uri="{BB962C8B-B14F-4D97-AF65-F5344CB8AC3E}">
        <p14:creationId xmlns:p14="http://schemas.microsoft.com/office/powerpoint/2010/main" val="4135179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8901-FD8D-4FB5-87DF-6E0EC60504DB}"/>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Physiologic changes during pregnancy</a:t>
            </a:r>
          </a:p>
        </p:txBody>
      </p:sp>
      <p:sp>
        <p:nvSpPr>
          <p:cNvPr id="3" name="Content Placeholder 2">
            <a:extLst>
              <a:ext uri="{FF2B5EF4-FFF2-40B4-BE49-F238E27FC236}">
                <a16:creationId xmlns:a16="http://schemas.microsoft.com/office/drawing/2014/main" id="{55C509E3-A3C1-4D09-B10F-0CAF4185CBDE}"/>
              </a:ext>
            </a:extLst>
          </p:cNvPr>
          <p:cNvSpPr>
            <a:spLocks noGrp="1"/>
          </p:cNvSpPr>
          <p:nvPr>
            <p:ph idx="1"/>
          </p:nvPr>
        </p:nvSpPr>
        <p:spPr>
          <a:xfrm>
            <a:off x="838200" y="1520825"/>
            <a:ext cx="10515600" cy="2613853"/>
          </a:xfrm>
        </p:spPr>
        <p:txBody>
          <a:bodyPr>
            <a:normAutofit/>
          </a:bodyPr>
          <a:lstStyle/>
          <a:p>
            <a:pPr marL="0" indent="0">
              <a:buNone/>
            </a:pPr>
            <a:r>
              <a:rPr lang="en-US" dirty="0"/>
              <a:t>• Pregnancy </a:t>
            </a:r>
          </a:p>
          <a:p>
            <a:pPr lvl="1">
              <a:buFont typeface="Wingdings" panose="05000000000000000000" pitchFamily="2" charset="2"/>
              <a:buChar char="ü"/>
            </a:pPr>
            <a:r>
              <a:rPr lang="en-US" dirty="0"/>
              <a:t>having a developing fetus in the body </a:t>
            </a:r>
          </a:p>
          <a:p>
            <a:pPr lvl="1">
              <a:buFont typeface="Wingdings" panose="05000000000000000000" pitchFamily="2" charset="2"/>
              <a:buChar char="ü"/>
            </a:pPr>
            <a:r>
              <a:rPr lang="en-US" dirty="0"/>
              <a:t>lasts 280 days or 40 weeks from LNMP </a:t>
            </a:r>
          </a:p>
          <a:p>
            <a:pPr lvl="1">
              <a:buFont typeface="Wingdings" panose="05000000000000000000" pitchFamily="2" charset="2"/>
              <a:buChar char="ü"/>
            </a:pPr>
            <a:r>
              <a:rPr lang="en-US" dirty="0"/>
              <a:t>causes complex physiologic changes, </a:t>
            </a:r>
          </a:p>
          <a:p>
            <a:pPr marL="0" indent="0">
              <a:buNone/>
            </a:pPr>
            <a:r>
              <a:rPr lang="en-US" dirty="0"/>
              <a:t>including; </a:t>
            </a:r>
          </a:p>
        </p:txBody>
      </p:sp>
      <p:sp>
        <p:nvSpPr>
          <p:cNvPr id="4" name="Content Placeholder 7">
            <a:extLst>
              <a:ext uri="{FF2B5EF4-FFF2-40B4-BE49-F238E27FC236}">
                <a16:creationId xmlns:a16="http://schemas.microsoft.com/office/drawing/2014/main" id="{B963FFC8-9C04-4B38-82DE-6264623CB31D}"/>
              </a:ext>
            </a:extLst>
          </p:cNvPr>
          <p:cNvSpPr txBox="1">
            <a:spLocks/>
          </p:cNvSpPr>
          <p:nvPr/>
        </p:nvSpPr>
        <p:spPr>
          <a:xfrm>
            <a:off x="6689035" y="3922643"/>
            <a:ext cx="3144078" cy="2395814"/>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o Genital </a:t>
            </a:r>
          </a:p>
          <a:p>
            <a:pPr marL="0" indent="0">
              <a:buFont typeface="Arial" panose="020B0604020202020204" pitchFamily="34" charset="0"/>
              <a:buNone/>
            </a:pPr>
            <a:r>
              <a:rPr lang="en-US" dirty="0"/>
              <a:t>o Cardiovascular </a:t>
            </a:r>
          </a:p>
          <a:p>
            <a:pPr marL="0" indent="0">
              <a:buFont typeface="Arial" panose="020B0604020202020204" pitchFamily="34" charset="0"/>
              <a:buNone/>
            </a:pPr>
            <a:r>
              <a:rPr lang="en-US" dirty="0"/>
              <a:t>o Hematologic </a:t>
            </a:r>
          </a:p>
          <a:p>
            <a:pPr marL="0" indent="0">
              <a:buFont typeface="Arial" panose="020B0604020202020204" pitchFamily="34" charset="0"/>
              <a:buNone/>
            </a:pPr>
            <a:r>
              <a:rPr lang="en-US" dirty="0"/>
              <a:t>o Pulmonary</a:t>
            </a:r>
          </a:p>
          <a:p>
            <a:endParaRPr lang="en-US" dirty="0"/>
          </a:p>
        </p:txBody>
      </p:sp>
      <p:sp>
        <p:nvSpPr>
          <p:cNvPr id="5" name="Content Placeholder 5">
            <a:extLst>
              <a:ext uri="{FF2B5EF4-FFF2-40B4-BE49-F238E27FC236}">
                <a16:creationId xmlns:a16="http://schemas.microsoft.com/office/drawing/2014/main" id="{C17FC832-D510-4967-A4FB-29C73325DF8B}"/>
              </a:ext>
            </a:extLst>
          </p:cNvPr>
          <p:cNvSpPr txBox="1">
            <a:spLocks/>
          </p:cNvSpPr>
          <p:nvPr/>
        </p:nvSpPr>
        <p:spPr>
          <a:xfrm>
            <a:off x="2589074" y="3922845"/>
            <a:ext cx="2857569" cy="2451238"/>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o Endocrine </a:t>
            </a:r>
          </a:p>
          <a:p>
            <a:pPr marL="0" indent="0">
              <a:buFont typeface="Arial" panose="020B0604020202020204" pitchFamily="34" charset="0"/>
              <a:buNone/>
            </a:pPr>
            <a:r>
              <a:rPr lang="en-US" dirty="0"/>
              <a:t>o Renal </a:t>
            </a:r>
          </a:p>
          <a:p>
            <a:pPr marL="0" indent="0">
              <a:buFont typeface="Arial" panose="020B0604020202020204" pitchFamily="34" charset="0"/>
              <a:buNone/>
            </a:pPr>
            <a:r>
              <a:rPr lang="en-US" dirty="0"/>
              <a:t>o Gastrointestinal </a:t>
            </a:r>
          </a:p>
          <a:p>
            <a:pPr marL="0" indent="0">
              <a:buFont typeface="Arial" panose="020B0604020202020204" pitchFamily="34" charset="0"/>
              <a:buNone/>
            </a:pPr>
            <a:r>
              <a:rPr lang="en-US" dirty="0"/>
              <a:t>o Skin </a:t>
            </a:r>
          </a:p>
          <a:p>
            <a:endParaRPr lang="en-US" dirty="0"/>
          </a:p>
        </p:txBody>
      </p:sp>
    </p:spTree>
    <p:extLst>
      <p:ext uri="{BB962C8B-B14F-4D97-AF65-F5344CB8AC3E}">
        <p14:creationId xmlns:p14="http://schemas.microsoft.com/office/powerpoint/2010/main" val="319547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4092-E55F-4349-8A7C-E85F4F8841BC}"/>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Physiologic changes during pregnancy</a:t>
            </a:r>
          </a:p>
        </p:txBody>
      </p:sp>
      <p:sp>
        <p:nvSpPr>
          <p:cNvPr id="3" name="Content Placeholder 2">
            <a:extLst>
              <a:ext uri="{FF2B5EF4-FFF2-40B4-BE49-F238E27FC236}">
                <a16:creationId xmlns:a16="http://schemas.microsoft.com/office/drawing/2014/main" id="{6B842831-2429-4C08-9824-9A6491D11BF5}"/>
              </a:ext>
            </a:extLst>
          </p:cNvPr>
          <p:cNvSpPr>
            <a:spLocks noGrp="1"/>
          </p:cNvSpPr>
          <p:nvPr>
            <p:ph idx="1"/>
          </p:nvPr>
        </p:nvSpPr>
        <p:spPr/>
        <p:txBody>
          <a:bodyPr>
            <a:normAutofit/>
          </a:bodyPr>
          <a:lstStyle/>
          <a:p>
            <a:r>
              <a:rPr lang="en-US" dirty="0"/>
              <a:t>Increases in total body water, blood volume (40–50%), and plasma volume (40–50%) contribute to </a:t>
            </a:r>
            <a:r>
              <a:rPr lang="en-US" dirty="0">
                <a:solidFill>
                  <a:srgbClr val="FF0000"/>
                </a:solidFill>
              </a:rPr>
              <a:t>increases in volume of distribution </a:t>
            </a:r>
            <a:r>
              <a:rPr lang="en-US" dirty="0"/>
              <a:t>of various antibiotics. </a:t>
            </a:r>
          </a:p>
          <a:p>
            <a:r>
              <a:rPr lang="en-US" dirty="0"/>
              <a:t>Renal blood flow increases by 50%, possibly due to vasodilation of afferent and efferent arterioles as a result of increased progesterone. Ser Cr decreases, while GFR </a:t>
            </a:r>
            <a:r>
              <a:rPr lang="en-US" dirty="0">
                <a:solidFill>
                  <a:srgbClr val="FF0000"/>
                </a:solidFill>
              </a:rPr>
              <a:t>increases elimination </a:t>
            </a:r>
            <a:r>
              <a:rPr lang="en-US" dirty="0"/>
              <a:t>of renally excreted antibiotics. </a:t>
            </a:r>
          </a:p>
        </p:txBody>
      </p:sp>
    </p:spTree>
    <p:extLst>
      <p:ext uri="{BB962C8B-B14F-4D97-AF65-F5344CB8AC3E}">
        <p14:creationId xmlns:p14="http://schemas.microsoft.com/office/powerpoint/2010/main" val="895948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5740-D41C-4971-AF75-77AD45174EA3}"/>
              </a:ext>
            </a:extLst>
          </p:cNvPr>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Physiologic changes during pregnancy</a:t>
            </a:r>
            <a:endParaRPr lang="en-US" dirty="0"/>
          </a:p>
        </p:txBody>
      </p:sp>
      <p:sp>
        <p:nvSpPr>
          <p:cNvPr id="3" name="Content Placeholder 2">
            <a:extLst>
              <a:ext uri="{FF2B5EF4-FFF2-40B4-BE49-F238E27FC236}">
                <a16:creationId xmlns:a16="http://schemas.microsoft.com/office/drawing/2014/main" id="{25BD718A-D6EC-4E26-B394-7394CBC98B02}"/>
              </a:ext>
            </a:extLst>
          </p:cNvPr>
          <p:cNvSpPr>
            <a:spLocks noGrp="1"/>
          </p:cNvSpPr>
          <p:nvPr>
            <p:ph idx="1"/>
          </p:nvPr>
        </p:nvSpPr>
        <p:spPr/>
        <p:txBody>
          <a:bodyPr/>
          <a:lstStyle/>
          <a:p>
            <a:r>
              <a:rPr lang="en-US" dirty="0"/>
              <a:t>There are known changes in </a:t>
            </a:r>
            <a:r>
              <a:rPr lang="en-US" dirty="0">
                <a:solidFill>
                  <a:srgbClr val="FF0000"/>
                </a:solidFill>
              </a:rPr>
              <a:t>hepatic enzymes </a:t>
            </a:r>
            <a:r>
              <a:rPr lang="en-US" dirty="0"/>
              <a:t>during pregnancy, but current data are controversial as to whether these changes lead to clinically significant changes in drug metabolism and subsequent serum concentrations</a:t>
            </a:r>
          </a:p>
          <a:p>
            <a:r>
              <a:rPr lang="en-US" dirty="0"/>
              <a:t>Finally, </a:t>
            </a:r>
            <a:r>
              <a:rPr lang="en-US" dirty="0">
                <a:solidFill>
                  <a:srgbClr val="FF0000"/>
                </a:solidFill>
              </a:rPr>
              <a:t>decreases in albumin </a:t>
            </a:r>
            <a:r>
              <a:rPr lang="en-US" dirty="0"/>
              <a:t>and alterations in maternal plasma pH are expected to lead to </a:t>
            </a:r>
            <a:r>
              <a:rPr lang="en-US" dirty="0">
                <a:solidFill>
                  <a:srgbClr val="FF0000"/>
                </a:solidFill>
              </a:rPr>
              <a:t>decreased protein binding </a:t>
            </a:r>
            <a:r>
              <a:rPr lang="en-US" dirty="0"/>
              <a:t>and increased concentrations of unbound drug</a:t>
            </a:r>
          </a:p>
        </p:txBody>
      </p:sp>
    </p:spTree>
    <p:extLst>
      <p:ext uri="{BB962C8B-B14F-4D97-AF65-F5344CB8AC3E}">
        <p14:creationId xmlns:p14="http://schemas.microsoft.com/office/powerpoint/2010/main" val="2025125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CFC4D-09CE-4BEC-8AF3-52BBB6B2E7F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3C6FBA-6ACA-4D01-8E9A-E936C6C9F049}"/>
              </a:ext>
            </a:extLst>
          </p:cNvPr>
          <p:cNvSpPr>
            <a:spLocks noGrp="1"/>
          </p:cNvSpPr>
          <p:nvPr>
            <p:ph idx="1"/>
          </p:nvPr>
        </p:nvSpPr>
        <p:spPr/>
        <p:txBody>
          <a:bodyPr/>
          <a:lstStyle/>
          <a:p>
            <a:pPr marL="457200" lvl="1" indent="0" algn="ctr">
              <a:buNone/>
            </a:pPr>
            <a:r>
              <a:rPr lang="en-US" sz="6600" b="1" dirty="0">
                <a:solidFill>
                  <a:srgbClr val="FF0000"/>
                </a:solidFill>
                <a:effectLst>
                  <a:outerShdw blurRad="38100" dist="38100" dir="2700000" algn="tl">
                    <a:srgbClr val="000000">
                      <a:alpha val="43137"/>
                    </a:srgbClr>
                  </a:outerShdw>
                </a:effectLst>
              </a:rPr>
              <a:t>FDA categories </a:t>
            </a:r>
          </a:p>
          <a:p>
            <a:endParaRPr lang="en-US" dirty="0"/>
          </a:p>
        </p:txBody>
      </p:sp>
    </p:spTree>
    <p:extLst>
      <p:ext uri="{BB962C8B-B14F-4D97-AF65-F5344CB8AC3E}">
        <p14:creationId xmlns:p14="http://schemas.microsoft.com/office/powerpoint/2010/main" val="341672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4E996-DFB5-4572-BD82-0F73574ED35E}"/>
              </a:ext>
            </a:extLst>
          </p:cNvPr>
          <p:cNvSpPr>
            <a:spLocks noGrp="1"/>
          </p:cNvSpPr>
          <p:nvPr>
            <p:ph type="title"/>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FE61B2CD-1045-4ACA-A6D7-3A030CAB0311}"/>
              </a:ext>
            </a:extLst>
          </p:cNvPr>
          <p:cNvGraphicFramePr>
            <a:graphicFrameLocks noGrp="1"/>
          </p:cNvGraphicFramePr>
          <p:nvPr>
            <p:ph idx="1"/>
            <p:extLst>
              <p:ext uri="{D42A27DB-BD31-4B8C-83A1-F6EECF244321}">
                <p14:modId xmlns:p14="http://schemas.microsoft.com/office/powerpoint/2010/main" val="3219491874"/>
              </p:ext>
            </p:extLst>
          </p:nvPr>
        </p:nvGraphicFramePr>
        <p:xfrm>
          <a:off x="0" y="1"/>
          <a:ext cx="12191999" cy="6895053"/>
        </p:xfrm>
        <a:graphic>
          <a:graphicData uri="http://schemas.openxmlformats.org/drawingml/2006/table">
            <a:tbl>
              <a:tblPr firstRow="1" bandRow="1">
                <a:tableStyleId>{5C22544A-7EE6-4342-B048-85BDC9FD1C3A}</a:tableStyleId>
              </a:tblPr>
              <a:tblGrid>
                <a:gridCol w="1285461">
                  <a:extLst>
                    <a:ext uri="{9D8B030D-6E8A-4147-A177-3AD203B41FA5}">
                      <a16:colId xmlns:a16="http://schemas.microsoft.com/office/drawing/2014/main" val="2937166753"/>
                    </a:ext>
                  </a:extLst>
                </a:gridCol>
                <a:gridCol w="6552252">
                  <a:extLst>
                    <a:ext uri="{9D8B030D-6E8A-4147-A177-3AD203B41FA5}">
                      <a16:colId xmlns:a16="http://schemas.microsoft.com/office/drawing/2014/main" val="828519082"/>
                    </a:ext>
                  </a:extLst>
                </a:gridCol>
                <a:gridCol w="4354286">
                  <a:extLst>
                    <a:ext uri="{9D8B030D-6E8A-4147-A177-3AD203B41FA5}">
                      <a16:colId xmlns:a16="http://schemas.microsoft.com/office/drawing/2014/main" val="423184514"/>
                    </a:ext>
                  </a:extLst>
                </a:gridCol>
              </a:tblGrid>
              <a:tr h="806823">
                <a:tc>
                  <a:txBody>
                    <a:bodyPr/>
                    <a:lstStyle/>
                    <a:p>
                      <a:r>
                        <a:rPr lang="en-US" sz="1600" b="0" i="0" u="none" strike="noStrike" kern="1200" baseline="0" dirty="0">
                          <a:solidFill>
                            <a:schemeClr val="lt1"/>
                          </a:solidFill>
                          <a:latin typeface="+mn-lt"/>
                          <a:ea typeface="+mn-ea"/>
                          <a:cs typeface="+mn-cs"/>
                        </a:rPr>
                        <a:t>Pregnancy</a:t>
                      </a:r>
                    </a:p>
                    <a:p>
                      <a:r>
                        <a:rPr lang="en-US" sz="1600" b="0" i="0" u="none" strike="noStrike" kern="1200" baseline="0" dirty="0">
                          <a:solidFill>
                            <a:schemeClr val="lt1"/>
                          </a:solidFill>
                          <a:latin typeface="+mn-lt"/>
                          <a:ea typeface="+mn-ea"/>
                          <a:cs typeface="+mn-cs"/>
                        </a:rPr>
                        <a:t>Category Rating</a:t>
                      </a:r>
                      <a:endParaRPr lang="en-US" sz="1600" dirty="0"/>
                    </a:p>
                  </a:txBody>
                  <a:tcPr/>
                </a:tc>
                <a:tc>
                  <a:txBody>
                    <a:bodyPr/>
                    <a:lstStyle/>
                    <a:p>
                      <a:r>
                        <a:rPr lang="en-US" sz="1600" b="0" i="0" u="none" strike="noStrike" kern="1200" baseline="0" dirty="0">
                          <a:solidFill>
                            <a:schemeClr val="lt1"/>
                          </a:solidFill>
                          <a:latin typeface="+mn-lt"/>
                          <a:ea typeface="+mn-ea"/>
                          <a:cs typeface="+mn-cs"/>
                        </a:rPr>
                        <a:t>Level of Evidence </a:t>
                      </a:r>
                      <a:endParaRPr lang="en-US" sz="1600" dirty="0"/>
                    </a:p>
                  </a:txBody>
                  <a:tcPr/>
                </a:tc>
                <a:tc>
                  <a:txBody>
                    <a:bodyPr/>
                    <a:lstStyle/>
                    <a:p>
                      <a:r>
                        <a:rPr lang="en-US" sz="1600" b="0" i="0" u="none" strike="noStrike" kern="1200" baseline="0" dirty="0">
                          <a:solidFill>
                            <a:schemeClr val="lt1"/>
                          </a:solidFill>
                          <a:latin typeface="+mn-lt"/>
                          <a:ea typeface="+mn-ea"/>
                          <a:cs typeface="+mn-cs"/>
                        </a:rPr>
                        <a:t>Accompanying Text Labeling Requirement</a:t>
                      </a:r>
                      <a:endParaRPr lang="en-US" sz="1600" dirty="0"/>
                    </a:p>
                  </a:txBody>
                  <a:tcPr/>
                </a:tc>
                <a:extLst>
                  <a:ext uri="{0D108BD9-81ED-4DB2-BD59-A6C34878D82A}">
                    <a16:rowId xmlns:a16="http://schemas.microsoft.com/office/drawing/2014/main" val="2687937869"/>
                  </a:ext>
                </a:extLst>
              </a:tr>
              <a:tr h="971176">
                <a:tc>
                  <a:txBody>
                    <a:bodyPr/>
                    <a:lstStyle/>
                    <a:p>
                      <a:r>
                        <a:rPr lang="en-US" sz="3200" dirty="0"/>
                        <a:t>A</a:t>
                      </a:r>
                    </a:p>
                  </a:txBody>
                  <a:tcPr/>
                </a:tc>
                <a:tc>
                  <a:txBody>
                    <a:bodyPr/>
                    <a:lstStyle/>
                    <a:p>
                      <a:r>
                        <a:rPr lang="en-US" sz="1600" b="0" i="0" u="none" strike="noStrike" kern="1200" baseline="0" dirty="0">
                          <a:solidFill>
                            <a:schemeClr val="dk1"/>
                          </a:solidFill>
                          <a:latin typeface="+mn-lt"/>
                          <a:ea typeface="+mn-ea"/>
                          <a:cs typeface="+mn-cs"/>
                        </a:rPr>
                        <a:t>No risk in human studies; Adequate and well-controlled human studies have failed to demonstrate a risk to the fetus in the first trimester of pregnancy (and there is no evidence of risk in later trimesters)</a:t>
                      </a:r>
                      <a:endParaRPr lang="en-US" sz="1600" dirty="0"/>
                    </a:p>
                  </a:txBody>
                  <a:tcPr/>
                </a:tc>
                <a:tc>
                  <a:txBody>
                    <a:bodyPr/>
                    <a:lstStyle/>
                    <a:p>
                      <a:r>
                        <a:rPr lang="en-US" sz="1600" b="0" i="0" u="none" strike="noStrike" kern="1200" baseline="0" dirty="0">
                          <a:solidFill>
                            <a:schemeClr val="dk1"/>
                          </a:solidFill>
                          <a:latin typeface="+mn-lt"/>
                          <a:ea typeface="+mn-ea"/>
                          <a:cs typeface="+mn-cs"/>
                        </a:rPr>
                        <a:t>None</a:t>
                      </a:r>
                      <a:endParaRPr lang="en-US" sz="1600" dirty="0"/>
                    </a:p>
                  </a:txBody>
                  <a:tcPr/>
                </a:tc>
                <a:extLst>
                  <a:ext uri="{0D108BD9-81ED-4DB2-BD59-A6C34878D82A}">
                    <a16:rowId xmlns:a16="http://schemas.microsoft.com/office/drawing/2014/main" val="1787514273"/>
                  </a:ext>
                </a:extLst>
              </a:tr>
              <a:tr h="1195294">
                <a:tc>
                  <a:txBody>
                    <a:bodyPr/>
                    <a:lstStyle/>
                    <a:p>
                      <a:r>
                        <a:rPr lang="en-US" sz="4000" dirty="0"/>
                        <a:t>B</a:t>
                      </a:r>
                    </a:p>
                  </a:txBody>
                  <a:tcPr/>
                </a:tc>
                <a:tc>
                  <a:txBody>
                    <a:bodyPr/>
                    <a:lstStyle/>
                    <a:p>
                      <a:r>
                        <a:rPr lang="en-US" sz="1600" b="0" i="0" u="none" strike="noStrike" kern="1200" baseline="0" dirty="0">
                          <a:solidFill>
                            <a:schemeClr val="dk1"/>
                          </a:solidFill>
                          <a:latin typeface="+mn-lt"/>
                          <a:ea typeface="+mn-ea"/>
                          <a:cs typeface="+mn-cs"/>
                        </a:rPr>
                        <a:t>Animal reproduction studies have failed to demonstrate a risk to the fetus and there are no adequate and well-controlled studies in pregnant women</a:t>
                      </a:r>
                      <a:endParaRPr lang="en-US" sz="1600" dirty="0"/>
                    </a:p>
                  </a:txBody>
                  <a:tcPr/>
                </a:tc>
                <a:tc>
                  <a:txBody>
                    <a:bodyPr/>
                    <a:lstStyle/>
                    <a:p>
                      <a:r>
                        <a:rPr lang="en-US" sz="1600" b="0" i="0" u="none" strike="noStrike" kern="1200" baseline="0" dirty="0">
                          <a:solidFill>
                            <a:schemeClr val="dk1"/>
                          </a:solidFill>
                          <a:latin typeface="+mn-lt"/>
                          <a:ea typeface="+mn-ea"/>
                          <a:cs typeface="+mn-cs"/>
                        </a:rPr>
                        <a:t>Because the studies in humans cannot rule out the possibility of harm, [name of drug] should be used during pregnancy only if clearly needed</a:t>
                      </a:r>
                      <a:endParaRPr lang="en-US" sz="1600" dirty="0"/>
                    </a:p>
                  </a:txBody>
                  <a:tcPr/>
                </a:tc>
                <a:extLst>
                  <a:ext uri="{0D108BD9-81ED-4DB2-BD59-A6C34878D82A}">
                    <a16:rowId xmlns:a16="http://schemas.microsoft.com/office/drawing/2014/main" val="1265940683"/>
                  </a:ext>
                </a:extLst>
              </a:tr>
              <a:tr h="1045882">
                <a:tc>
                  <a:txBody>
                    <a:bodyPr/>
                    <a:lstStyle/>
                    <a:p>
                      <a:r>
                        <a:rPr lang="en-US" sz="4800" dirty="0"/>
                        <a:t>C</a:t>
                      </a:r>
                    </a:p>
                  </a:txBody>
                  <a:tcPr/>
                </a:tc>
                <a:tc>
                  <a:txBody>
                    <a:bodyPr/>
                    <a:lstStyle/>
                    <a:p>
                      <a:r>
                        <a:rPr lang="en-US" sz="1600" b="0" i="0" u="none" strike="noStrike" kern="1200" baseline="0" dirty="0">
                          <a:solidFill>
                            <a:schemeClr val="dk1"/>
                          </a:solidFill>
                          <a:latin typeface="+mn-lt"/>
                          <a:ea typeface="+mn-ea"/>
                          <a:cs typeface="+mn-cs"/>
                        </a:rPr>
                        <a:t>Risk not ruled out; Animal reproduction studies have shown an adverse effect on the fetus and there are no adequate and well-controlled studies in humans, but potential benefits may warrant use of the drug in pregnant women despite potential risks</a:t>
                      </a:r>
                      <a:endParaRPr lang="en-US" sz="1600" dirty="0"/>
                    </a:p>
                  </a:txBody>
                  <a:tcPr/>
                </a:tc>
                <a:tc>
                  <a:txBody>
                    <a:bodyPr/>
                    <a:lstStyle/>
                    <a:p>
                      <a:r>
                        <a:rPr lang="en-US" sz="1600" b="0" i="0" u="none" strike="noStrike" kern="1200" baseline="0" dirty="0">
                          <a:solidFill>
                            <a:schemeClr val="dk1"/>
                          </a:solidFill>
                          <a:latin typeface="+mn-lt"/>
                          <a:ea typeface="+mn-ea"/>
                          <a:cs typeface="+mn-cs"/>
                        </a:rPr>
                        <a:t>[Name of drug] should be given to a pregnant</a:t>
                      </a:r>
                    </a:p>
                    <a:p>
                      <a:r>
                        <a:rPr lang="en-US" sz="1600" b="0" i="0" u="none" strike="noStrike" kern="1200" baseline="0" dirty="0">
                          <a:solidFill>
                            <a:schemeClr val="dk1"/>
                          </a:solidFill>
                          <a:latin typeface="+mn-lt"/>
                          <a:ea typeface="+mn-ea"/>
                          <a:cs typeface="+mn-cs"/>
                        </a:rPr>
                        <a:t>woman only if clearly needed</a:t>
                      </a:r>
                      <a:endParaRPr lang="en-US" sz="1600" dirty="0"/>
                    </a:p>
                  </a:txBody>
                  <a:tcPr/>
                </a:tc>
                <a:extLst>
                  <a:ext uri="{0D108BD9-81ED-4DB2-BD59-A6C34878D82A}">
                    <a16:rowId xmlns:a16="http://schemas.microsoft.com/office/drawing/2014/main" val="1807350192"/>
                  </a:ext>
                </a:extLst>
              </a:tr>
              <a:tr h="1195294">
                <a:tc>
                  <a:txBody>
                    <a:bodyPr/>
                    <a:lstStyle/>
                    <a:p>
                      <a:r>
                        <a:rPr lang="en-US" sz="5400" dirty="0"/>
                        <a:t>D</a:t>
                      </a:r>
                    </a:p>
                  </a:txBody>
                  <a:tcPr/>
                </a:tc>
                <a:tc>
                  <a:txBody>
                    <a:bodyPr/>
                    <a:lstStyle/>
                    <a:p>
                      <a:r>
                        <a:rPr lang="en-US" sz="1600" b="0" i="0" u="none" strike="noStrike" kern="1200" baseline="0" dirty="0">
                          <a:solidFill>
                            <a:schemeClr val="dk1"/>
                          </a:solidFill>
                          <a:latin typeface="+mn-lt"/>
                          <a:ea typeface="+mn-ea"/>
                          <a:cs typeface="+mn-cs"/>
                        </a:rPr>
                        <a:t>Positive evidence of risk; There is positive evidence of human fetal risk based on adverse reaction data from investigational or marketing experience or studies in humans, but potential benefits may warrant use of the drug in pregnant women despite potential risks</a:t>
                      </a:r>
                      <a:endParaRPr lang="en-US" sz="1600" dirty="0"/>
                    </a:p>
                  </a:txBody>
                  <a:tcPr/>
                </a:tc>
                <a:tc>
                  <a:txBody>
                    <a:bodyPr/>
                    <a:lstStyle/>
                    <a:p>
                      <a:r>
                        <a:rPr lang="en-US" sz="1600" b="0" i="0" u="none" strike="noStrike" kern="1200" baseline="0" dirty="0">
                          <a:solidFill>
                            <a:schemeClr val="dk1"/>
                          </a:solidFill>
                          <a:latin typeface="+mn-lt"/>
                          <a:ea typeface="+mn-ea"/>
                          <a:cs typeface="+mn-cs"/>
                        </a:rPr>
                        <a:t>If this drug is used during pregnancy, or if the patient becomes pregnant while taking this drug, the patient should be apprised of the potential hazard to the fetus</a:t>
                      </a:r>
                      <a:endParaRPr lang="en-US" sz="1600" dirty="0"/>
                    </a:p>
                  </a:txBody>
                  <a:tcPr/>
                </a:tc>
                <a:extLst>
                  <a:ext uri="{0D108BD9-81ED-4DB2-BD59-A6C34878D82A}">
                    <a16:rowId xmlns:a16="http://schemas.microsoft.com/office/drawing/2014/main" val="3873048402"/>
                  </a:ext>
                </a:extLst>
              </a:tr>
              <a:tr h="1643529">
                <a:tc>
                  <a:txBody>
                    <a:bodyPr/>
                    <a:lstStyle/>
                    <a:p>
                      <a:r>
                        <a:rPr lang="en-US" sz="6000" dirty="0"/>
                        <a:t>X</a:t>
                      </a:r>
                    </a:p>
                  </a:txBody>
                  <a:tcPr/>
                </a:tc>
                <a:tc>
                  <a:txBody>
                    <a:bodyPr/>
                    <a:lstStyle/>
                    <a:p>
                      <a:r>
                        <a:rPr lang="en-US" sz="1600" b="0" i="0" u="none" strike="noStrike" kern="1200" baseline="0" dirty="0">
                          <a:solidFill>
                            <a:schemeClr val="dk1"/>
                          </a:solidFill>
                          <a:latin typeface="+mn-lt"/>
                          <a:ea typeface="+mn-ea"/>
                          <a:cs typeface="+mn-cs"/>
                        </a:rPr>
                        <a:t>Contraindicated in pregnancy; Studies in animals or humans have demonstrated fetal abnormalities and/or there is positive evidence of human fetal risk based on adverse reaction data from investigational or marketing experience, and the risks involved in use of the drug in pregnant women clearly outweigh potential benefits</a:t>
                      </a:r>
                      <a:endParaRPr lang="en-US" sz="1600" dirty="0"/>
                    </a:p>
                  </a:txBody>
                  <a:tcPr/>
                </a:tc>
                <a:tc>
                  <a:txBody>
                    <a:bodyPr/>
                    <a:lstStyle/>
                    <a:p>
                      <a:r>
                        <a:rPr lang="en-US" sz="1600" b="0" i="0" u="none" strike="noStrike" kern="1200" baseline="0" dirty="0">
                          <a:solidFill>
                            <a:schemeClr val="dk1"/>
                          </a:solidFill>
                          <a:latin typeface="+mn-lt"/>
                          <a:ea typeface="+mn-ea"/>
                          <a:cs typeface="+mn-cs"/>
                        </a:rPr>
                        <a:t>[Name of drug] is contraindicated in women who are or may become pregnant. If this drug is used during pregnancy, or if the patient becomes pregnant while taking this drug, the patient should be apprised of the potential hazard to the fetus</a:t>
                      </a:r>
                      <a:endParaRPr lang="en-US" sz="1600" dirty="0"/>
                    </a:p>
                  </a:txBody>
                  <a:tcPr/>
                </a:tc>
                <a:extLst>
                  <a:ext uri="{0D108BD9-81ED-4DB2-BD59-A6C34878D82A}">
                    <a16:rowId xmlns:a16="http://schemas.microsoft.com/office/drawing/2014/main" val="1612418784"/>
                  </a:ext>
                </a:extLst>
              </a:tr>
            </a:tbl>
          </a:graphicData>
        </a:graphic>
      </p:graphicFrame>
    </p:spTree>
    <p:extLst>
      <p:ext uri="{BB962C8B-B14F-4D97-AF65-F5344CB8AC3E}">
        <p14:creationId xmlns:p14="http://schemas.microsoft.com/office/powerpoint/2010/main" val="149044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2269</Words>
  <Application>Microsoft Office PowerPoint</Application>
  <PresentationFormat>Widescreen</PresentationFormat>
  <Paragraphs>214</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Cooper Black</vt:lpstr>
      <vt:lpstr>Wingdings</vt:lpstr>
      <vt:lpstr>Office Theme</vt:lpstr>
      <vt:lpstr>A Review of Antibiotic Use in Pregnancy</vt:lpstr>
      <vt:lpstr>Outline  </vt:lpstr>
      <vt:lpstr>Introduction</vt:lpstr>
      <vt:lpstr>PowerPoint Presentation</vt:lpstr>
      <vt:lpstr>Physiologic changes during pregnancy</vt:lpstr>
      <vt:lpstr>Physiologic changes during pregnancy</vt:lpstr>
      <vt:lpstr>Physiologic changes during pregnancy</vt:lpstr>
      <vt:lpstr>PowerPoint Presentation</vt:lpstr>
      <vt:lpstr>PowerPoint Presentation</vt:lpstr>
      <vt:lpstr>Labeling changes for the new pregnancy and lactation section</vt:lpstr>
      <vt:lpstr>The new labeling system</vt:lpstr>
      <vt:lpstr>The new labeling system</vt:lpstr>
      <vt:lpstr>Aminoglycosides</vt:lpstr>
      <vt:lpstr>Aminoglycosides</vt:lpstr>
      <vt:lpstr>Beta-Lactams and Related Antibiotics</vt:lpstr>
      <vt:lpstr>Beta-Lactams and Related Antibiotics</vt:lpstr>
      <vt:lpstr>PowerPoint Presentation</vt:lpstr>
      <vt:lpstr>Carbapenems </vt:lpstr>
      <vt:lpstr>Fluoroquinolones</vt:lpstr>
      <vt:lpstr>Glycopeptides and Lipoglycopeptides</vt:lpstr>
      <vt:lpstr>Macrolides and Ketolides</vt:lpstr>
      <vt:lpstr>PowerPoint Presentation</vt:lpstr>
      <vt:lpstr>Oxazolidinones</vt:lpstr>
      <vt:lpstr>Tetracyclines</vt:lpstr>
      <vt:lpstr>Clindamycin</vt:lpstr>
      <vt:lpstr>Daptomycin</vt:lpstr>
      <vt:lpstr>Metronidazole</vt:lpstr>
      <vt:lpstr>Nitrofurantoin</vt:lpstr>
      <vt:lpstr>Polymyxins</vt:lpstr>
      <vt:lpstr>Sulfamethoxazole-Trimethoprim</vt:lpstr>
      <vt:lpstr>PowerPoint Presentation</vt:lpstr>
      <vt:lpstr>Antimycobacterial Agents</vt:lpstr>
      <vt:lpstr>Antimycobacterial Agents</vt:lpstr>
      <vt:lpstr>Antimycobacterial Agents</vt:lpstr>
      <vt:lpstr>Antimycobacterial Agents</vt:lpstr>
      <vt:lpstr>Anti –fungal drugs </vt:lpstr>
      <vt:lpstr>Anti –fungal drugs </vt:lpstr>
      <vt:lpstr>systemic fungal infections</vt:lpstr>
      <vt:lpstr>Anti- helminthic drugs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Antibiotic Use in Pregnancy</dc:title>
  <dc:creator>alii</dc:creator>
  <cp:lastModifiedBy>al li</cp:lastModifiedBy>
  <cp:revision>66</cp:revision>
  <dcterms:created xsi:type="dcterms:W3CDTF">2019-02-25T17:37:13Z</dcterms:created>
  <dcterms:modified xsi:type="dcterms:W3CDTF">2021-10-29T05:39:58Z</dcterms:modified>
</cp:coreProperties>
</file>