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9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0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47C7543-EF96-43BB-A398-12364FF9D536}" type="datetimeFigureOut">
              <a:rPr lang="fa-IR" smtClean="0"/>
              <a:t>07/26/1443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DEA1EB16-F5C6-4D1D-A4CE-3951F11EC96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328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3088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17577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84816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05334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4650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8039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2696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17627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9012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92563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54674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30286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7686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1EB16-F5C6-4D1D-A4CE-3951F11EC965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424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21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9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0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8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6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4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4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7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6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8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7C975-681A-462B-901B-4DD4603125D1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42B43-9695-4279-AD16-B7AEE1045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3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en-US" sz="9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NAME OF GOD</a:t>
            </a:r>
          </a:p>
        </p:txBody>
      </p:sp>
    </p:spTree>
    <p:extLst>
      <p:ext uri="{BB962C8B-B14F-4D97-AF65-F5344CB8AC3E}">
        <p14:creationId xmlns:p14="http://schemas.microsoft.com/office/powerpoint/2010/main" val="4090444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96143"/>
          </a:xfrm>
        </p:spPr>
        <p:txBody>
          <a:bodyPr/>
          <a:lstStyle/>
          <a:p>
            <a:r>
              <a:rPr lang="en-US" b="1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REMDESIVIR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640960" cy="5040560"/>
          </a:xfrm>
        </p:spPr>
        <p:txBody>
          <a:bodyPr>
            <a:normAutofit/>
          </a:bodyPr>
          <a:lstStyle/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adenosine analogue that interferes with the function of the RNA-dependent RNA polymerase enzyme and prevents the virus from being sampled and genetically modified by the enzyme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exoribonuclease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ExoN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thus reducing virus production and replication.</a:t>
            </a: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gastrointestinal upset, increased levels of transaminases in the blood (liver enzymes), injection site reaction, low blood pressure, nausea, vomiting, sweating and chills ,</a:t>
            </a: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3228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24135"/>
          </a:xfrm>
        </p:spPr>
        <p:txBody>
          <a:bodyPr/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 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712968" cy="5184576"/>
          </a:xfrm>
        </p:spPr>
        <p:txBody>
          <a:bodyPr>
            <a:normAutofit/>
          </a:bodyPr>
          <a:lstStyle/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fat-soluble steroids </a:t>
            </a: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biological roles including bone metabolism, calcium and phosphorus homeostasis, and more recently (non-classical) roles including immune system modulation, lung and muscle function, cardiovascular health, and infection prevention Has been.</a:t>
            </a: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weakness, fatigue, drowsiness, headache, loss of appetite, dry mouth, metallic taste, nausea, vomiting , atherosclerosis situation worse especially in people with renal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failure,renal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stone,</a:t>
            </a:r>
          </a:p>
        </p:txBody>
      </p:sp>
    </p:spTree>
    <p:extLst>
      <p:ext uri="{BB962C8B-B14F-4D97-AF65-F5344CB8AC3E}">
        <p14:creationId xmlns:p14="http://schemas.microsoft.com/office/powerpoint/2010/main" val="1877822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24135"/>
          </a:xfrm>
        </p:spPr>
        <p:txBody>
          <a:bodyPr/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TOCILIZUMAB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256584"/>
          </a:xfrm>
        </p:spPr>
        <p:txBody>
          <a:bodyPr/>
          <a:lstStyle/>
          <a:p>
            <a:pPr algn="l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competitively inhibits the binding of interleukin-6 (IL-6) to its receptor (IL-6R).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 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upper respiratory tract infections , 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nasopharyngitis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 headache, and high blood pressure , </a:t>
            </a:r>
            <a:r>
              <a:rPr lang="en-US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transaminase level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was also elevated , Elevated total cholesterol levels , gastritis and mouth ulcer , Rare but severe reactions were gastrointestinal perforations  and anaphylaxis ,</a:t>
            </a:r>
          </a:p>
        </p:txBody>
      </p:sp>
    </p:spTree>
    <p:extLst>
      <p:ext uri="{BB962C8B-B14F-4D97-AF65-F5344CB8AC3E}">
        <p14:creationId xmlns:p14="http://schemas.microsoft.com/office/powerpoint/2010/main" val="3119951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080119"/>
          </a:xfrm>
        </p:spPr>
        <p:txBody>
          <a:bodyPr/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HYDROXYCHLOROQUINE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196752"/>
            <a:ext cx="8712968" cy="5400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antimalarial drugs with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immunomodulatory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effects</a:t>
            </a:r>
          </a:p>
          <a:p>
            <a:pPr algn="l"/>
            <a:r>
              <a:rPr lang="en-US" sz="2800" dirty="0"/>
              <a:t> </a:t>
            </a: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Cardiac: conduction disorders (branch block, incomplete or complete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atrioventricular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block, QT prolongation and subsequent cardiac torsion) and cardiomyopathy (hypertrophy and congestive heart failure), </a:t>
            </a: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neurological :  muscle weakness, diplopia, dyskinesia, seizures, myasthenia gravis, and (long-term use)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neuromyopathy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l"/>
            <a:r>
              <a:rPr lang="en-US" sz="2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l"/>
            <a:r>
              <a:rPr lang="en-US" sz="2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psychiatric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insomnia, irritability, psychosis, depression, anxiety, aggression and confusion,</a:t>
            </a:r>
          </a:p>
        </p:txBody>
      </p:sp>
    </p:spTree>
    <p:extLst>
      <p:ext uri="{BB962C8B-B14F-4D97-AF65-F5344CB8AC3E}">
        <p14:creationId xmlns:p14="http://schemas.microsoft.com/office/powerpoint/2010/main" val="637872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368151"/>
          </a:xfrm>
        </p:spPr>
        <p:txBody>
          <a:bodyPr/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556792"/>
            <a:ext cx="8784976" cy="4968552"/>
          </a:xfrm>
        </p:spPr>
        <p:txBody>
          <a:bodyPr/>
          <a:lstStyle/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immune function, protein synthesis, wound healing,</a:t>
            </a: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DNA synthesis, and cell division, prevent coronavirus replication by inhibiting RNA synthesis,</a:t>
            </a: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headache, </a:t>
            </a:r>
            <a:r>
              <a:rPr lang="en-US" sz="2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nausea ,vomiting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95201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en-US" sz="8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effects of COVID-19 drugs</a:t>
            </a:r>
            <a:br>
              <a:rPr lang="en-US" dirty="0"/>
            </a:b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617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pPr algn="l"/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OXYGEN</a:t>
            </a: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</a:t>
            </a: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HEPARIN</a:t>
            </a: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ENOXAPARIN</a:t>
            </a: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FAMOTIDINE</a:t>
            </a: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DEXAMETHASONE</a:t>
            </a: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REMDESIVIR</a:t>
            </a: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 D</a:t>
            </a: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TOCILIZUMAB</a:t>
            </a: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HYDROXYCHLOROQUINE</a:t>
            </a: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</a:t>
            </a:r>
            <a:br>
              <a:rPr lang="en-US" sz="36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8427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152127"/>
          </a:xfrm>
        </p:spPr>
        <p:txBody>
          <a:bodyPr/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OXYGEN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568952" cy="5328592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nervous system: </a:t>
            </a:r>
          </a:p>
          <a:p>
            <a:pPr algn="l"/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Headache, Irritability and anxiety, Dizziness, Disorientation,</a:t>
            </a:r>
          </a:p>
          <a:p>
            <a:pPr lvl="0" algn="l"/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Hyperventilation, Hiccups, Fatigue, Nausea, Tonic-</a:t>
            </a:r>
            <a:r>
              <a:rPr lang="en-US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clonic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seizure,</a:t>
            </a:r>
          </a:p>
          <a:p>
            <a:pPr lvl="0" algn="l"/>
            <a:r>
              <a:rPr lang="en-US" sz="2400" dirty="0"/>
              <a:t> </a:t>
            </a:r>
          </a:p>
          <a:p>
            <a:pPr lvl="0" algn="l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Lung:</a:t>
            </a:r>
          </a:p>
          <a:p>
            <a:pPr lvl="0" algn="l"/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Uncontrollable coughing , Hemoptysis, Dyspnea, </a:t>
            </a:r>
            <a:r>
              <a:rPr lang="en-US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Rales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, Fever</a:t>
            </a:r>
          </a:p>
          <a:p>
            <a:pPr lvl="0" algn="l"/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Hyperemia of the nasal mucosa,</a:t>
            </a:r>
          </a:p>
          <a:p>
            <a:pPr lvl="0" algn="l"/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Eye: </a:t>
            </a:r>
          </a:p>
          <a:p>
            <a:pPr algn="l"/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premature babies, retinopathy of prematurity and </a:t>
            </a:r>
            <a:r>
              <a:rPr lang="en-US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retrolental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fibroplasia, retinal edema, Cataract formation (long-term exposure),</a:t>
            </a:r>
          </a:p>
          <a:p>
            <a:pPr algn="l"/>
            <a:endParaRPr lang="en-US" sz="2400" dirty="0"/>
          </a:p>
          <a:p>
            <a:pPr lvl="0" algn="l"/>
            <a:endParaRPr lang="en-US" sz="2400" dirty="0"/>
          </a:p>
          <a:p>
            <a:pPr lvl="0" algn="l"/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400" dirty="0"/>
          </a:p>
          <a:p>
            <a:pPr lvl="0" algn="l"/>
            <a:endParaRPr lang="en-US" sz="2400" dirty="0"/>
          </a:p>
          <a:p>
            <a:pPr algn="l"/>
            <a:endParaRPr lang="en-US" sz="2400" dirty="0"/>
          </a:p>
          <a:p>
            <a:pPr lvl="0" algn="l"/>
            <a:endParaRPr lang="en-US" sz="2400" dirty="0"/>
          </a:p>
          <a:p>
            <a:pPr lvl="0" algn="l"/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400" dirty="0"/>
          </a:p>
          <a:p>
            <a:pPr lvl="0" algn="l"/>
            <a:endParaRPr lang="en-US" sz="2400" dirty="0"/>
          </a:p>
          <a:p>
            <a:pPr algn="l"/>
            <a:endParaRPr lang="en-US" sz="2400" dirty="0"/>
          </a:p>
          <a:p>
            <a:pPr lvl="0" algn="l"/>
            <a:endParaRPr lang="en-US" sz="2400" dirty="0"/>
          </a:p>
          <a:p>
            <a:pPr algn="l"/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998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936103"/>
          </a:xfrm>
        </p:spPr>
        <p:txBody>
          <a:bodyPr/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352928" cy="5184576"/>
          </a:xfrm>
        </p:spPr>
        <p:txBody>
          <a:bodyPr>
            <a:normAutofit/>
          </a:bodyPr>
          <a:lstStyle/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Acetylsalicylic acid (ASA) inhibits prostaglandin synthesis. It is not selective for COX-1 and COX-2 enzymes ,reduce pain, fever, or inflammation. </a:t>
            </a: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irreversibly inhibits platelet cyclooxygenase, and its effect continues for life on circulating platelets (7-10 days)</a:t>
            </a: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cramping, nausea, bleeding, upset stomach, abdominal pain,</a:t>
            </a:r>
          </a:p>
        </p:txBody>
      </p:sp>
    </p:spTree>
    <p:extLst>
      <p:ext uri="{BB962C8B-B14F-4D97-AF65-F5344CB8AC3E}">
        <p14:creationId xmlns:p14="http://schemas.microsoft.com/office/powerpoint/2010/main" val="2269992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152127"/>
          </a:xfrm>
        </p:spPr>
        <p:txBody>
          <a:bodyPr/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HEPARIN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5112568"/>
          </a:xfrm>
        </p:spPr>
        <p:txBody>
          <a:bodyPr/>
          <a:lstStyle/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Heparin binds to the enzyme inhibitor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antithrombin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III </a:t>
            </a: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800" dirty="0"/>
              <a:t> </a:t>
            </a: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Bleeding,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heparn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-induced thrombocytopenia ( HIT ),</a:t>
            </a: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elevation of serum aminotransferase 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levels,hyperkalemia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Allopecia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osteoporosis,</a:t>
            </a: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688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24135"/>
          </a:xfrm>
        </p:spPr>
        <p:txBody>
          <a:bodyPr/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ENOXAPARIN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568952" cy="5040560"/>
          </a:xfrm>
        </p:spPr>
        <p:txBody>
          <a:bodyPr>
            <a:normAutofit/>
          </a:bodyPr>
          <a:lstStyle/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Enoxaparin binds to and potentiates 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antithrombin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 circulating anticoagulant) to form a complex that irreversibly inactivates clotting factor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Xa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Thrombocytopenia , Elevations in serum aminotransferases  , Bleeding, </a:t>
            </a: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local irritation, pain, hyperkalemia ,</a:t>
            </a:r>
            <a:r>
              <a:rPr lang="en-US" sz="2800" dirty="0"/>
              <a:t>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Fever, nausea</a:t>
            </a:r>
          </a:p>
        </p:txBody>
      </p:sp>
    </p:spTree>
    <p:extLst>
      <p:ext uri="{BB962C8B-B14F-4D97-AF65-F5344CB8AC3E}">
        <p14:creationId xmlns:p14="http://schemas.microsoft.com/office/powerpoint/2010/main" val="1928662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24135"/>
          </a:xfrm>
        </p:spPr>
        <p:txBody>
          <a:bodyPr/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FAMOTIDINE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9252520" cy="5904656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l"/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Histamine-2 blocker </a:t>
            </a:r>
          </a:p>
          <a:p>
            <a:pPr algn="l"/>
            <a:endParaRPr lang="en-US" sz="51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</a:t>
            </a:r>
            <a:r>
              <a:rPr lang="en-US" sz="51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disease,Liver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disease, cancer stomach,</a:t>
            </a:r>
          </a:p>
          <a:p>
            <a:pPr algn="l"/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 QT syndrome (in you or a family member)</a:t>
            </a:r>
          </a:p>
          <a:p>
            <a:pPr algn="l"/>
            <a:endParaRPr lang="en-US" sz="51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51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headache,constipation,diarrhea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easy bruising/bleeding, signs of infection (such as sore throat that doesn't go away, fever, chills), mental/mood changes (such as restlessness, confusion, </a:t>
            </a:r>
            <a:r>
              <a:rPr lang="en-US" sz="51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depression,hallucinations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),  fast/slow/irregular heartbeat, severe </a:t>
            </a:r>
            <a:r>
              <a:rPr lang="en-US" sz="51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dizziness,seizure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,allergic reaction,</a:t>
            </a:r>
          </a:p>
          <a:p>
            <a:pPr algn="l"/>
            <a:endParaRPr lang="en-US" sz="4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dirty="0"/>
          </a:p>
          <a:p>
            <a:pPr algn="l"/>
            <a:r>
              <a:rPr lang="en-US" dirty="0"/>
              <a:t> 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98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24135"/>
          </a:xfrm>
        </p:spPr>
        <p:txBody>
          <a:bodyPr/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DEXAMETHASONE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352928" cy="48965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anti-inflammatory and immunosuppressive effects. </a:t>
            </a: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infection (such as sore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sore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throat that doesn't go away, fever), bone/joint pain, fast/slow/irregular heartbeat, eye pain/pressure, vision problems, unusual weight gain, puffy face, swelling of the ankles/feet, symptoms of stomach/intestinal bleeding (such as stomach/abdominal pain, black/tarry stools, vomit that looks like coffee grounds), mental/mood changes (such as depression, mood swings, agitation), menstrual period changes, muscle pain/cramps, weakness, easy bruising/bleeding, slow wound healing, thinning skin,</a:t>
            </a:r>
            <a:r>
              <a:rPr lang="en-US" sz="2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seizures , blood sugar rise,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5183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766</Words>
  <Application>Microsoft Office PowerPoint</Application>
  <PresentationFormat>On-screen Show (4:3)</PresentationFormat>
  <Paragraphs>105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IN THE NAME OF GOD</vt:lpstr>
      <vt:lpstr>adverse effects of COVID-19 drugs </vt:lpstr>
      <vt:lpstr> OXYGEN ASA HEPARIN ENOXAPARIN FAMOTIDINE DEXAMETHASONE REMDESIVIR VITAMIN  D TOCILIZUMAB HYDROXYCHLOROQUINE ZINC   </vt:lpstr>
      <vt:lpstr>OXYGEN</vt:lpstr>
      <vt:lpstr>ASA</vt:lpstr>
      <vt:lpstr>HEPARIN</vt:lpstr>
      <vt:lpstr>ENOXAPARIN</vt:lpstr>
      <vt:lpstr>FAMOTIDINE</vt:lpstr>
      <vt:lpstr>DEXAMETHASONE</vt:lpstr>
      <vt:lpstr>REMDESIVIR</vt:lpstr>
      <vt:lpstr>VITAMIN  D</vt:lpstr>
      <vt:lpstr>TOCILIZUMAB</vt:lpstr>
      <vt:lpstr>HYDROXYCHLOROQUINE</vt:lpstr>
      <vt:lpstr>ZINC</vt:lpstr>
    </vt:vector>
  </TitlesOfParts>
  <Company>CtrlSoft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</dc:title>
  <dc:creator>user</dc:creator>
  <cp:lastModifiedBy>Mis-Salimi</cp:lastModifiedBy>
  <cp:revision>31</cp:revision>
  <dcterms:created xsi:type="dcterms:W3CDTF">2022-02-01T09:10:07Z</dcterms:created>
  <dcterms:modified xsi:type="dcterms:W3CDTF">2022-02-27T09:32:13Z</dcterms:modified>
</cp:coreProperties>
</file>