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47BB485-C47F-4C15-843A-FCAB5664CE7A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32C42B4-5D17-4432-AFAA-0A365148F3D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89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B485-C47F-4C15-843A-FCAB5664CE7A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42B4-5D17-4432-AFAA-0A365148F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8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B485-C47F-4C15-843A-FCAB5664CE7A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42B4-5D17-4432-AFAA-0A365148F3D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188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B485-C47F-4C15-843A-FCAB5664CE7A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42B4-5D17-4432-AFAA-0A365148F3D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460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B485-C47F-4C15-843A-FCAB5664CE7A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42B4-5D17-4432-AFAA-0A365148F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73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B485-C47F-4C15-843A-FCAB5664CE7A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42B4-5D17-4432-AFAA-0A365148F3D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340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B485-C47F-4C15-843A-FCAB5664CE7A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42B4-5D17-4432-AFAA-0A365148F3D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290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B485-C47F-4C15-843A-FCAB5664CE7A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42B4-5D17-4432-AFAA-0A365148F3D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66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B485-C47F-4C15-843A-FCAB5664CE7A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42B4-5D17-4432-AFAA-0A365148F3D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38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B485-C47F-4C15-843A-FCAB5664CE7A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42B4-5D17-4432-AFAA-0A365148F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0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B485-C47F-4C15-843A-FCAB5664CE7A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42B4-5D17-4432-AFAA-0A365148F3D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93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B485-C47F-4C15-843A-FCAB5664CE7A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42B4-5D17-4432-AFAA-0A365148F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B485-C47F-4C15-843A-FCAB5664CE7A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42B4-5D17-4432-AFAA-0A365148F3D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3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B485-C47F-4C15-843A-FCAB5664CE7A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42B4-5D17-4432-AFAA-0A365148F3D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71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B485-C47F-4C15-843A-FCAB5664CE7A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42B4-5D17-4432-AFAA-0A365148F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9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B485-C47F-4C15-843A-FCAB5664CE7A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42B4-5D17-4432-AFAA-0A365148F3D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77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B485-C47F-4C15-843A-FCAB5664CE7A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42B4-5D17-4432-AFAA-0A365148F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5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7BB485-C47F-4C15-843A-FCAB5664CE7A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2C42B4-5D17-4432-AFAA-0A365148F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544595"/>
            <a:ext cx="6815669" cy="1842069"/>
          </a:xfrm>
        </p:spPr>
        <p:txBody>
          <a:bodyPr/>
          <a:lstStyle/>
          <a:p>
            <a:r>
              <a:rPr lang="en-US" b="1" dirty="0"/>
              <a:t>Occupational Lung Diseases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Dr. </a:t>
            </a:r>
            <a:r>
              <a:rPr lang="en-US" dirty="0" err="1" smtClean="0">
                <a:latin typeface="Arial Rounded MT Bold" panose="020F0704030504030204" pitchFamily="34" charset="0"/>
              </a:rPr>
              <a:t>Arash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Dadvand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Occupational Medicine Specialist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182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agents causing inhalation fever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3286" y="2573998"/>
            <a:ext cx="5003958" cy="34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42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PNEUMOCONIOSES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Chronic exposure, usually over years, to mineral  dusts </a:t>
            </a:r>
            <a:r>
              <a:rPr lang="en-US" dirty="0" smtClean="0"/>
              <a:t>can </a:t>
            </a:r>
            <a:r>
              <a:rPr lang="en-US" dirty="0"/>
              <a:t>cause fibrotic ILD. </a:t>
            </a:r>
          </a:p>
          <a:p>
            <a:r>
              <a:rPr lang="en-US" dirty="0" smtClean="0"/>
              <a:t>Symptoms  </a:t>
            </a:r>
            <a:r>
              <a:rPr lang="en-US" dirty="0"/>
              <a:t>are  typically progressive  dyspnea  and  dry </a:t>
            </a:r>
            <a:r>
              <a:rPr lang="en-US" dirty="0" smtClean="0"/>
              <a:t>cough</a:t>
            </a:r>
            <a:r>
              <a:rPr lang="en-US" dirty="0"/>
              <a:t>. </a:t>
            </a:r>
          </a:p>
          <a:p>
            <a:r>
              <a:rPr lang="en-US" dirty="0" smtClean="0"/>
              <a:t>Diagnosis </a:t>
            </a:r>
            <a:r>
              <a:rPr lang="en-US" dirty="0"/>
              <a:t>is  usually made on the basis of radiographic </a:t>
            </a:r>
            <a:r>
              <a:rPr lang="en-US" dirty="0" smtClean="0"/>
              <a:t>abnormalities</a:t>
            </a:r>
            <a:r>
              <a:rPr lang="en-US" dirty="0"/>
              <a:t>,  which  may  precede  lung  function </a:t>
            </a:r>
            <a:r>
              <a:rPr lang="en-US" dirty="0" smtClean="0"/>
              <a:t>impairment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2462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PNEUMOCONIOSES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The  </a:t>
            </a:r>
            <a:r>
              <a:rPr lang="en-US" sz="2000" dirty="0" err="1" smtClean="0"/>
              <a:t>pneumoconioses</a:t>
            </a:r>
            <a:r>
              <a:rPr lang="en-US" sz="2000" dirty="0" smtClean="0"/>
              <a:t>  </a:t>
            </a:r>
            <a:r>
              <a:rPr lang="en-US" sz="2000" dirty="0"/>
              <a:t>are  a group  of conditions  resulting </a:t>
            </a:r>
            <a:r>
              <a:rPr lang="en-US" sz="2000" dirty="0" smtClean="0"/>
              <a:t>from </a:t>
            </a:r>
            <a:r>
              <a:rPr lang="en-US" sz="2000" dirty="0"/>
              <a:t>the </a:t>
            </a:r>
            <a:r>
              <a:rPr lang="en-US" sz="2000" dirty="0" smtClean="0"/>
              <a:t>deposition </a:t>
            </a:r>
            <a:r>
              <a:rPr lang="en-US" sz="2000" dirty="0"/>
              <a:t>of mineral </a:t>
            </a:r>
            <a:r>
              <a:rPr lang="en-US" sz="2000" dirty="0" smtClean="0"/>
              <a:t>dust </a:t>
            </a:r>
            <a:r>
              <a:rPr lang="en-US" sz="2000" dirty="0"/>
              <a:t>in the </a:t>
            </a:r>
            <a:r>
              <a:rPr lang="en-US" sz="2000" dirty="0" smtClean="0"/>
              <a:t>lung </a:t>
            </a:r>
            <a:r>
              <a:rPr lang="en-US" sz="2000" dirty="0"/>
              <a:t>and the </a:t>
            </a:r>
            <a:r>
              <a:rPr lang="en-US" sz="2000" dirty="0" smtClean="0"/>
              <a:t>sub-sequent </a:t>
            </a:r>
            <a:r>
              <a:rPr lang="en-US" sz="2000" dirty="0" err="1" smtClean="0"/>
              <a:t>ftbrotic</a:t>
            </a:r>
            <a:r>
              <a:rPr lang="en-US" sz="2000" dirty="0" smtClean="0"/>
              <a:t> </a:t>
            </a:r>
            <a:r>
              <a:rPr lang="en-US" sz="2000" dirty="0"/>
              <a:t>lung </a:t>
            </a:r>
            <a:r>
              <a:rPr lang="en-US" sz="2000" dirty="0" smtClean="0"/>
              <a:t>tissue reaction </a:t>
            </a:r>
            <a:r>
              <a:rPr lang="en-US" sz="2000" dirty="0"/>
              <a:t>to the dust. </a:t>
            </a:r>
            <a:endParaRPr lang="en-US" sz="2000" dirty="0" smtClean="0"/>
          </a:p>
          <a:p>
            <a:r>
              <a:rPr lang="en-US" sz="2000" dirty="0" smtClean="0"/>
              <a:t>The diagnosis will </a:t>
            </a:r>
            <a:r>
              <a:rPr lang="en-US" sz="2000" dirty="0"/>
              <a:t>usually made </a:t>
            </a:r>
            <a:r>
              <a:rPr lang="en-US" sz="2000" dirty="0" smtClean="0"/>
              <a:t>based </a:t>
            </a:r>
            <a:r>
              <a:rPr lang="en-US" sz="2000" dirty="0"/>
              <a:t>on </a:t>
            </a:r>
            <a:r>
              <a:rPr lang="en-US" sz="2000" dirty="0" smtClean="0"/>
              <a:t>chest </a:t>
            </a:r>
            <a:r>
              <a:rPr lang="en-US" sz="2000" dirty="0"/>
              <a:t>imaging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Radiographically evident </a:t>
            </a:r>
            <a:r>
              <a:rPr lang="en-US" sz="2000" dirty="0"/>
              <a:t>interstitial opacitie1 may appear before impairment </a:t>
            </a:r>
            <a:r>
              <a:rPr lang="en-US" sz="2000" dirty="0" smtClean="0"/>
              <a:t>of </a:t>
            </a:r>
            <a:r>
              <a:rPr lang="en-US" sz="2000" dirty="0"/>
              <a:t>pulmonary function or </a:t>
            </a:r>
            <a:r>
              <a:rPr lang="en-US" sz="2000" dirty="0" err="1" smtClean="0"/>
              <a:t>asymptoms</a:t>
            </a:r>
            <a:r>
              <a:rPr lang="en-US" sz="2000" dirty="0"/>
              <a:t>. </a:t>
            </a:r>
          </a:p>
          <a:p>
            <a:r>
              <a:rPr lang="en-US" sz="2000" dirty="0"/>
              <a:t>The </a:t>
            </a:r>
            <a:r>
              <a:rPr lang="en-US" sz="2000" dirty="0" smtClean="0"/>
              <a:t>risk </a:t>
            </a:r>
            <a:r>
              <a:rPr lang="en-US" sz="2000" dirty="0"/>
              <a:t>of </a:t>
            </a:r>
            <a:r>
              <a:rPr lang="en-US" sz="2000" dirty="0" smtClean="0"/>
              <a:t>disease is </a:t>
            </a:r>
            <a:r>
              <a:rPr lang="en-US" sz="2000" dirty="0"/>
              <a:t>clearly </a:t>
            </a:r>
            <a:r>
              <a:rPr lang="en-US" sz="2000" dirty="0" smtClean="0"/>
              <a:t>associated </a:t>
            </a:r>
            <a:r>
              <a:rPr lang="en-US" sz="2000" dirty="0"/>
              <a:t>with level of </a:t>
            </a:r>
            <a:r>
              <a:rPr lang="en-US" sz="2000" dirty="0" smtClean="0"/>
              <a:t>exposure</a:t>
            </a:r>
            <a:r>
              <a:rPr lang="en-US" sz="2000" dirty="0"/>
              <a:t>. Chronic exposure (i.e. </a:t>
            </a:r>
            <a:r>
              <a:rPr lang="en-US" sz="2000" dirty="0" smtClean="0"/>
              <a:t>years) will </a:t>
            </a:r>
            <a:r>
              <a:rPr lang="en-US" sz="2000" dirty="0"/>
              <a:t>required for most </a:t>
            </a:r>
            <a:r>
              <a:rPr lang="en-US" sz="2000" dirty="0" smtClean="0"/>
              <a:t>typically of </a:t>
            </a:r>
            <a:r>
              <a:rPr lang="en-US" sz="2000" dirty="0" err="1" smtClean="0"/>
              <a:t>pneumoconioses</a:t>
            </a:r>
            <a:r>
              <a:rPr lang="en-US" sz="2000" dirty="0" smtClean="0"/>
              <a:t>. </a:t>
            </a:r>
            <a:r>
              <a:rPr lang="en-US" sz="2000" dirty="0"/>
              <a:t>Typically, a long latent period (&gt;5 years) </a:t>
            </a:r>
          </a:p>
          <a:p>
            <a:r>
              <a:rPr lang="en-US" sz="2000" dirty="0"/>
              <a:t>between </a:t>
            </a:r>
            <a:r>
              <a:rPr lang="en-US" sz="2000" dirty="0" smtClean="0"/>
              <a:t>onset </a:t>
            </a:r>
            <a:r>
              <a:rPr lang="en-US" sz="2000" dirty="0"/>
              <a:t>of exposure and clinical manifestation of </a:t>
            </a:r>
            <a:r>
              <a:rPr lang="en-US" sz="2000" dirty="0" smtClean="0"/>
              <a:t>disease </a:t>
            </a:r>
            <a:r>
              <a:rPr lang="en-US" sz="2000" dirty="0"/>
              <a:t>is also required. </a:t>
            </a:r>
          </a:p>
        </p:txBody>
      </p:sp>
    </p:spTree>
    <p:extLst>
      <p:ext uri="{BB962C8B-B14F-4D97-AF65-F5344CB8AC3E}">
        <p14:creationId xmlns:p14="http://schemas.microsoft.com/office/powerpoint/2010/main" val="1348094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Silicosis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Exposure </a:t>
            </a:r>
            <a:r>
              <a:rPr lang="en-US" dirty="0"/>
              <a:t>to silica can lead to one of three </a:t>
            </a:r>
            <a:r>
              <a:rPr lang="en-US" dirty="0" smtClean="0"/>
              <a:t>disease patterns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(1)  chronic  simple  </a:t>
            </a:r>
            <a:r>
              <a:rPr lang="en-US" dirty="0" smtClean="0"/>
              <a:t>silicosis,  </a:t>
            </a:r>
            <a:r>
              <a:rPr lang="en-US" dirty="0"/>
              <a:t>which  usually  </a:t>
            </a:r>
            <a:r>
              <a:rPr lang="en-US" dirty="0" smtClean="0"/>
              <a:t>follow more </a:t>
            </a:r>
            <a:r>
              <a:rPr lang="en-US" dirty="0"/>
              <a:t>than 10 years of exposure to </a:t>
            </a:r>
            <a:r>
              <a:rPr lang="en-US" dirty="0" err="1"/>
              <a:t>respirable</a:t>
            </a:r>
            <a:r>
              <a:rPr lang="en-US" dirty="0"/>
              <a:t> dust with </a:t>
            </a:r>
            <a:r>
              <a:rPr lang="en-US" dirty="0" smtClean="0"/>
              <a:t>less than </a:t>
            </a:r>
            <a:r>
              <a:rPr lang="en-US" dirty="0"/>
              <a:t>30%  </a:t>
            </a:r>
            <a:r>
              <a:rPr lang="en-US" dirty="0" smtClean="0"/>
              <a:t>quartz.</a:t>
            </a:r>
          </a:p>
          <a:p>
            <a:r>
              <a:rPr lang="en-US" dirty="0" smtClean="0"/>
              <a:t> </a:t>
            </a:r>
            <a:r>
              <a:rPr lang="en-US" dirty="0"/>
              <a:t>(2)  </a:t>
            </a:r>
            <a:r>
              <a:rPr lang="en-US" dirty="0" smtClean="0"/>
              <a:t>subacute/accelerated </a:t>
            </a:r>
            <a:r>
              <a:rPr lang="en-US" dirty="0"/>
              <a:t>silicosis,  which </a:t>
            </a:r>
            <a:r>
              <a:rPr lang="en-US" dirty="0" smtClean="0"/>
              <a:t>generally </a:t>
            </a:r>
            <a:r>
              <a:rPr lang="en-US" dirty="0"/>
              <a:t>follows shorter, heavier exposures (</a:t>
            </a:r>
            <a:r>
              <a:rPr lang="en-US" dirty="0" err="1"/>
              <a:t>ie</a:t>
            </a:r>
            <a:r>
              <a:rPr lang="en-US" dirty="0"/>
              <a:t>, 2-5 years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(</a:t>
            </a:r>
            <a:r>
              <a:rPr lang="en-US" dirty="0"/>
              <a:t>3) </a:t>
            </a:r>
            <a:r>
              <a:rPr lang="en-US" dirty="0" smtClean="0"/>
              <a:t>acute silicosis, </a:t>
            </a:r>
            <a:r>
              <a:rPr lang="en-US" dirty="0"/>
              <a:t>which is  </a:t>
            </a:r>
            <a:r>
              <a:rPr lang="en-US" dirty="0" smtClean="0"/>
              <a:t>seen  </a:t>
            </a:r>
            <a:r>
              <a:rPr lang="en-US" dirty="0"/>
              <a:t>often following </a:t>
            </a:r>
            <a:r>
              <a:rPr lang="en-US" dirty="0" smtClean="0"/>
              <a:t>intense exposure </a:t>
            </a:r>
            <a:r>
              <a:rPr lang="en-US" dirty="0"/>
              <a:t>to fine </a:t>
            </a:r>
            <a:r>
              <a:rPr lang="en-US" dirty="0" smtClean="0"/>
              <a:t>dust </a:t>
            </a:r>
            <a:r>
              <a:rPr lang="en-US" dirty="0"/>
              <a:t>of high </a:t>
            </a:r>
            <a:r>
              <a:rPr lang="en-US" dirty="0" smtClean="0"/>
              <a:t>silica </a:t>
            </a:r>
            <a:r>
              <a:rPr lang="en-US" dirty="0"/>
              <a:t>content over a </a:t>
            </a:r>
            <a:r>
              <a:rPr lang="en-US" dirty="0" smtClean="0"/>
              <a:t>several-month </a:t>
            </a:r>
            <a:r>
              <a:rPr lang="en-US" dirty="0"/>
              <a:t>period. </a:t>
            </a:r>
          </a:p>
        </p:txBody>
      </p:sp>
    </p:spTree>
    <p:extLst>
      <p:ext uri="{BB962C8B-B14F-4D97-AF65-F5344CB8AC3E}">
        <p14:creationId xmlns:p14="http://schemas.microsoft.com/office/powerpoint/2010/main" val="571513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Asbestosis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Asbestosis  </a:t>
            </a:r>
            <a:r>
              <a:rPr lang="en-US" dirty="0" smtClean="0"/>
              <a:t>refer  </a:t>
            </a:r>
            <a:r>
              <a:rPr lang="en-US" dirty="0"/>
              <a:t>to  the  diffuse  </a:t>
            </a:r>
            <a:r>
              <a:rPr lang="en-US" dirty="0" smtClean="0"/>
              <a:t>interstitial  </a:t>
            </a:r>
            <a:r>
              <a:rPr lang="en-US" dirty="0"/>
              <a:t>pulmonary </a:t>
            </a:r>
            <a:r>
              <a:rPr lang="en-US" dirty="0" smtClean="0"/>
              <a:t>fibrosis </a:t>
            </a:r>
            <a:r>
              <a:rPr lang="en-US" dirty="0"/>
              <a:t>caused by inhalation of asbestos fibers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latency </a:t>
            </a:r>
            <a:r>
              <a:rPr lang="en-US" dirty="0"/>
              <a:t>period </a:t>
            </a:r>
            <a:r>
              <a:rPr lang="en-US" dirty="0" smtClean="0"/>
              <a:t>(usually </a:t>
            </a:r>
            <a:r>
              <a:rPr lang="en-US" dirty="0"/>
              <a:t>at </a:t>
            </a:r>
            <a:r>
              <a:rPr lang="en-US" dirty="0" smtClean="0"/>
              <a:t>least </a:t>
            </a:r>
            <a:r>
              <a:rPr lang="en-US" dirty="0"/>
              <a:t>20 years) between onset of exposure and development </a:t>
            </a:r>
            <a:r>
              <a:rPr lang="en-US" dirty="0" smtClean="0"/>
              <a:t>of </a:t>
            </a:r>
            <a:r>
              <a:rPr lang="en-US" dirty="0"/>
              <a:t>clinically apparent disease</a:t>
            </a:r>
            <a:r>
              <a:rPr lang="en-US" dirty="0" smtClean="0"/>
              <a:t>.</a:t>
            </a:r>
          </a:p>
          <a:p>
            <a:r>
              <a:rPr lang="en-US" dirty="0"/>
              <a:t>Major  </a:t>
            </a:r>
            <a:r>
              <a:rPr lang="en-US" dirty="0" smtClean="0"/>
              <a:t>occupational </a:t>
            </a:r>
            <a:r>
              <a:rPr lang="en-US" dirty="0"/>
              <a:t>exposures  occurred </a:t>
            </a:r>
            <a:r>
              <a:rPr lang="en-US" dirty="0" smtClean="0"/>
              <a:t>with  </a:t>
            </a:r>
            <a:r>
              <a:rPr lang="en-US" dirty="0"/>
              <a:t>asbestos  mining and  milling. </a:t>
            </a:r>
            <a:r>
              <a:rPr lang="en-US" dirty="0" smtClean="0"/>
              <a:t>manufacture </a:t>
            </a:r>
            <a:r>
              <a:rPr lang="en-US" dirty="0"/>
              <a:t>of </a:t>
            </a:r>
            <a:r>
              <a:rPr lang="en-US" dirty="0" smtClean="0"/>
              <a:t>friction materials for brake linings, textile manufacture,……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20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Coal Workers' Pneumoconiosis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Coal  workers' pneumoconiosis  is the term used to  describe </a:t>
            </a:r>
            <a:r>
              <a:rPr lang="en-US" dirty="0" smtClean="0"/>
              <a:t>parenchymal </a:t>
            </a:r>
            <a:r>
              <a:rPr lang="en-US" dirty="0"/>
              <a:t>lung disease caused by the inhalation of coal dust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condition is seen rarely in </a:t>
            </a:r>
            <a:r>
              <a:rPr lang="en-US" dirty="0" smtClean="0"/>
              <a:t>those </a:t>
            </a:r>
            <a:r>
              <a:rPr lang="en-US" dirty="0"/>
              <a:t>who have spent fewer than 20 years underground</a:t>
            </a:r>
            <a:r>
              <a:rPr lang="en-US" dirty="0" smtClean="0"/>
              <a:t>.</a:t>
            </a:r>
          </a:p>
          <a:p>
            <a:r>
              <a:rPr lang="en-US" dirty="0"/>
              <a:t>The coal macule is the primary lesion in coal workers' </a:t>
            </a:r>
            <a:r>
              <a:rPr lang="en-US" dirty="0" smtClean="0"/>
              <a:t>pneumoconiosis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The  symptoms  of cough  and  sputum  production  are </a:t>
            </a:r>
            <a:r>
              <a:rPr lang="en-US" dirty="0" smtClean="0"/>
              <a:t>common  </a:t>
            </a:r>
            <a:r>
              <a:rPr lang="en-US" dirty="0"/>
              <a:t>among  coal  miners  and  often  are  the  result  of chronic bronchitis from dust inhalation rather than coal </a:t>
            </a:r>
            <a:r>
              <a:rPr lang="en-US" dirty="0" smtClean="0"/>
              <a:t>workers</a:t>
            </a:r>
            <a:r>
              <a:rPr lang="en-US" dirty="0"/>
              <a:t>' pneumoconiosis. </a:t>
            </a:r>
          </a:p>
        </p:txBody>
      </p:sp>
    </p:spTree>
    <p:extLst>
      <p:ext uri="{BB962C8B-B14F-4D97-AF65-F5344CB8AC3E}">
        <p14:creationId xmlns:p14="http://schemas.microsoft.com/office/powerpoint/2010/main" val="2594864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mtClean="0"/>
              <a:t>Thank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7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The respiratory tract is often the site of injury from </a:t>
            </a:r>
            <a:r>
              <a:rPr lang="en-US" sz="2800" b="1" dirty="0" smtClean="0"/>
              <a:t>occupational </a:t>
            </a:r>
            <a:r>
              <a:rPr lang="en-US" sz="2800" b="1" dirty="0"/>
              <a:t>exposures.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dirty="0"/>
              <a:t> Acute responses </a:t>
            </a:r>
            <a:r>
              <a:rPr lang="en-US" sz="2000" b="1" dirty="0" smtClean="0"/>
              <a:t>include rhino-sinusitis</a:t>
            </a:r>
            <a:r>
              <a:rPr lang="en-US" sz="2000" b="1" dirty="0"/>
              <a:t>, laryngitis, upper airway obstruction, </a:t>
            </a:r>
            <a:r>
              <a:rPr lang="en-US" sz="2000" b="1" dirty="0" smtClean="0"/>
              <a:t>bronchitis</a:t>
            </a:r>
            <a:r>
              <a:rPr lang="en-US" sz="2000" b="1" dirty="0"/>
              <a:t>, bronchoconstriction, </a:t>
            </a:r>
            <a:r>
              <a:rPr lang="en-US" sz="2000" b="1" dirty="0" err="1"/>
              <a:t>alveolitis</a:t>
            </a:r>
            <a:r>
              <a:rPr lang="en-US" sz="2000" b="1" dirty="0"/>
              <a:t>,  and pulmonary </a:t>
            </a:r>
            <a:r>
              <a:rPr lang="en-US" sz="2000" b="1" dirty="0" smtClean="0"/>
              <a:t>edema.</a:t>
            </a:r>
          </a:p>
          <a:p>
            <a:endParaRPr lang="en-US" sz="2000" b="1" dirty="0"/>
          </a:p>
          <a:p>
            <a:r>
              <a:rPr lang="en-US" sz="2000" b="1" dirty="0"/>
              <a:t>Chronic responses include asthma, bronchitis, </a:t>
            </a:r>
            <a:r>
              <a:rPr lang="en-US" sz="2000" b="1" dirty="0" smtClean="0"/>
              <a:t>bronchiolitis</a:t>
            </a:r>
            <a:r>
              <a:rPr lang="en-US" sz="2000" b="1" dirty="0"/>
              <a:t>, parenchymal fibrosis, pleural fibrosis, and cancer.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/>
              <a:t>Early recognition and appropriate treatment of occupational </a:t>
            </a:r>
            <a:r>
              <a:rPr lang="en-US" sz="2000" b="1" dirty="0" smtClean="0"/>
              <a:t>lung </a:t>
            </a:r>
            <a:r>
              <a:rPr lang="en-US" sz="2000" b="1" dirty="0"/>
              <a:t>diseases by physicians can reduce both morbidity and </a:t>
            </a:r>
            <a:r>
              <a:rPr lang="en-US" sz="2000" b="1" dirty="0" smtClean="0"/>
              <a:t>mortality </a:t>
            </a:r>
            <a:r>
              <a:rPr lang="en-US" sz="2000" b="1" dirty="0"/>
              <a:t>significantly  and  greatly affect patient outcome. 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5296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OF PATIENTS WITH </a:t>
            </a:r>
            <a:br>
              <a:rPr lang="en-US" dirty="0"/>
            </a:br>
            <a:r>
              <a:rPr lang="en-US" dirty="0"/>
              <a:t>OCCUPATIONAL LUNG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four </a:t>
            </a:r>
            <a:r>
              <a:rPr lang="en-US" dirty="0" smtClean="0"/>
              <a:t>approaches </a:t>
            </a:r>
            <a:r>
              <a:rPr lang="en-US" dirty="0"/>
              <a:t>are recommended: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1)  detailed history, </a:t>
            </a:r>
            <a:r>
              <a:rPr lang="en-US" dirty="0" smtClean="0"/>
              <a:t>including </a:t>
            </a:r>
            <a:r>
              <a:rPr lang="en-US" dirty="0"/>
              <a:t>occupational and environmental exposures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(2) thorough </a:t>
            </a:r>
            <a:r>
              <a:rPr lang="en-US" dirty="0" smtClean="0"/>
              <a:t>physical </a:t>
            </a:r>
            <a:r>
              <a:rPr lang="en-US" dirty="0"/>
              <a:t>examination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(3)  appropriate imaging studies,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 </a:t>
            </a:r>
            <a:r>
              <a:rPr lang="en-US" dirty="0"/>
              <a:t>(4) pulmonary function testing. </a:t>
            </a:r>
          </a:p>
        </p:txBody>
      </p:sp>
    </p:spTree>
    <p:extLst>
      <p:ext uri="{BB962C8B-B14F-4D97-AF65-F5344CB8AC3E}">
        <p14:creationId xmlns:p14="http://schemas.microsoft.com/office/powerpoint/2010/main" val="1853641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OCCUPATIONAL ASTHMA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Patients complain of dyspnea, wheezing, and/or cough </a:t>
            </a:r>
            <a:r>
              <a:rPr lang="en-US" dirty="0" smtClean="0"/>
              <a:t>that </a:t>
            </a:r>
            <a:r>
              <a:rPr lang="en-US" dirty="0"/>
              <a:t>correlate with workplace exposures. </a:t>
            </a:r>
          </a:p>
          <a:p>
            <a:r>
              <a:rPr lang="en-US" dirty="0" smtClean="0"/>
              <a:t>Patients </a:t>
            </a:r>
            <a:r>
              <a:rPr lang="en-US" dirty="0"/>
              <a:t>often report feeling better in the evenings or </a:t>
            </a:r>
            <a:r>
              <a:rPr lang="en-US" dirty="0" smtClean="0"/>
              <a:t>during </a:t>
            </a:r>
            <a:r>
              <a:rPr lang="en-US" dirty="0"/>
              <a:t>weekends and vacations. </a:t>
            </a:r>
          </a:p>
          <a:p>
            <a:r>
              <a:rPr lang="en-US" dirty="0" smtClean="0"/>
              <a:t>Symptoms </a:t>
            </a:r>
            <a:r>
              <a:rPr lang="en-US" dirty="0"/>
              <a:t>may occur 4-8 hours after exposure to the </a:t>
            </a:r>
            <a:r>
              <a:rPr lang="en-US" dirty="0" smtClean="0"/>
              <a:t>offending </a:t>
            </a:r>
            <a:r>
              <a:rPr lang="en-US" dirty="0"/>
              <a:t>antigen. This may occur after the patient has </a:t>
            </a:r>
            <a:r>
              <a:rPr lang="en-US" dirty="0" smtClean="0"/>
              <a:t>left </a:t>
            </a:r>
            <a:r>
              <a:rPr lang="en-US" dirty="0"/>
              <a:t>work or even at night </a:t>
            </a:r>
          </a:p>
          <a:p>
            <a:r>
              <a:rPr lang="en-US" dirty="0" smtClean="0"/>
              <a:t>The  </a:t>
            </a:r>
            <a:r>
              <a:rPr lang="en-US" dirty="0"/>
              <a:t>suspected  diagnosis  should  be  confirmed  with </a:t>
            </a:r>
            <a:r>
              <a:rPr lang="en-US" dirty="0" smtClean="0"/>
              <a:t>changes </a:t>
            </a:r>
            <a:r>
              <a:rPr lang="en-US" dirty="0"/>
              <a:t>in lung function (spirometry or peak flow). </a:t>
            </a:r>
          </a:p>
        </p:txBody>
      </p:sp>
    </p:spTree>
    <p:extLst>
      <p:ext uri="{BB962C8B-B14F-4D97-AF65-F5344CB8AC3E}">
        <p14:creationId xmlns:p14="http://schemas.microsoft.com/office/powerpoint/2010/main" val="353746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Some agents causing occupational asthma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3" y="2557849"/>
            <a:ext cx="9601196" cy="307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89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HYPERSENSITIVITY PNEUMONITIS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link between symptoms and antigen exposure may be </a:t>
            </a:r>
            <a:r>
              <a:rPr lang="en-US" dirty="0" smtClean="0"/>
              <a:t>obtained </a:t>
            </a:r>
            <a:r>
              <a:rPr lang="en-US" dirty="0"/>
              <a:t>from the work or environmental history. </a:t>
            </a:r>
          </a:p>
          <a:p>
            <a:r>
              <a:rPr lang="en-US" dirty="0" smtClean="0"/>
              <a:t>The </a:t>
            </a:r>
            <a:r>
              <a:rPr lang="en-US" dirty="0"/>
              <a:t>antigen can be a microbial agent, animal protein, or </a:t>
            </a:r>
            <a:r>
              <a:rPr lang="en-US" dirty="0" smtClean="0"/>
              <a:t>chemical </a:t>
            </a:r>
            <a:r>
              <a:rPr lang="en-US" dirty="0"/>
              <a:t>sensitizer. </a:t>
            </a:r>
          </a:p>
          <a:p>
            <a:r>
              <a:rPr lang="en-US" dirty="0" smtClean="0"/>
              <a:t>The  </a:t>
            </a:r>
            <a:r>
              <a:rPr lang="en-US" dirty="0"/>
              <a:t>clinical  presentation  can  be  acute,  subacute,  or </a:t>
            </a:r>
            <a:r>
              <a:rPr lang="en-US" dirty="0" smtClean="0"/>
              <a:t>chronic </a:t>
            </a:r>
            <a:r>
              <a:rPr lang="en-US" dirty="0"/>
              <a:t>{insidious onset). </a:t>
            </a:r>
          </a:p>
        </p:txBody>
      </p:sp>
    </p:spTree>
    <p:extLst>
      <p:ext uri="{BB962C8B-B14F-4D97-AF65-F5344CB8AC3E}">
        <p14:creationId xmlns:p14="http://schemas.microsoft.com/office/powerpoint/2010/main" val="1686154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HYPERSENSITIVITY PNEUMONITIS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Hypersensitivity pneumonitis, also known as extrinsic allergic </a:t>
            </a:r>
            <a:r>
              <a:rPr lang="en-US" dirty="0" err="1" smtClean="0"/>
              <a:t>alveolitis</a:t>
            </a:r>
            <a:r>
              <a:rPr lang="en-US" dirty="0"/>
              <a:t>, refers to an immunologically mediated </a:t>
            </a:r>
            <a:r>
              <a:rPr lang="en-US" dirty="0" smtClean="0"/>
              <a:t>inflammatory </a:t>
            </a:r>
            <a:r>
              <a:rPr lang="en-US" dirty="0"/>
              <a:t>disease of the lung parenchyma that is induced by </a:t>
            </a:r>
            <a:r>
              <a:rPr lang="en-US" dirty="0" smtClean="0"/>
              <a:t>inhalation </a:t>
            </a:r>
            <a:r>
              <a:rPr lang="en-US" dirty="0"/>
              <a:t>of organic dusts that contain a variety of etiologic agents </a:t>
            </a:r>
            <a:r>
              <a:rPr lang="en-US" dirty="0" smtClean="0"/>
              <a:t>(</a:t>
            </a:r>
            <a:r>
              <a:rPr lang="en-US" dirty="0" err="1"/>
              <a:t>eg</a:t>
            </a:r>
            <a:r>
              <a:rPr lang="en-US" dirty="0"/>
              <a:t>,  bacteria,  fungi,  amebae,  animal proteins,  and  several </a:t>
            </a:r>
            <a:r>
              <a:rPr lang="en-US" dirty="0" smtClean="0"/>
              <a:t>low-molecular-weight </a:t>
            </a:r>
            <a:r>
              <a:rPr lang="en-US" dirty="0"/>
              <a:t>chemicals).</a:t>
            </a:r>
          </a:p>
        </p:txBody>
      </p:sp>
    </p:spTree>
    <p:extLst>
      <p:ext uri="{BB962C8B-B14F-4D97-AF65-F5344CB8AC3E}">
        <p14:creationId xmlns:p14="http://schemas.microsoft.com/office/powerpoint/2010/main" val="2308534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agents causing hypersensitivity </a:t>
            </a:r>
            <a:r>
              <a:rPr lang="en-US" dirty="0" smtClean="0"/>
              <a:t>pneumonitis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4117" y="2533136"/>
            <a:ext cx="9343766" cy="36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79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INHALATION FEVERS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Inhalational </a:t>
            </a:r>
            <a:r>
              <a:rPr lang="en-US" dirty="0"/>
              <a:t>exposure to organic dusts, polymer fumes, </a:t>
            </a:r>
            <a:r>
              <a:rPr lang="en-US" dirty="0" smtClean="0"/>
              <a:t>and </a:t>
            </a:r>
            <a:r>
              <a:rPr lang="en-US" dirty="0"/>
              <a:t>certain metals can cause a flu-like illness. </a:t>
            </a:r>
          </a:p>
          <a:p>
            <a:r>
              <a:rPr lang="en-US" dirty="0" smtClean="0"/>
              <a:t>The </a:t>
            </a:r>
            <a:r>
              <a:rPr lang="en-US" dirty="0"/>
              <a:t>illness is usually self-limited. </a:t>
            </a:r>
          </a:p>
          <a:p>
            <a:r>
              <a:rPr lang="en-US" dirty="0" smtClean="0"/>
              <a:t>Bilateral </a:t>
            </a:r>
            <a:r>
              <a:rPr lang="en-US" dirty="0"/>
              <a:t>infiltrates on chest x-ray are usually present. </a:t>
            </a:r>
          </a:p>
        </p:txBody>
      </p:sp>
    </p:spTree>
    <p:extLst>
      <p:ext uri="{BB962C8B-B14F-4D97-AF65-F5344CB8AC3E}">
        <p14:creationId xmlns:p14="http://schemas.microsoft.com/office/powerpoint/2010/main" val="2293822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</TotalTime>
  <Words>739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Rounded MT Bold</vt:lpstr>
      <vt:lpstr>Garamond</vt:lpstr>
      <vt:lpstr>Organic</vt:lpstr>
      <vt:lpstr>Occupational Lung Diseases </vt:lpstr>
      <vt:lpstr>The respiratory tract is often the site of injury from occupational exposures. </vt:lpstr>
      <vt:lpstr>EVALUATION OF PATIENTS WITH  OCCUPATIONAL LUNG DISEASE</vt:lpstr>
      <vt:lpstr>OCCUPATIONAL ASTHMA </vt:lpstr>
      <vt:lpstr> Some agents causing occupational asthma</vt:lpstr>
      <vt:lpstr>HYPERSENSITIVITY PNEUMONITIS </vt:lpstr>
      <vt:lpstr>HYPERSENSITIVITY PNEUMONITIS </vt:lpstr>
      <vt:lpstr>Some agents causing hypersensitivity pneumonitis</vt:lpstr>
      <vt:lpstr>INHALATION FEVERS</vt:lpstr>
      <vt:lpstr>Some agents causing inhalation fever</vt:lpstr>
      <vt:lpstr>PNEUMOCONIOSES </vt:lpstr>
      <vt:lpstr>PNEUMOCONIOSES</vt:lpstr>
      <vt:lpstr>Silicosis</vt:lpstr>
      <vt:lpstr>Asbestosis</vt:lpstr>
      <vt:lpstr>Coal Workers' Pneumoconiosis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Occupational Lung Diseases</dc:title>
  <dc:creator>DADVAND</dc:creator>
  <cp:lastModifiedBy>Moorche</cp:lastModifiedBy>
  <cp:revision>32</cp:revision>
  <dcterms:created xsi:type="dcterms:W3CDTF">2021-10-12T08:29:36Z</dcterms:created>
  <dcterms:modified xsi:type="dcterms:W3CDTF">2021-10-23T06:16:40Z</dcterms:modified>
</cp:coreProperties>
</file>