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2179503-BA9A-4B38-802A-399D9E6EE77A}" type="datetimeFigureOut">
              <a:rPr lang="en-US" smtClean="0"/>
              <a:pPr/>
              <a:t>10/23/2021</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0EDB879-5042-41FC-A28C-BA4E4B95B077}"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179503-BA9A-4B38-802A-399D9E6EE77A}" type="datetimeFigureOut">
              <a:rPr lang="en-US" smtClean="0"/>
              <a:pPr/>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EDB879-5042-41FC-A28C-BA4E4B95B07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179503-BA9A-4B38-802A-399D9E6EE77A}" type="datetimeFigureOut">
              <a:rPr lang="en-US" smtClean="0"/>
              <a:pPr/>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EDB879-5042-41FC-A28C-BA4E4B95B07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179503-BA9A-4B38-802A-399D9E6EE77A}" type="datetimeFigureOut">
              <a:rPr lang="en-US" smtClean="0"/>
              <a:pPr/>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EDB879-5042-41FC-A28C-BA4E4B95B07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179503-BA9A-4B38-802A-399D9E6EE77A}" type="datetimeFigureOut">
              <a:rPr lang="en-US" smtClean="0"/>
              <a:pPr/>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EDB879-5042-41FC-A28C-BA4E4B95B07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2179503-BA9A-4B38-802A-399D9E6EE77A}" type="datetimeFigureOut">
              <a:rPr lang="en-US" smtClean="0"/>
              <a:pPr/>
              <a:t>10/23/2021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EDB879-5042-41FC-A28C-BA4E4B95B077}"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179503-BA9A-4B38-802A-399D9E6EE77A}" type="datetimeFigureOut">
              <a:rPr lang="en-US" smtClean="0"/>
              <a:pPr/>
              <a:t>10/23/2021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EDB879-5042-41FC-A28C-BA4E4B95B07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179503-BA9A-4B38-802A-399D9E6EE77A}" type="datetimeFigureOut">
              <a:rPr lang="en-US" smtClean="0"/>
              <a:pPr/>
              <a:t>10/23/2021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EDB879-5042-41FC-A28C-BA4E4B95B07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179503-BA9A-4B38-802A-399D9E6EE77A}" type="datetimeFigureOut">
              <a:rPr lang="en-US" smtClean="0"/>
              <a:pPr/>
              <a:t>10/23/2021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EDB879-5042-41FC-A28C-BA4E4B95B07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2179503-BA9A-4B38-802A-399D9E6EE77A}" type="datetimeFigureOut">
              <a:rPr lang="en-US" smtClean="0"/>
              <a:pPr/>
              <a:t>10/23/2021</a:t>
            </a:fld>
            <a:endParaRPr lang="en-US"/>
          </a:p>
        </p:txBody>
      </p:sp>
      <p:sp>
        <p:nvSpPr>
          <p:cNvPr id="7" name="Slide Number Placeholder 6"/>
          <p:cNvSpPr>
            <a:spLocks noGrp="1"/>
          </p:cNvSpPr>
          <p:nvPr>
            <p:ph type="sldNum" sz="quarter" idx="12"/>
          </p:nvPr>
        </p:nvSpPr>
        <p:spPr/>
        <p:txBody>
          <a:bodyPr/>
          <a:lstStyle/>
          <a:p>
            <a:fld id="{00EDB879-5042-41FC-A28C-BA4E4B95B077}"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179503-BA9A-4B38-802A-399D9E6EE77A}" type="datetimeFigureOut">
              <a:rPr lang="en-US" smtClean="0"/>
              <a:pPr/>
              <a:t>10/23/2021</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00EDB879-5042-41FC-A28C-BA4E4B95B07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2179503-BA9A-4B38-802A-399D9E6EE77A}" type="datetimeFigureOut">
              <a:rPr lang="en-US" smtClean="0"/>
              <a:pPr/>
              <a:t>10/23/2021</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0EDB879-5042-41FC-A28C-BA4E4B95B07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Shift Work, Shift-Work Disorder</a:t>
            </a:r>
            <a:endParaRPr lang="en-US" b="1" dirty="0"/>
          </a:p>
        </p:txBody>
      </p:sp>
      <p:sp>
        <p:nvSpPr>
          <p:cNvPr id="3" name="Subtitle 2"/>
          <p:cNvSpPr>
            <a:spLocks noGrp="1"/>
          </p:cNvSpPr>
          <p:nvPr>
            <p:ph type="subTitle" idx="1"/>
          </p:nvPr>
        </p:nvSpPr>
        <p:spPr/>
        <p:txBody>
          <a:bodyPr/>
          <a:lstStyle/>
          <a:p>
            <a:pPr marR="0" algn="ctr"/>
            <a:r>
              <a:rPr lang="en-US" b="1" dirty="0" err="1"/>
              <a:t>Solmaz</a:t>
            </a:r>
            <a:r>
              <a:rPr lang="en-US" b="1" dirty="0"/>
              <a:t> </a:t>
            </a:r>
            <a:r>
              <a:rPr lang="en-US" b="1" dirty="0" err="1"/>
              <a:t>Arshi</a:t>
            </a:r>
            <a:r>
              <a:rPr lang="en-US" b="1" dirty="0"/>
              <a:t>‚ M.D.</a:t>
            </a:r>
          </a:p>
          <a:p>
            <a:pPr marR="0" algn="ctr"/>
            <a:r>
              <a:rPr lang="en-US" b="1" dirty="0"/>
              <a:t> Occupational Medicine </a:t>
            </a:r>
          </a:p>
          <a:p>
            <a:pPr marR="0" algn="ctr"/>
            <a:r>
              <a:rPr lang="en-US" b="1" dirty="0"/>
              <a:t>Sleep Medicine Fellowship</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b="1" dirty="0" smtClean="0"/>
              <a:t>Speed and Direction of shift </a:t>
            </a:r>
            <a:br>
              <a:rPr lang="en-US" b="1" dirty="0" smtClean="0"/>
            </a:br>
            <a:r>
              <a:rPr lang="en-US" b="1" dirty="0" smtClean="0"/>
              <a:t>rotations</a:t>
            </a:r>
            <a:endParaRPr lang="en-US" b="1" dirty="0"/>
          </a:p>
        </p:txBody>
      </p:sp>
      <p:sp>
        <p:nvSpPr>
          <p:cNvPr id="3" name="Content Placeholder 2"/>
          <p:cNvSpPr>
            <a:spLocks noGrp="1"/>
          </p:cNvSpPr>
          <p:nvPr>
            <p:ph idx="1"/>
          </p:nvPr>
        </p:nvSpPr>
        <p:spPr/>
        <p:txBody>
          <a:bodyPr>
            <a:normAutofit/>
          </a:bodyPr>
          <a:lstStyle/>
          <a:p>
            <a:pPr algn="l" rtl="0"/>
            <a:r>
              <a:rPr lang="en-US" dirty="0" smtClean="0"/>
              <a:t>Rapid shift rotations (multiple rotation within a week): are associated with reduced total sleep duration compared with slower rotations (e.g., at least 3 weeks per shift schedule).</a:t>
            </a:r>
          </a:p>
          <a:p>
            <a:pPr algn="l" rtl="0"/>
            <a:r>
              <a:rPr lang="en-US" dirty="0" smtClean="0"/>
              <a:t>Both rapid clockwise and counterclockwise rotations negatively impact total sleep duration and increase circadian misalignment.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l" rtl="0"/>
            <a:r>
              <a:rPr lang="en-US" dirty="0" smtClean="0"/>
              <a:t>These effects are thought to be less severe for workers experiencing a clockwise rotation because of the natural tendency of the circadian clock to delay to a later time and increased time between shifts. </a:t>
            </a:r>
          </a:p>
          <a:p>
            <a:pPr algn="l" rtl="0"/>
            <a:r>
              <a:rPr lang="en-US" dirty="0" smtClean="0"/>
              <a:t>Some individuals have circadian clock periods that are shorter than 24 hours, and they would be expected to adapt more easily to counterclockwise shift rotations.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l" rtl="0"/>
            <a:r>
              <a:rPr lang="en-US" dirty="0" smtClean="0"/>
              <a:t>Prior to a counterclockwise rotation, 80% to 90% of workers nap before the midnight shift, as opposed to only 40% to 60% before a clockwise rotation, which may help to ameliorate some of the expected impairments in sleep and sleepiness during counterclockwise rotation.</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Circadian Misalignment and Effects  </a:t>
            </a:r>
            <a:br>
              <a:rPr lang="en-US" dirty="0" smtClean="0"/>
            </a:br>
            <a:r>
              <a:rPr lang="en-US" dirty="0" smtClean="0"/>
              <a:t>of Light Exposure</a:t>
            </a:r>
            <a:endParaRPr lang="en-US" dirty="0"/>
          </a:p>
        </p:txBody>
      </p:sp>
      <p:sp>
        <p:nvSpPr>
          <p:cNvPr id="3" name="Content Placeholder 2"/>
          <p:cNvSpPr>
            <a:spLocks noGrp="1"/>
          </p:cNvSpPr>
          <p:nvPr>
            <p:ph idx="1"/>
          </p:nvPr>
        </p:nvSpPr>
        <p:spPr/>
        <p:txBody>
          <a:bodyPr>
            <a:normAutofit fontScale="92500" lnSpcReduction="10000"/>
          </a:bodyPr>
          <a:lstStyle/>
          <a:p>
            <a:pPr algn="l" rtl="0"/>
            <a:r>
              <a:rPr lang="en-US" dirty="0" smtClean="0"/>
              <a:t>Light is the dominant environmental time cue that entrains the human circadian clock to the 24-hour day, and the timing of light exposure will determine whether the internal clock is phase delayed or advanced.</a:t>
            </a:r>
          </a:p>
          <a:p>
            <a:pPr algn="l" rtl="0"/>
            <a:r>
              <a:rPr lang="en-US" dirty="0" smtClean="0"/>
              <a:t> Circadian misalignment can be caused by schedules induced by shift work and jet travel that rapidly alter exposure to environmental time cues and require wakefulness during the biological night and sleep during the biological day. </a:t>
            </a:r>
          </a:p>
          <a:p>
            <a:pPr algn="l" rtl="0">
              <a:buNone/>
            </a:pPr>
            <a:endParaRPr lang="en-US" dirty="0" smtClean="0"/>
          </a:p>
          <a:p>
            <a:pPr algn="l" rtl="0">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2138362" y="304800"/>
            <a:ext cx="4257675" cy="3638550"/>
          </a:xfrm>
          <a:prstGeom prst="rect">
            <a:avLst/>
          </a:prstGeom>
          <a:noFill/>
          <a:ln w="9525">
            <a:noFill/>
            <a:miter lim="800000"/>
            <a:headEnd/>
            <a:tailEnd/>
          </a:ln>
        </p:spPr>
      </p:pic>
      <p:sp>
        <p:nvSpPr>
          <p:cNvPr id="7" name="Rectangle 6"/>
          <p:cNvSpPr/>
          <p:nvPr/>
        </p:nvSpPr>
        <p:spPr>
          <a:xfrm>
            <a:off x="1219200" y="4290536"/>
            <a:ext cx="6096000" cy="1477328"/>
          </a:xfrm>
          <a:prstGeom prst="rect">
            <a:avLst/>
          </a:prstGeom>
        </p:spPr>
        <p:txBody>
          <a:bodyPr wrap="square">
            <a:spAutoFit/>
          </a:bodyPr>
          <a:lstStyle/>
          <a:p>
            <a:r>
              <a:rPr lang="en-US" dirty="0" smtClean="0"/>
              <a:t>Schematic representation of the phase response </a:t>
            </a:r>
          </a:p>
          <a:p>
            <a:r>
              <a:rPr lang="en-US" dirty="0" smtClean="0"/>
              <a:t>curves to 1 day of light exposure (6.7 hrs) (blue line) and 3 days </a:t>
            </a:r>
          </a:p>
          <a:p>
            <a:r>
              <a:rPr lang="en-US" dirty="0" smtClean="0"/>
              <a:t>of 3 to 5 mg of exogenous melatonin administration (red line) </a:t>
            </a:r>
          </a:p>
          <a:p>
            <a:r>
              <a:rPr lang="en-US" dirty="0" smtClean="0"/>
              <a:t>when the circadian system is entrained to local environmental </a:t>
            </a:r>
          </a:p>
          <a:p>
            <a:r>
              <a:rPr lang="en-US" dirty="0" smtClean="0"/>
              <a:t>time.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Morbidity Associated with Shift Work</a:t>
            </a:r>
            <a:endParaRPr lang="en-US" b="1" dirty="0"/>
          </a:p>
        </p:txBody>
      </p:sp>
      <p:sp>
        <p:nvSpPr>
          <p:cNvPr id="3" name="Content Placeholder 2"/>
          <p:cNvSpPr>
            <a:spLocks noGrp="1"/>
          </p:cNvSpPr>
          <p:nvPr>
            <p:ph idx="1"/>
          </p:nvPr>
        </p:nvSpPr>
        <p:spPr/>
        <p:txBody>
          <a:bodyPr>
            <a:normAutofit fontScale="92500" lnSpcReduction="20000"/>
          </a:bodyPr>
          <a:lstStyle/>
          <a:p>
            <a:pPr algn="l" rtl="0"/>
            <a:r>
              <a:rPr lang="en-US" b="1" dirty="0" smtClean="0"/>
              <a:t>Sleepiness and Insomnia                                        </a:t>
            </a:r>
            <a:r>
              <a:rPr lang="en-US" dirty="0" smtClean="0"/>
              <a:t>Chronic shift work tends to increase the sleepiness, because shift workers may further deprive themselves of sleep by reducing the amount of time spent in bed during the day.</a:t>
            </a:r>
          </a:p>
          <a:p>
            <a:pPr algn="l" rtl="0"/>
            <a:r>
              <a:rPr lang="en-US" dirty="0" smtClean="0"/>
              <a:t> it is difficult to maintain sleep when the circadian clock is promoting wakefulness.</a:t>
            </a:r>
          </a:p>
          <a:p>
            <a:pPr algn="l" rtl="0"/>
            <a:r>
              <a:rPr lang="en-US" dirty="0" smtClean="0"/>
              <a:t>Shift workers may also remain awake longer when changing from one shift schedule to another, producing </a:t>
            </a:r>
            <a:r>
              <a:rPr lang="en-US" dirty="0" err="1" smtClean="0"/>
              <a:t>afurther</a:t>
            </a:r>
            <a:r>
              <a:rPr lang="en-US" dirty="0" smtClean="0"/>
              <a:t> accumulation of sleep debt.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l" rtl="0"/>
            <a:r>
              <a:rPr lang="en-US" dirty="0" smtClean="0"/>
              <a:t>Difficulty rapidly shifting the circadian clock combined with erratic exposure to light in shift workers also places significant restrictions on adapting biological rhythms to shift-work schedules. </a:t>
            </a:r>
          </a:p>
          <a:p>
            <a:pPr algn="l" rtl="0"/>
            <a:r>
              <a:rPr lang="en-US" dirty="0" smtClean="0"/>
              <a:t>Thus, in some workers, both sleep disturbance and sleepiness continue even after months or years of shift work.</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l" rtl="0"/>
            <a:r>
              <a:rPr lang="en-US" b="1" dirty="0" smtClean="0"/>
              <a:t>Reduced Alertness and Accidents                                        </a:t>
            </a:r>
            <a:r>
              <a:rPr lang="en-US" dirty="0" smtClean="0"/>
              <a:t>Vehicle accidents                                                              increased number of accidents associated with the use of sharp instruments and items medication and diagnostic errors                                                                                             increased patient death rates </a:t>
            </a:r>
          </a:p>
          <a:p>
            <a:pPr algn="l" rtl="0"/>
            <a:r>
              <a:rPr lang="en-US" dirty="0" smtClean="0"/>
              <a:t>The risk of both accidents and injuries increases by more than 30% on the night shift.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l" rtl="0"/>
            <a:r>
              <a:rPr lang="en-US" b="1" dirty="0" smtClean="0"/>
              <a:t>Work Productivity and Quality of Life                    </a:t>
            </a:r>
            <a:r>
              <a:rPr lang="en-US" dirty="0" smtClean="0"/>
              <a:t>Reduced dexterity                                            Reduced efficiency                                             Impaired threat detection                                      Lower productivity                                            Increased absenteeism</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l" rtl="0"/>
            <a:r>
              <a:rPr lang="en-US" dirty="0" smtClean="0"/>
              <a:t>The negative effects of the family  System the individual’s quality of life.</a:t>
            </a:r>
          </a:p>
          <a:p>
            <a:pPr algn="l" rtl="0"/>
            <a:r>
              <a:rPr lang="en-US" dirty="0" smtClean="0"/>
              <a:t>Higher divorce rate,</a:t>
            </a:r>
          </a:p>
          <a:p>
            <a:pPr algn="l" rtl="0"/>
            <a:r>
              <a:rPr lang="en-US" dirty="0" smtClean="0"/>
              <a:t>Reduced job satisfaction</a:t>
            </a:r>
          </a:p>
          <a:p>
            <a:pPr algn="l" rtl="0"/>
            <a:r>
              <a:rPr lang="en-US" dirty="0" smtClean="0"/>
              <a:t>Reduced family and social interaction</a:t>
            </a:r>
          </a:p>
          <a:p>
            <a:pPr algn="l" rtl="0"/>
            <a:r>
              <a:rPr lang="en-US" dirty="0" smtClean="0"/>
              <a:t>Poor school Performance                                Behavioral problems in children 5 to 12 years </a:t>
            </a:r>
          </a:p>
          <a:p>
            <a:pPr algn="l" rtl="0">
              <a:buNone/>
            </a:pP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SHIFT WORK</a:t>
            </a:r>
            <a:endParaRPr lang="en-US" b="1" dirty="0"/>
          </a:p>
        </p:txBody>
      </p:sp>
      <p:sp>
        <p:nvSpPr>
          <p:cNvPr id="3" name="Content Placeholder 2"/>
          <p:cNvSpPr>
            <a:spLocks noGrp="1"/>
          </p:cNvSpPr>
          <p:nvPr>
            <p:ph idx="1"/>
          </p:nvPr>
        </p:nvSpPr>
        <p:spPr/>
        <p:txBody>
          <a:bodyPr>
            <a:normAutofit/>
          </a:bodyPr>
          <a:lstStyle/>
          <a:p>
            <a:pPr algn="l" rtl="0"/>
            <a:r>
              <a:rPr lang="en-US" dirty="0" smtClean="0"/>
              <a:t>The prevalence of shift work is difficult to determine.</a:t>
            </a:r>
          </a:p>
          <a:p>
            <a:pPr algn="l" rtl="0"/>
            <a:r>
              <a:rPr lang="en-US" dirty="0" smtClean="0"/>
              <a:t> Estimates vary depending on the definition employed and the region studied.</a:t>
            </a:r>
          </a:p>
          <a:p>
            <a:pPr algn="l" rtl="0"/>
            <a:r>
              <a:rPr lang="en-US" dirty="0" smtClean="0"/>
              <a:t> </a:t>
            </a:r>
            <a:r>
              <a:rPr lang="en-US" dirty="0"/>
              <a:t>B</a:t>
            </a:r>
            <a:r>
              <a:rPr lang="en-US" dirty="0" smtClean="0"/>
              <a:t>ut U.S based estimates suggest that nearly 20% of employed adults are shift workers.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Health Effects of Shift Work</a:t>
            </a:r>
            <a:endParaRPr lang="en-US" b="1" dirty="0"/>
          </a:p>
        </p:txBody>
      </p:sp>
      <p:sp>
        <p:nvSpPr>
          <p:cNvPr id="3" name="Content Placeholder 2"/>
          <p:cNvSpPr>
            <a:spLocks noGrp="1"/>
          </p:cNvSpPr>
          <p:nvPr>
            <p:ph idx="1"/>
          </p:nvPr>
        </p:nvSpPr>
        <p:spPr/>
        <p:txBody>
          <a:bodyPr>
            <a:normAutofit/>
          </a:bodyPr>
          <a:lstStyle/>
          <a:p>
            <a:pPr algn="l" rtl="0"/>
            <a:r>
              <a:rPr lang="en-US" dirty="0" smtClean="0"/>
              <a:t>36% to  60% increased risk of breast cancer in large prospective studies</a:t>
            </a:r>
          </a:p>
          <a:p>
            <a:pPr algn="l" rtl="0"/>
            <a:r>
              <a:rPr lang="en-US" dirty="0" smtClean="0"/>
              <a:t>Fourfold increased risk of duodenal ulcers verified by endoscopy</a:t>
            </a:r>
          </a:p>
          <a:p>
            <a:pPr algn="l" rtl="0"/>
            <a:r>
              <a:rPr lang="en-US" dirty="0" smtClean="0"/>
              <a:t>Increased cardiovascular morbidity and mortality</a:t>
            </a:r>
          </a:p>
          <a:p>
            <a:pPr algn="l" rtl="0"/>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SHIFT-WORK DISORDER</a:t>
            </a:r>
            <a:endParaRPr lang="en-US" b="1" dirty="0"/>
          </a:p>
        </p:txBody>
      </p:sp>
      <p:sp>
        <p:nvSpPr>
          <p:cNvPr id="3" name="Content Placeholder 2"/>
          <p:cNvSpPr>
            <a:spLocks noGrp="1"/>
          </p:cNvSpPr>
          <p:nvPr>
            <p:ph idx="1"/>
          </p:nvPr>
        </p:nvSpPr>
        <p:spPr/>
        <p:txBody>
          <a:bodyPr>
            <a:normAutofit fontScale="92500" lnSpcReduction="10000"/>
          </a:bodyPr>
          <a:lstStyle/>
          <a:p>
            <a:pPr algn="l" rtl="0"/>
            <a:r>
              <a:rPr lang="en-US" dirty="0" smtClean="0"/>
              <a:t>Individuals on the same shift schedule differ dramatically in response to shift work with regard to two of the most common consequences, excessive sleepiness and insomnia.</a:t>
            </a:r>
          </a:p>
          <a:p>
            <a:pPr algn="l" rtl="0"/>
            <a:r>
              <a:rPr lang="en-US" dirty="0" smtClean="0"/>
              <a:t>Data suggest approximately 50% genetic heritability estimates for vulnerability to insomnia.</a:t>
            </a:r>
          </a:p>
          <a:p>
            <a:pPr algn="l" rtl="0"/>
            <a:r>
              <a:rPr lang="en-US" dirty="0" smtClean="0"/>
              <a:t>Individuals also differ in the degree to which sleep loss impairs alertness and performance.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l" rtl="0"/>
            <a:r>
              <a:rPr lang="en-US" dirty="0" smtClean="0"/>
              <a:t>Vulnerability to sleep loss is related to at least one genetic variant in the coding region of the circadian clock gene PER3.</a:t>
            </a:r>
          </a:p>
          <a:p>
            <a:pPr algn="l" rtl="0"/>
            <a:r>
              <a:rPr lang="en-US" dirty="0" smtClean="0"/>
              <a:t> Morning-type individuals tend to have a reduced tolerance for shift work compared with evening type individuals.</a:t>
            </a:r>
          </a:p>
          <a:p>
            <a:pPr algn="l" rtl="0"/>
            <a:r>
              <a:rPr lang="en-US" dirty="0" smtClean="0"/>
              <a:t>Older individuals tend to be more morning type. </a:t>
            </a:r>
          </a:p>
          <a:p>
            <a:pPr algn="l" rtl="0"/>
            <a:r>
              <a:rPr lang="en-US" dirty="0" smtClean="0"/>
              <a:t>The presence of these individual differences in the circadian and sleep–wake system response to shift work led to the development of diagnostic criteria for SWD.</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dirty="0" smtClean="0"/>
              <a:t>International Classification of Sleep Disorders </a:t>
            </a:r>
            <a:br>
              <a:rPr lang="en-US" sz="2000" b="1" dirty="0" smtClean="0"/>
            </a:br>
            <a:r>
              <a:rPr lang="en-US" sz="2000" b="1" dirty="0" smtClean="0"/>
              <a:t>Criteria (ICSD-2): General Criteria for Any Circadian </a:t>
            </a:r>
            <a:br>
              <a:rPr lang="en-US" sz="2000" b="1" dirty="0" smtClean="0"/>
            </a:br>
            <a:r>
              <a:rPr lang="en-US" sz="2000" b="1" dirty="0" smtClean="0"/>
              <a:t>Rhythm Sleep Disorder</a:t>
            </a:r>
            <a:endParaRPr lang="en-US" sz="2000" b="1" dirty="0"/>
          </a:p>
        </p:txBody>
      </p:sp>
      <p:sp>
        <p:nvSpPr>
          <p:cNvPr id="3" name="Content Placeholder 2"/>
          <p:cNvSpPr>
            <a:spLocks noGrp="1"/>
          </p:cNvSpPr>
          <p:nvPr>
            <p:ph idx="1"/>
          </p:nvPr>
        </p:nvSpPr>
        <p:spPr/>
        <p:txBody>
          <a:bodyPr>
            <a:normAutofit fontScale="85000" lnSpcReduction="20000"/>
          </a:bodyPr>
          <a:lstStyle/>
          <a:p>
            <a:pPr algn="l" rtl="0"/>
            <a:r>
              <a:rPr lang="en-US" dirty="0" smtClean="0"/>
              <a:t>A.  There is a persistent or recurrent pattern of sleep disturbance due primarily to one of the following:</a:t>
            </a:r>
          </a:p>
          <a:p>
            <a:pPr algn="l" rtl="0">
              <a:buNone/>
            </a:pPr>
            <a:r>
              <a:rPr lang="en-US" dirty="0" smtClean="0"/>
              <a:t>     </a:t>
            </a:r>
            <a:r>
              <a:rPr lang="en-US" dirty="0" err="1" smtClean="0"/>
              <a:t>i</a:t>
            </a:r>
            <a:r>
              <a:rPr lang="en-US" dirty="0" smtClean="0"/>
              <a:t>.  Alterations of the circadian time-keeping system</a:t>
            </a:r>
          </a:p>
          <a:p>
            <a:pPr algn="l" rtl="0">
              <a:buNone/>
            </a:pPr>
            <a:r>
              <a:rPr lang="en-US" dirty="0" smtClean="0"/>
              <a:t>     ii. Misalignment between the endogenous circadian rhythm and exogenous factors that affect the timing or duration of sleep.</a:t>
            </a:r>
          </a:p>
          <a:p>
            <a:pPr algn="l" rtl="0"/>
            <a:r>
              <a:rPr lang="en-US" dirty="0" smtClean="0"/>
              <a:t>B.  The circadian-related sleep disruption leads to insomnia, excessive sleepiness, or both.</a:t>
            </a:r>
          </a:p>
          <a:p>
            <a:pPr algn="l" rtl="0"/>
            <a:r>
              <a:rPr lang="en-US" dirty="0" smtClean="0"/>
              <a:t>C.  The sleep disturbance is associated with impairment  social, occupational, or other areas of functioning.</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t>Specific Criteria for Circadian Rhythm Sleep </a:t>
            </a:r>
            <a:br>
              <a:rPr lang="en-US" sz="2800" b="1" dirty="0" smtClean="0"/>
            </a:br>
            <a:r>
              <a:rPr lang="en-US" sz="2800" b="1" dirty="0" smtClean="0"/>
              <a:t>Disorder, Shift-Work Type</a:t>
            </a:r>
            <a:endParaRPr lang="en-US" sz="2800" b="1" dirty="0"/>
          </a:p>
        </p:txBody>
      </p:sp>
      <p:sp>
        <p:nvSpPr>
          <p:cNvPr id="3" name="Content Placeholder 2"/>
          <p:cNvSpPr>
            <a:spLocks noGrp="1"/>
          </p:cNvSpPr>
          <p:nvPr>
            <p:ph idx="1"/>
          </p:nvPr>
        </p:nvSpPr>
        <p:spPr/>
        <p:txBody>
          <a:bodyPr>
            <a:normAutofit fontScale="85000" lnSpcReduction="20000"/>
          </a:bodyPr>
          <a:lstStyle/>
          <a:p>
            <a:pPr algn="l" rtl="0"/>
            <a:r>
              <a:rPr lang="en-US" dirty="0" smtClean="0"/>
              <a:t>A.  There is a complaint of insomnia or excessive sleepiness that is temporally associated with a recurring work schedule that overlaps the usual time for sleep.</a:t>
            </a:r>
          </a:p>
          <a:p>
            <a:pPr algn="l" rtl="0"/>
            <a:r>
              <a:rPr lang="en-US" dirty="0" smtClean="0"/>
              <a:t>B.  The symptoms are associated with the shift work schedule over the course of at least 1 month.</a:t>
            </a:r>
          </a:p>
          <a:p>
            <a:pPr algn="l" rtl="0"/>
            <a:r>
              <a:rPr lang="en-US" dirty="0" smtClean="0"/>
              <a:t>C.  Sleep log or </a:t>
            </a:r>
            <a:r>
              <a:rPr lang="en-US" dirty="0" err="1" smtClean="0"/>
              <a:t>actigraphy</a:t>
            </a:r>
            <a:r>
              <a:rPr lang="en-US" dirty="0" smtClean="0"/>
              <a:t> monitoring (with sleep diaries for at least 7 days demonstrates disturbed circadian and sleep-time misalignment.</a:t>
            </a:r>
          </a:p>
          <a:p>
            <a:pPr algn="l" rtl="0"/>
            <a:r>
              <a:rPr lang="en-US" dirty="0" smtClean="0"/>
              <a:t>D. The sleep disturbance is not better explained by another current sleep disorder, medical or neurologic disorder, mental disorder, medication use, or substance use disorder.</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l" rtl="0"/>
            <a:r>
              <a:rPr lang="en-US" dirty="0" smtClean="0"/>
              <a:t>Individuals diagnosed with SWD are unable to tolerate the effects of a shift-work schedule and may present with excessive sleepiness or insomnia despite adequate time in bed (∼7 to 8 hours), stable sleep schedules, and the absence of other sleep disorders. </a:t>
            </a:r>
          </a:p>
          <a:p>
            <a:pPr algn="l" rtl="0"/>
            <a:r>
              <a:rPr lang="en-US" dirty="0" smtClean="0"/>
              <a:t>These deficits can impact job performance, driving safety, quality of life, work satisfaction, and health.</a:t>
            </a:r>
          </a:p>
          <a:p>
            <a:pPr algn="l" rtl="0"/>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Evaluation</a:t>
            </a:r>
            <a:endParaRPr lang="en-US" b="1" dirty="0"/>
          </a:p>
        </p:txBody>
      </p:sp>
      <p:sp>
        <p:nvSpPr>
          <p:cNvPr id="3" name="Content Placeholder 2"/>
          <p:cNvSpPr>
            <a:spLocks noGrp="1"/>
          </p:cNvSpPr>
          <p:nvPr>
            <p:ph idx="1"/>
          </p:nvPr>
        </p:nvSpPr>
        <p:spPr/>
        <p:txBody>
          <a:bodyPr>
            <a:normAutofit fontScale="77500" lnSpcReduction="20000"/>
          </a:bodyPr>
          <a:lstStyle/>
          <a:p>
            <a:pPr algn="l" rtl="0"/>
            <a:r>
              <a:rPr lang="en-US" dirty="0" smtClean="0"/>
              <a:t>Sleep history</a:t>
            </a:r>
          </a:p>
          <a:p>
            <a:pPr algn="l" rtl="0"/>
            <a:r>
              <a:rPr lang="en-US" dirty="0" smtClean="0"/>
              <a:t>PSG</a:t>
            </a:r>
          </a:p>
          <a:p>
            <a:pPr algn="l" rtl="0"/>
            <a:r>
              <a:rPr lang="en-US" dirty="0" smtClean="0"/>
              <a:t>Evaluation of  effects of the work–sleep schedule on cognitive, social, and health-related functioning.</a:t>
            </a:r>
          </a:p>
          <a:p>
            <a:pPr algn="l" rtl="0"/>
            <a:r>
              <a:rPr lang="en-US" dirty="0" smtClean="0"/>
              <a:t> Insomnia and the ability to maintain wakefulness, particularly during sedentary activities </a:t>
            </a:r>
          </a:p>
          <a:p>
            <a:pPr algn="l" rtl="0"/>
            <a:r>
              <a:rPr lang="en-US" dirty="0" smtClean="0"/>
              <a:t>Sleep diary with a focus on regularity, duration, and timing of bed times</a:t>
            </a:r>
          </a:p>
          <a:p>
            <a:pPr algn="l" rtl="0"/>
            <a:r>
              <a:rPr lang="en-US" dirty="0" err="1" smtClean="0"/>
              <a:t>Actigraphy</a:t>
            </a:r>
            <a:r>
              <a:rPr lang="en-US" dirty="0" smtClean="0"/>
              <a:t> over 1 to 2 weeks</a:t>
            </a:r>
          </a:p>
          <a:p>
            <a:pPr algn="l" rtl="0"/>
            <a:r>
              <a:rPr lang="en-US" dirty="0" smtClean="0"/>
              <a:t>Epworth Sleepiness Scale</a:t>
            </a:r>
          </a:p>
          <a:p>
            <a:pPr algn="l" rtl="0"/>
            <a:r>
              <a:rPr lang="en-US" dirty="0" smtClean="0"/>
              <a:t>Insomnia Severity Index and the Pittsburgh Sleep Quality Index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a:t>
            </a:r>
            <a:endParaRPr lang="en-US" b="1" dirty="0"/>
          </a:p>
        </p:txBody>
      </p:sp>
      <p:sp>
        <p:nvSpPr>
          <p:cNvPr id="3" name="Content Placeholder 2"/>
          <p:cNvSpPr>
            <a:spLocks noGrp="1"/>
          </p:cNvSpPr>
          <p:nvPr>
            <p:ph idx="1"/>
          </p:nvPr>
        </p:nvSpPr>
        <p:spPr>
          <a:xfrm>
            <a:off x="685800" y="2323652"/>
            <a:ext cx="7135009" cy="3921504"/>
          </a:xfrm>
        </p:spPr>
        <p:txBody>
          <a:bodyPr>
            <a:normAutofit/>
          </a:bodyPr>
          <a:lstStyle/>
          <a:p>
            <a:endParaRPr lang="en-US" dirty="0" smtClean="0"/>
          </a:p>
          <a:p>
            <a:endParaRPr lang="en-US" dirty="0"/>
          </a:p>
          <a:p>
            <a:endParaRPr lang="en-US" dirty="0" smtClean="0"/>
          </a:p>
          <a:p>
            <a:pPr marL="68580" indent="0">
              <a:buNone/>
            </a:pPr>
            <a:endParaRPr lang="en-US" dirty="0"/>
          </a:p>
        </p:txBody>
      </p:sp>
      <p:sp>
        <p:nvSpPr>
          <p:cNvPr id="4" name="Rectangle 3"/>
          <p:cNvSpPr/>
          <p:nvPr/>
        </p:nvSpPr>
        <p:spPr>
          <a:xfrm>
            <a:off x="685800" y="3105835"/>
            <a:ext cx="7848600" cy="1754326"/>
          </a:xfrm>
          <a:prstGeom prst="rect">
            <a:avLst/>
          </a:prstGeom>
        </p:spPr>
        <p:txBody>
          <a:bodyPr wrap="square">
            <a:spAutoFit/>
          </a:bodyPr>
          <a:lstStyle/>
          <a:p>
            <a:r>
              <a:rPr lang="en-US" b="1" dirty="0"/>
              <a:t>Improving Diurnal (and Nocturnal) </a:t>
            </a:r>
            <a:r>
              <a:rPr lang="en-US" b="1" dirty="0" smtClean="0"/>
              <a:t>Sleep</a:t>
            </a:r>
          </a:p>
          <a:p>
            <a:r>
              <a:rPr lang="en-US" b="1" dirty="0" smtClean="0"/>
              <a:t>Pharmacologically </a:t>
            </a:r>
            <a:r>
              <a:rPr lang="en-US" b="1" dirty="0"/>
              <a:t>Enhancing </a:t>
            </a:r>
            <a:r>
              <a:rPr lang="en-US" b="1" dirty="0" smtClean="0"/>
              <a:t>Alertness</a:t>
            </a:r>
          </a:p>
          <a:p>
            <a:r>
              <a:rPr lang="en-US" dirty="0" smtClean="0"/>
              <a:t>S</a:t>
            </a:r>
            <a:r>
              <a:rPr lang="en-US" b="1" dirty="0" smtClean="0"/>
              <a:t>ocial/family/psychological</a:t>
            </a:r>
          </a:p>
          <a:p>
            <a:r>
              <a:rPr lang="en-US" b="1" dirty="0"/>
              <a:t>Health and </a:t>
            </a:r>
            <a:r>
              <a:rPr lang="en-US" b="1" dirty="0" smtClean="0"/>
              <a:t>safety</a:t>
            </a:r>
          </a:p>
          <a:p>
            <a:r>
              <a:rPr lang="en-US" b="1" dirty="0" smtClean="0"/>
              <a:t>Work-related</a:t>
            </a:r>
          </a:p>
          <a:p>
            <a:endParaRPr lang="fa-IR" dirty="0"/>
          </a:p>
        </p:txBody>
      </p:sp>
      <p:sp>
        <p:nvSpPr>
          <p:cNvPr id="5" name="Rectangle 4"/>
          <p:cNvSpPr/>
          <p:nvPr/>
        </p:nvSpPr>
        <p:spPr>
          <a:xfrm rot="10800000" flipV="1">
            <a:off x="739726" y="2770162"/>
            <a:ext cx="3870374" cy="369332"/>
          </a:xfrm>
          <a:prstGeom prst="rect">
            <a:avLst/>
          </a:prstGeom>
        </p:spPr>
        <p:txBody>
          <a:bodyPr wrap="square">
            <a:spAutoFit/>
          </a:bodyPr>
          <a:lstStyle/>
          <a:p>
            <a:r>
              <a:rPr lang="en-US" b="1" dirty="0"/>
              <a:t>Circadian Interventions</a:t>
            </a:r>
            <a:endParaRPr lang="fa-I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a:t>
            </a:r>
            <a:endParaRPr lang="en-US" b="1" dirty="0"/>
          </a:p>
        </p:txBody>
      </p:sp>
      <p:sp>
        <p:nvSpPr>
          <p:cNvPr id="3" name="Content Placeholder 2"/>
          <p:cNvSpPr>
            <a:spLocks noGrp="1"/>
          </p:cNvSpPr>
          <p:nvPr>
            <p:ph idx="1"/>
          </p:nvPr>
        </p:nvSpPr>
        <p:spPr/>
        <p:txBody>
          <a:bodyPr>
            <a:normAutofit fontScale="92500"/>
          </a:bodyPr>
          <a:lstStyle/>
          <a:p>
            <a:pPr algn="l" rtl="0"/>
            <a:r>
              <a:rPr lang="en-US" b="1" dirty="0" smtClean="0"/>
              <a:t>Night-Shift Workers                                                    </a:t>
            </a:r>
            <a:r>
              <a:rPr lang="en-US" dirty="0" smtClean="0"/>
              <a:t>Night-shift workers with regular start times between 6 pm and 4  am make up an estimated 4.25% of the total U.S. workforce.</a:t>
            </a:r>
          </a:p>
          <a:p>
            <a:pPr algn="l" rtl="0"/>
            <a:r>
              <a:rPr lang="en-US" dirty="0" smtClean="0"/>
              <a:t>Night shifts result in greater loss of total sleep time than evening and slow rotating-shift schedules.</a:t>
            </a:r>
          </a:p>
          <a:p>
            <a:pPr algn="l" rtl="0"/>
            <a:r>
              <a:rPr lang="en-US" dirty="0" smtClean="0"/>
              <a:t> Sleep loss accumulates and its impact grows over successive night shifts.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l" rtl="0"/>
            <a:r>
              <a:rPr lang="en-US" dirty="0" smtClean="0"/>
              <a:t>Night shift produces the greatest degree of sleepiness relative to daytime work, evening shifts, and even rotating shifts, with the sleepiness greatest during the early morning hours close to commute times. </a:t>
            </a:r>
          </a:p>
          <a:p>
            <a:pPr algn="l" rtl="0"/>
            <a:r>
              <a:rPr lang="en-US" dirty="0" smtClean="0"/>
              <a:t>The average evening shift worker actually sleeps 7.6 hours/night,8 which is longer than most day workers (6.8-7.0 hours/night).</a:t>
            </a:r>
          </a:p>
          <a:p>
            <a:pPr algn="l" rtl="0"/>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Early Morning-Shift Workers</a:t>
            </a:r>
            <a:endParaRPr lang="en-US" b="1" dirty="0"/>
          </a:p>
        </p:txBody>
      </p:sp>
      <p:sp>
        <p:nvSpPr>
          <p:cNvPr id="3" name="Content Placeholder 2"/>
          <p:cNvSpPr>
            <a:spLocks noGrp="1"/>
          </p:cNvSpPr>
          <p:nvPr>
            <p:ph idx="1"/>
          </p:nvPr>
        </p:nvSpPr>
        <p:spPr/>
        <p:txBody>
          <a:bodyPr>
            <a:normAutofit fontScale="92500" lnSpcReduction="10000"/>
          </a:bodyPr>
          <a:lstStyle/>
          <a:p>
            <a:pPr algn="l" rtl="0"/>
            <a:r>
              <a:rPr lang="en-US" dirty="0" smtClean="0"/>
              <a:t>ICSD classifies early morning shifts as those starting between 4 am and 7 am.</a:t>
            </a:r>
          </a:p>
          <a:p>
            <a:pPr algn="l" rtl="0"/>
            <a:r>
              <a:rPr lang="en-US" dirty="0" smtClean="0"/>
              <a:t> This is the most common alternate work </a:t>
            </a:r>
          </a:p>
          <a:p>
            <a:pPr algn="l" rtl="0"/>
            <a:r>
              <a:rPr lang="en-US" dirty="0" smtClean="0"/>
              <a:t>Shift with at least 18.1 million U.S. workers (12.4% of the workforce) falling into this category.</a:t>
            </a:r>
          </a:p>
          <a:p>
            <a:pPr algn="l" rtl="0"/>
            <a:r>
              <a:rPr lang="en-US" dirty="0" smtClean="0"/>
              <a:t>These workers are likely to be on the road at their nadir of circadian alertness and may also be particularly sleep deprived, owing to their early time of rising. </a:t>
            </a:r>
          </a:p>
          <a:p>
            <a:pPr algn="l" rtl="0"/>
            <a:endParaRPr lang="en-US" dirty="0" smtClean="0"/>
          </a:p>
          <a:p>
            <a:pPr algn="l" rtl="0"/>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l" rtl="0"/>
            <a:r>
              <a:rPr lang="en-US" dirty="0" smtClean="0"/>
              <a:t>Objective measures:  Accrue significantly less sleep than those who work during the day stage 2 and rapid eye movement (REM) sleep were particularly reduced.</a:t>
            </a:r>
          </a:p>
          <a:p>
            <a:pPr algn="l" rtl="0"/>
            <a:r>
              <a:rPr lang="en-US" dirty="0" smtClean="0"/>
              <a:t>Early morning-shift workers may have the highest risk of all workers for automotive accidents.</a:t>
            </a:r>
          </a:p>
          <a:p>
            <a:pPr algn="l" rtl="0"/>
            <a:r>
              <a:rPr lang="en-US" dirty="0" smtClean="0"/>
              <a:t>Further examination of the prevalence of excessive sleepiness and resultant risk of accidents in this specific population is needed.</a:t>
            </a:r>
          </a:p>
          <a:p>
            <a:pPr algn="l" rtl="0"/>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Evening/Afternoon-Shift Workers</a:t>
            </a:r>
            <a:endParaRPr lang="en-US" b="1" dirty="0"/>
          </a:p>
        </p:txBody>
      </p:sp>
      <p:sp>
        <p:nvSpPr>
          <p:cNvPr id="3" name="Content Placeholder 2"/>
          <p:cNvSpPr>
            <a:spLocks noGrp="1"/>
          </p:cNvSpPr>
          <p:nvPr>
            <p:ph idx="1"/>
          </p:nvPr>
        </p:nvSpPr>
        <p:spPr/>
        <p:txBody>
          <a:bodyPr>
            <a:normAutofit lnSpcReduction="10000"/>
          </a:bodyPr>
          <a:lstStyle/>
          <a:p>
            <a:pPr algn="l" rtl="0"/>
            <a:r>
              <a:rPr lang="en-US" dirty="0" smtClean="0"/>
              <a:t>Evening-shift workers with regular start times between 2 pm and 6 pm make up 4.3% of all U.S. workers and can be impaired in terms of social isolation and quality of life.</a:t>
            </a:r>
          </a:p>
          <a:p>
            <a:pPr algn="l" rtl="0"/>
            <a:r>
              <a:rPr lang="en-US" dirty="0" smtClean="0"/>
              <a:t>The resulting tendency to delay internal rhythms combined with schedules that allow later morning wakeup times may account for the increased total sleep time of evening-shift workers.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l" rtl="0"/>
            <a:r>
              <a:rPr lang="en-US" dirty="0" smtClean="0"/>
              <a:t>some evening-shift workers have shortened sleep times due to family obligations that require earlier wakeup times on days off that could result in significant impairment over time.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Rotating-Shift Workers</a:t>
            </a:r>
            <a:endParaRPr lang="en-US" b="1" dirty="0"/>
          </a:p>
        </p:txBody>
      </p:sp>
      <p:sp>
        <p:nvSpPr>
          <p:cNvPr id="3" name="Content Placeholder 2"/>
          <p:cNvSpPr>
            <a:spLocks noGrp="1"/>
          </p:cNvSpPr>
          <p:nvPr>
            <p:ph idx="1"/>
          </p:nvPr>
        </p:nvSpPr>
        <p:spPr/>
        <p:txBody>
          <a:bodyPr>
            <a:normAutofit fontScale="85000" lnSpcReduction="20000"/>
          </a:bodyPr>
          <a:lstStyle/>
          <a:p>
            <a:pPr algn="l" rtl="0"/>
            <a:r>
              <a:rPr lang="en-US" dirty="0" smtClean="0"/>
              <a:t>The U.S. population is estimated to include 4 million rotating-shift workers (approximately 2.7% of the total workforce),2 but nearly all shift workers could be considered to have rotating schedules because most revert to a normal pattern of nocturnal sleep during days off. </a:t>
            </a:r>
          </a:p>
          <a:p>
            <a:pPr algn="l" rtl="0"/>
            <a:r>
              <a:rPr lang="en-US" dirty="0" smtClean="0"/>
              <a:t> rotating-shift workers remain sleepier than daytime </a:t>
            </a:r>
          </a:p>
          <a:p>
            <a:pPr algn="l" rtl="0"/>
            <a:r>
              <a:rPr lang="en-US" dirty="0" smtClean="0"/>
              <a:t>workers.</a:t>
            </a:r>
          </a:p>
          <a:p>
            <a:pPr algn="l" rtl="0"/>
            <a:r>
              <a:rPr lang="en-US" dirty="0" smtClean="0"/>
              <a:t>In a meta-analysis of sleep patterns, workers on rotating shifts had nearly as much sleep reduction as permanent night workers relative to day workers.</a:t>
            </a:r>
          </a:p>
          <a:p>
            <a:pPr algn="l" rtl="0"/>
            <a:endParaRPr lang="en-US" dirty="0" smtClean="0"/>
          </a:p>
          <a:p>
            <a:pPr algn="l" rtl="0"/>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944</TotalTime>
  <Words>1521</Words>
  <Application>Microsoft Office PowerPoint</Application>
  <PresentationFormat>On-screen Show (4:3)</PresentationFormat>
  <Paragraphs>102</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Century Gothic</vt:lpstr>
      <vt:lpstr>Tahoma</vt:lpstr>
      <vt:lpstr>Wingdings 2</vt:lpstr>
      <vt:lpstr>Austin</vt:lpstr>
      <vt:lpstr>Shift Work, Shift-Work Disorder</vt:lpstr>
      <vt:lpstr>SHIFT WORK</vt:lpstr>
      <vt:lpstr>Types</vt:lpstr>
      <vt:lpstr>PowerPoint Presentation</vt:lpstr>
      <vt:lpstr>Early Morning-Shift Workers</vt:lpstr>
      <vt:lpstr>PowerPoint Presentation</vt:lpstr>
      <vt:lpstr>Evening/Afternoon-Shift Workers</vt:lpstr>
      <vt:lpstr>PowerPoint Presentation</vt:lpstr>
      <vt:lpstr>Rotating-Shift Workers</vt:lpstr>
      <vt:lpstr> Speed and Direction of shift  rotations</vt:lpstr>
      <vt:lpstr>PowerPoint Presentation</vt:lpstr>
      <vt:lpstr>PowerPoint Presentation</vt:lpstr>
      <vt:lpstr>Circadian Misalignment and Effects   of Light Exposure</vt:lpstr>
      <vt:lpstr>PowerPoint Presentation</vt:lpstr>
      <vt:lpstr>Morbidity Associated with Shift Work</vt:lpstr>
      <vt:lpstr>PowerPoint Presentation</vt:lpstr>
      <vt:lpstr>PowerPoint Presentation</vt:lpstr>
      <vt:lpstr>PowerPoint Presentation</vt:lpstr>
      <vt:lpstr>PowerPoint Presentation</vt:lpstr>
      <vt:lpstr>Health Effects of Shift Work</vt:lpstr>
      <vt:lpstr>SHIFT-WORK DISORDER</vt:lpstr>
      <vt:lpstr>PowerPoint Presentation</vt:lpstr>
      <vt:lpstr>International Classification of Sleep Disorders  Criteria (ICSD-2): General Criteria for Any Circadian  Rhythm Sleep Disorder</vt:lpstr>
      <vt:lpstr>Specific Criteria for Circadian Rhythm Sleep  Disorder, Shift-Work Type</vt:lpstr>
      <vt:lpstr>PowerPoint Presentation</vt:lpstr>
      <vt:lpstr>Clinical Evaluation</vt:lpstr>
      <vt:lpstr>Treatment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Shift Work, Shift-Work Disorder,  and Jet Lag</dc:title>
  <dc:creator>Dimotemps</dc:creator>
  <cp:lastModifiedBy>Moorche</cp:lastModifiedBy>
  <cp:revision>81</cp:revision>
  <dcterms:created xsi:type="dcterms:W3CDTF">2015-02-03T19:42:51Z</dcterms:created>
  <dcterms:modified xsi:type="dcterms:W3CDTF">2021-10-23T06:16:53Z</dcterms:modified>
</cp:coreProperties>
</file>