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92" r:id="rId10"/>
    <p:sldId id="264" r:id="rId11"/>
    <p:sldId id="291"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279" r:id="rId26"/>
    <p:sldId id="280" r:id="rId27"/>
    <p:sldId id="293" r:id="rId28"/>
    <p:sldId id="281" r:id="rId29"/>
    <p:sldId id="282" r:id="rId30"/>
    <p:sldId id="283" r:id="rId31"/>
    <p:sldId id="284" r:id="rId32"/>
    <p:sldId id="294" r:id="rId33"/>
    <p:sldId id="285" r:id="rId34"/>
    <p:sldId id="295" r:id="rId35"/>
    <p:sldId id="286" r:id="rId36"/>
    <p:sldId id="287" r:id="rId37"/>
    <p:sldId id="288" r:id="rId38"/>
    <p:sldId id="289" r:id="rId39"/>
    <p:sldId id="290" r:id="rId40"/>
    <p:sldId id="296" r:id="rId41"/>
    <p:sldId id="297" r:id="rId4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12219517"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818" y="4437064"/>
            <a:ext cx="11425767" cy="1368425"/>
          </a:xfrm>
          <a:prstGeom prst="rect">
            <a:avLst/>
          </a:prstGeom>
          <a:gradFill>
            <a:gsLst>
              <a:gs pos="0">
                <a:schemeClr val="accent1">
                  <a:alpha val="80000"/>
                </a:schemeClr>
              </a:gs>
              <a:gs pos="64000">
                <a:schemeClr val="accent1"/>
              </a:gs>
              <a:gs pos="100000">
                <a:schemeClr val="accent1">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2" name="Title 1"/>
          <p:cNvSpPr>
            <a:spLocks noGrp="1"/>
          </p:cNvSpPr>
          <p:nvPr>
            <p:ph type="ctrTitle"/>
          </p:nvPr>
        </p:nvSpPr>
        <p:spPr>
          <a:xfrm>
            <a:off x="496867" y="4493193"/>
            <a:ext cx="10363200" cy="722511"/>
          </a:xfrm>
        </p:spPr>
        <p:txBody>
          <a:bodyPr>
            <a:normAutofit/>
          </a:bodyPr>
          <a:lstStyle>
            <a:lvl1pPr algn="ctr">
              <a:defRPr sz="3600" b="1">
                <a:solidFill>
                  <a:schemeClr val="accent2">
                    <a:lumMod val="50000"/>
                  </a:schemeClr>
                </a:solidFill>
              </a:defRPr>
            </a:lvl1pPr>
          </a:lstStyle>
          <a:p>
            <a:r>
              <a:rPr lang="en-US"/>
              <a:t>Click to edit Master title style</a:t>
            </a:r>
            <a:endParaRPr lang="en-GB" dirty="0"/>
          </a:p>
        </p:txBody>
      </p:sp>
      <p:sp>
        <p:nvSpPr>
          <p:cNvPr id="3" name="Subtitle 2"/>
          <p:cNvSpPr>
            <a:spLocks noGrp="1"/>
          </p:cNvSpPr>
          <p:nvPr>
            <p:ph type="subTitle" idx="1"/>
          </p:nvPr>
        </p:nvSpPr>
        <p:spPr>
          <a:xfrm>
            <a:off x="1357987" y="5215703"/>
            <a:ext cx="8534400" cy="478904"/>
          </a:xfrm>
        </p:spPr>
        <p:txBody>
          <a:bodyPr/>
          <a:lstStyle>
            <a:lvl1pPr marL="0" indent="0" algn="ctr">
              <a:buNone/>
              <a:defRPr>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fld id="{971B8CEC-4479-4606-AA15-BCC01478201E}" type="datetimeFigureOut">
              <a:rPr lang="en-US" smtClean="0"/>
              <a:t>10/31/2021</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smtClean="0"/>
            </a:lvl1pPr>
          </a:lstStyle>
          <a:p>
            <a:fld id="{2C08A124-94CB-449C-A82E-4B662ABF250C}" type="slidenum">
              <a:rPr lang="en-US" smtClean="0"/>
              <a:t>‹#›</a:t>
            </a:fld>
            <a:endParaRPr lang="en-US"/>
          </a:p>
        </p:txBody>
      </p:sp>
    </p:spTree>
    <p:extLst>
      <p:ext uri="{BB962C8B-B14F-4D97-AF65-F5344CB8AC3E}">
        <p14:creationId xmlns:p14="http://schemas.microsoft.com/office/powerpoint/2010/main" val="275541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971B8CEC-4479-4606-AA15-BCC01478201E}" type="datetimeFigureOut">
              <a:rPr lang="en-US" smtClean="0"/>
              <a:t>10/31/2021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08A124-94CB-449C-A82E-4B662ABF250C}" type="slidenum">
              <a:rPr lang="en-US" smtClean="0"/>
              <a:t>‹#›</a:t>
            </a:fld>
            <a:endParaRPr lang="en-US"/>
          </a:p>
        </p:txBody>
      </p:sp>
    </p:spTree>
    <p:extLst>
      <p:ext uri="{BB962C8B-B14F-4D97-AF65-F5344CB8AC3E}">
        <p14:creationId xmlns:p14="http://schemas.microsoft.com/office/powerpoint/2010/main" val="306473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971B8CEC-4479-4606-AA15-BCC01478201E}" type="datetimeFigureOut">
              <a:rPr lang="en-US" smtClean="0"/>
              <a:t>10/31/2021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08A124-94CB-449C-A82E-4B662ABF250C}" type="slidenum">
              <a:rPr lang="en-US" smtClean="0"/>
              <a:t>‹#›</a:t>
            </a:fld>
            <a:endParaRPr lang="en-US"/>
          </a:p>
        </p:txBody>
      </p:sp>
    </p:spTree>
    <p:extLst>
      <p:ext uri="{BB962C8B-B14F-4D97-AF65-F5344CB8AC3E}">
        <p14:creationId xmlns:p14="http://schemas.microsoft.com/office/powerpoint/2010/main" val="393516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971B8CEC-4479-4606-AA15-BCC01478201E}" type="datetimeFigureOut">
              <a:rPr lang="en-US" smtClean="0"/>
              <a:t>10/31/2021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08A124-94CB-449C-A82E-4B662ABF250C}" type="slidenum">
              <a:rPr lang="en-US" smtClean="0"/>
              <a:t>‹#›</a:t>
            </a:fld>
            <a:endParaRPr lang="en-US"/>
          </a:p>
        </p:txBody>
      </p:sp>
    </p:spTree>
    <p:extLst>
      <p:ext uri="{BB962C8B-B14F-4D97-AF65-F5344CB8AC3E}">
        <p14:creationId xmlns:p14="http://schemas.microsoft.com/office/powerpoint/2010/main" val="290162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71B8CEC-4479-4606-AA15-BCC01478201E}" type="datetimeFigureOut">
              <a:rPr lang="en-US" smtClean="0"/>
              <a:t>10/31/2021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08A124-94CB-449C-A82E-4B662ABF250C}" type="slidenum">
              <a:rPr lang="en-US" smtClean="0"/>
              <a:t>‹#›</a:t>
            </a:fld>
            <a:endParaRPr lang="en-US"/>
          </a:p>
        </p:txBody>
      </p:sp>
    </p:spTree>
    <p:extLst>
      <p:ext uri="{BB962C8B-B14F-4D97-AF65-F5344CB8AC3E}">
        <p14:creationId xmlns:p14="http://schemas.microsoft.com/office/powerpoint/2010/main" val="2090204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fld id="{971B8CEC-4479-4606-AA15-BCC01478201E}" type="datetimeFigureOut">
              <a:rPr lang="en-US" smtClean="0"/>
              <a:t>10/31/2021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C08A124-94CB-449C-A82E-4B662ABF250C}" type="slidenum">
              <a:rPr lang="en-US" smtClean="0"/>
              <a:t>‹#›</a:t>
            </a:fld>
            <a:endParaRPr lang="en-US"/>
          </a:p>
        </p:txBody>
      </p:sp>
    </p:spTree>
    <p:extLst>
      <p:ext uri="{BB962C8B-B14F-4D97-AF65-F5344CB8AC3E}">
        <p14:creationId xmlns:p14="http://schemas.microsoft.com/office/powerpoint/2010/main" val="373586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fld id="{971B8CEC-4479-4606-AA15-BCC01478201E}" type="datetimeFigureOut">
              <a:rPr lang="en-US" smtClean="0"/>
              <a:t>10/31/2021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C08A124-94CB-449C-A82E-4B662ABF250C}" type="slidenum">
              <a:rPr lang="en-US" smtClean="0"/>
              <a:t>‹#›</a:t>
            </a:fld>
            <a:endParaRPr lang="en-US"/>
          </a:p>
        </p:txBody>
      </p:sp>
    </p:spTree>
    <p:extLst>
      <p:ext uri="{BB962C8B-B14F-4D97-AF65-F5344CB8AC3E}">
        <p14:creationId xmlns:p14="http://schemas.microsoft.com/office/powerpoint/2010/main" val="273169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fld id="{971B8CEC-4479-4606-AA15-BCC01478201E}" type="datetimeFigureOut">
              <a:rPr lang="en-US" smtClean="0"/>
              <a:t>10/31/2021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C08A124-94CB-449C-A82E-4B662ABF250C}" type="slidenum">
              <a:rPr lang="en-US" smtClean="0"/>
              <a:t>‹#›</a:t>
            </a:fld>
            <a:endParaRPr lang="en-US"/>
          </a:p>
        </p:txBody>
      </p:sp>
    </p:spTree>
    <p:extLst>
      <p:ext uri="{BB962C8B-B14F-4D97-AF65-F5344CB8AC3E}">
        <p14:creationId xmlns:p14="http://schemas.microsoft.com/office/powerpoint/2010/main" val="121399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71B8CEC-4479-4606-AA15-BCC01478201E}" type="datetimeFigureOut">
              <a:rPr lang="en-US" smtClean="0"/>
              <a:t>10/31/2021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C08A124-94CB-449C-A82E-4B662ABF250C}" type="slidenum">
              <a:rPr lang="en-US" smtClean="0"/>
              <a:t>‹#›</a:t>
            </a:fld>
            <a:endParaRPr lang="en-US"/>
          </a:p>
        </p:txBody>
      </p:sp>
    </p:spTree>
    <p:extLst>
      <p:ext uri="{BB962C8B-B14F-4D97-AF65-F5344CB8AC3E}">
        <p14:creationId xmlns:p14="http://schemas.microsoft.com/office/powerpoint/2010/main" val="78251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71B8CEC-4479-4606-AA15-BCC01478201E}" type="datetimeFigureOut">
              <a:rPr lang="en-US" smtClean="0"/>
              <a:t>10/31/2021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C08A124-94CB-449C-A82E-4B662ABF250C}" type="slidenum">
              <a:rPr lang="en-US" smtClean="0"/>
              <a:t>‹#›</a:t>
            </a:fld>
            <a:endParaRPr lang="en-US"/>
          </a:p>
        </p:txBody>
      </p:sp>
    </p:spTree>
    <p:extLst>
      <p:ext uri="{BB962C8B-B14F-4D97-AF65-F5344CB8AC3E}">
        <p14:creationId xmlns:p14="http://schemas.microsoft.com/office/powerpoint/2010/main" val="5943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71B8CEC-4479-4606-AA15-BCC01478201E}" type="datetimeFigureOut">
              <a:rPr lang="en-US" smtClean="0"/>
              <a:t>10/31/2021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C08A124-94CB-449C-A82E-4B662ABF250C}" type="slidenum">
              <a:rPr lang="en-US" smtClean="0"/>
              <a:t>‹#›</a:t>
            </a:fld>
            <a:endParaRPr lang="en-US"/>
          </a:p>
        </p:txBody>
      </p:sp>
    </p:spTree>
    <p:extLst>
      <p:ext uri="{BB962C8B-B14F-4D97-AF65-F5344CB8AC3E}">
        <p14:creationId xmlns:p14="http://schemas.microsoft.com/office/powerpoint/2010/main" val="319438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1"/>
            <a:ext cx="9647767" cy="1439863"/>
          </a:xfrm>
          <a:prstGeom prst="rect">
            <a:avLst/>
          </a:prstGeom>
          <a:gradFill>
            <a:gsLst>
              <a:gs pos="0">
                <a:schemeClr val="accent1">
                  <a:alpha val="80000"/>
                </a:schemeClr>
              </a:gs>
              <a:gs pos="0">
                <a:schemeClr val="accent1"/>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27" name="Title Placeholder 1"/>
          <p:cNvSpPr>
            <a:spLocks noGrp="1"/>
          </p:cNvSpPr>
          <p:nvPr>
            <p:ph type="title"/>
          </p:nvPr>
        </p:nvSpPr>
        <p:spPr bwMode="auto">
          <a:xfrm>
            <a:off x="334434" y="274639"/>
            <a:ext cx="912283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334433"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971B8CEC-4479-4606-AA15-BCC01478201E}" type="datetimeFigureOut">
              <a:rPr lang="en-US" smtClean="0"/>
              <a:t>10/31/2021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fld id="{2C08A124-94CB-449C-A82E-4B662ABF250C}" type="slidenum">
              <a:rPr lang="en-US" smtClean="0"/>
              <a:t>‹#›</a:t>
            </a:fld>
            <a:endParaRPr lang="en-US"/>
          </a:p>
        </p:txBody>
      </p:sp>
      <p:pic>
        <p:nvPicPr>
          <p:cNvPr id="1032"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489018" y="-1588"/>
            <a:ext cx="2702983" cy="144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31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kern="1200">
          <a:solidFill>
            <a:srgbClr val="084DA9"/>
          </a:solidFill>
          <a:latin typeface="Arial" pitchFamily="34" charset="0"/>
          <a:ea typeface="+mj-ea"/>
          <a:cs typeface="Arial" pitchFamily="34" charset="0"/>
        </a:defRPr>
      </a:lvl1pPr>
      <a:lvl2pPr algn="l" rtl="0" eaLnBrk="1" fontAlgn="base" hangingPunct="1">
        <a:spcBef>
          <a:spcPct val="0"/>
        </a:spcBef>
        <a:spcAft>
          <a:spcPct val="0"/>
        </a:spcAft>
        <a:defRPr sz="3200">
          <a:solidFill>
            <a:srgbClr val="084DA9"/>
          </a:solidFill>
          <a:latin typeface="Arial" charset="0"/>
          <a:cs typeface="Arial" charset="0"/>
        </a:defRPr>
      </a:lvl2pPr>
      <a:lvl3pPr algn="l" rtl="0" eaLnBrk="1" fontAlgn="base" hangingPunct="1">
        <a:spcBef>
          <a:spcPct val="0"/>
        </a:spcBef>
        <a:spcAft>
          <a:spcPct val="0"/>
        </a:spcAft>
        <a:defRPr sz="3200">
          <a:solidFill>
            <a:srgbClr val="084DA9"/>
          </a:solidFill>
          <a:latin typeface="Arial" charset="0"/>
          <a:cs typeface="Arial" charset="0"/>
        </a:defRPr>
      </a:lvl3pPr>
      <a:lvl4pPr algn="l" rtl="0" eaLnBrk="1" fontAlgn="base" hangingPunct="1">
        <a:spcBef>
          <a:spcPct val="0"/>
        </a:spcBef>
        <a:spcAft>
          <a:spcPct val="0"/>
        </a:spcAft>
        <a:defRPr sz="3200">
          <a:solidFill>
            <a:srgbClr val="084DA9"/>
          </a:solidFill>
          <a:latin typeface="Arial" charset="0"/>
          <a:cs typeface="Arial" charset="0"/>
        </a:defRPr>
      </a:lvl4pPr>
      <a:lvl5pPr algn="l" rtl="0" eaLnBrk="1" fontAlgn="base" hangingPunct="1">
        <a:spcBef>
          <a:spcPct val="0"/>
        </a:spcBef>
        <a:spcAft>
          <a:spcPct val="0"/>
        </a:spcAft>
        <a:defRPr sz="3200">
          <a:solidFill>
            <a:srgbClr val="084DA9"/>
          </a:solidFill>
          <a:latin typeface="Arial" charset="0"/>
          <a:cs typeface="Arial" charset="0"/>
        </a:defRPr>
      </a:lvl5pPr>
      <a:lvl6pPr marL="457200" algn="l" rtl="0" eaLnBrk="1" fontAlgn="base" hangingPunct="1">
        <a:spcBef>
          <a:spcPct val="0"/>
        </a:spcBef>
        <a:spcAft>
          <a:spcPct val="0"/>
        </a:spcAft>
        <a:defRPr sz="3200">
          <a:solidFill>
            <a:schemeClr val="tx1"/>
          </a:solidFill>
          <a:latin typeface="Calibri" pitchFamily="34" charset="0"/>
        </a:defRPr>
      </a:lvl6pPr>
      <a:lvl7pPr marL="914400" algn="l" rtl="0" eaLnBrk="1" fontAlgn="base" hangingPunct="1">
        <a:spcBef>
          <a:spcPct val="0"/>
        </a:spcBef>
        <a:spcAft>
          <a:spcPct val="0"/>
        </a:spcAft>
        <a:defRPr sz="3200">
          <a:solidFill>
            <a:schemeClr val="tx1"/>
          </a:solidFill>
          <a:latin typeface="Calibri" pitchFamily="34" charset="0"/>
        </a:defRPr>
      </a:lvl7pPr>
      <a:lvl8pPr marL="1371600" algn="l" rtl="0" eaLnBrk="1" fontAlgn="base" hangingPunct="1">
        <a:spcBef>
          <a:spcPct val="0"/>
        </a:spcBef>
        <a:spcAft>
          <a:spcPct val="0"/>
        </a:spcAft>
        <a:defRPr sz="3200">
          <a:solidFill>
            <a:schemeClr val="tx1"/>
          </a:solidFill>
          <a:latin typeface="Calibri" pitchFamily="34" charset="0"/>
        </a:defRPr>
      </a:lvl8pPr>
      <a:lvl9pPr marL="1828800" algn="l" rtl="0" eaLnBrk="1" fontAlgn="base" hangingPunct="1">
        <a:spcBef>
          <a:spcPct val="0"/>
        </a:spcBef>
        <a:spcAft>
          <a:spcPct val="0"/>
        </a:spcAft>
        <a:defRPr sz="32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0B2F-C710-4652-B8F2-044F1A6621E5}"/>
              </a:ext>
            </a:extLst>
          </p:cNvPr>
          <p:cNvSpPr>
            <a:spLocks noGrp="1"/>
          </p:cNvSpPr>
          <p:nvPr>
            <p:ph type="ctrTitle"/>
          </p:nvPr>
        </p:nvSpPr>
        <p:spPr/>
        <p:txBody>
          <a:bodyPr/>
          <a:lstStyle/>
          <a:p>
            <a:r>
              <a:rPr lang="en-US" dirty="0"/>
              <a:t>Toxicology for pharmacists </a:t>
            </a:r>
          </a:p>
        </p:txBody>
      </p:sp>
      <p:sp>
        <p:nvSpPr>
          <p:cNvPr id="3" name="Subtitle 2">
            <a:extLst>
              <a:ext uri="{FF2B5EF4-FFF2-40B4-BE49-F238E27FC236}">
                <a16:creationId xmlns:a16="http://schemas.microsoft.com/office/drawing/2014/main" id="{9108C85F-E1BE-4584-9F37-5B29DFE5A23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250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EC38-3866-4DD3-A830-4E9214E7BAF1}"/>
              </a:ext>
            </a:extLst>
          </p:cNvPr>
          <p:cNvSpPr>
            <a:spLocks noGrp="1"/>
          </p:cNvSpPr>
          <p:nvPr>
            <p:ph type="title"/>
          </p:nvPr>
        </p:nvSpPr>
        <p:spPr/>
        <p:txBody>
          <a:bodyPr/>
          <a:lstStyle/>
          <a:p>
            <a:r>
              <a:rPr lang="en-US" b="1" dirty="0">
                <a:solidFill>
                  <a:srgbClr val="242021"/>
                </a:solidFill>
              </a:rPr>
              <a:t>Cardiovascular toxicity </a:t>
            </a:r>
            <a:endParaRPr lang="en-US" b="1" dirty="0"/>
          </a:p>
        </p:txBody>
      </p:sp>
      <p:sp>
        <p:nvSpPr>
          <p:cNvPr id="3" name="Content Placeholder 2">
            <a:extLst>
              <a:ext uri="{FF2B5EF4-FFF2-40B4-BE49-F238E27FC236}">
                <a16:creationId xmlns:a16="http://schemas.microsoft.com/office/drawing/2014/main" id="{22613B92-64C8-48A9-8EB5-18F8EAD62D64}"/>
              </a:ext>
            </a:extLst>
          </p:cNvPr>
          <p:cNvSpPr>
            <a:spLocks noGrp="1"/>
          </p:cNvSpPr>
          <p:nvPr>
            <p:ph idx="1"/>
          </p:nvPr>
        </p:nvSpPr>
        <p:spPr/>
        <p:txBody>
          <a:bodyPr>
            <a:normAutofit/>
          </a:bodyPr>
          <a:lstStyle/>
          <a:p>
            <a:pPr algn="justLow"/>
            <a:r>
              <a:rPr lang="en-US" sz="2200" dirty="0">
                <a:latin typeface="+mj-lt"/>
              </a:rPr>
              <a:t>Manifests as abnormal cardiac conduction, arrhythmias, and hypotension. </a:t>
            </a:r>
          </a:p>
          <a:p>
            <a:pPr algn="justLow"/>
            <a:r>
              <a:rPr lang="en-US" sz="2200" dirty="0">
                <a:latin typeface="+mj-lt"/>
              </a:rPr>
              <a:t>Typical electrocardiographic findings include sinus tachycardia with prolongation of the PR, QRS, and QT intervals. A prominent terminal R wave is often seen in lead </a:t>
            </a:r>
            <a:r>
              <a:rPr lang="en-US" sz="2200" dirty="0" err="1">
                <a:latin typeface="+mj-lt"/>
              </a:rPr>
              <a:t>aVR</a:t>
            </a:r>
            <a:r>
              <a:rPr lang="en-US" sz="2200" dirty="0">
                <a:latin typeface="+mj-lt"/>
              </a:rPr>
              <a:t>. </a:t>
            </a:r>
          </a:p>
          <a:p>
            <a:pPr algn="justLow"/>
            <a:r>
              <a:rPr lang="en-US" sz="2200" dirty="0">
                <a:latin typeface="+mj-lt"/>
              </a:rPr>
              <a:t>Various degrees of atrioventricular (AV) block may be seen. A </a:t>
            </a:r>
            <a:r>
              <a:rPr lang="en-US" sz="2200" dirty="0" err="1">
                <a:latin typeface="+mj-lt"/>
              </a:rPr>
              <a:t>Brugada</a:t>
            </a:r>
            <a:r>
              <a:rPr lang="en-US" sz="2200" dirty="0">
                <a:latin typeface="+mj-lt"/>
              </a:rPr>
              <a:t> pattern (down-sloping ST-segment elevation in V1–V3 in association with a right bundle branch block) has also been reported. </a:t>
            </a:r>
          </a:p>
          <a:p>
            <a:pPr algn="justLow"/>
            <a:r>
              <a:rPr lang="en-US" sz="2200" dirty="0">
                <a:latin typeface="+mj-lt"/>
              </a:rPr>
              <a:t>a. Prolongation of the QRS complex to 0.12 seconds or longer, a terminal R wave of 3 mm or more in </a:t>
            </a:r>
            <a:r>
              <a:rPr lang="en-US" sz="2200" dirty="0" err="1">
                <a:latin typeface="+mj-lt"/>
              </a:rPr>
              <a:t>aVR</a:t>
            </a:r>
            <a:r>
              <a:rPr lang="en-US" sz="2200" dirty="0">
                <a:latin typeface="+mj-lt"/>
              </a:rPr>
              <a:t>, and a terminal R wave/S wave ratio of 0.7 or more in </a:t>
            </a:r>
            <a:r>
              <a:rPr lang="en-US" sz="2200" dirty="0" err="1">
                <a:latin typeface="+mj-lt"/>
              </a:rPr>
              <a:t>aVR</a:t>
            </a:r>
            <a:r>
              <a:rPr lang="en-US" sz="2200" dirty="0">
                <a:latin typeface="+mj-lt"/>
              </a:rPr>
              <a:t> are fairly reliable predictors of serious cardiovascular and neurologic toxicity (except in the case of amoxapine, which causes seizures and coma with no change in the QRS interval).</a:t>
            </a:r>
          </a:p>
        </p:txBody>
      </p:sp>
    </p:spTree>
    <p:extLst>
      <p:ext uri="{BB962C8B-B14F-4D97-AF65-F5344CB8AC3E}">
        <p14:creationId xmlns:p14="http://schemas.microsoft.com/office/powerpoint/2010/main" val="102000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EC38-3866-4DD3-A830-4E9214E7BAF1}"/>
              </a:ext>
            </a:extLst>
          </p:cNvPr>
          <p:cNvSpPr>
            <a:spLocks noGrp="1"/>
          </p:cNvSpPr>
          <p:nvPr>
            <p:ph type="title"/>
          </p:nvPr>
        </p:nvSpPr>
        <p:spPr/>
        <p:txBody>
          <a:bodyPr/>
          <a:lstStyle/>
          <a:p>
            <a:r>
              <a:rPr lang="en-US" b="1" dirty="0">
                <a:solidFill>
                  <a:srgbClr val="242021"/>
                </a:solidFill>
                <a:latin typeface="HelveticaLTStd-Bold"/>
              </a:rPr>
              <a:t>Cardiovascular </a:t>
            </a:r>
            <a:r>
              <a:rPr lang="en-US" dirty="0">
                <a:solidFill>
                  <a:srgbClr val="242021"/>
                </a:solidFill>
                <a:latin typeface="HelveticaLTStd-Roman"/>
              </a:rPr>
              <a:t>toxicity </a:t>
            </a:r>
            <a:endParaRPr lang="en-US" dirty="0"/>
          </a:p>
        </p:txBody>
      </p:sp>
      <p:sp>
        <p:nvSpPr>
          <p:cNvPr id="3" name="Content Placeholder 2">
            <a:extLst>
              <a:ext uri="{FF2B5EF4-FFF2-40B4-BE49-F238E27FC236}">
                <a16:creationId xmlns:a16="http://schemas.microsoft.com/office/drawing/2014/main" id="{22613B92-64C8-48A9-8EB5-18F8EAD62D64}"/>
              </a:ext>
            </a:extLst>
          </p:cNvPr>
          <p:cNvSpPr>
            <a:spLocks noGrp="1"/>
          </p:cNvSpPr>
          <p:nvPr>
            <p:ph idx="1"/>
          </p:nvPr>
        </p:nvSpPr>
        <p:spPr/>
        <p:txBody>
          <a:bodyPr>
            <a:normAutofit/>
          </a:bodyPr>
          <a:lstStyle/>
          <a:p>
            <a:r>
              <a:rPr lang="en-US" sz="2400" dirty="0">
                <a:latin typeface="+mj-lt"/>
              </a:rPr>
              <a:t>b. Sinus tachycardia accompanied by QRS-interval prolongation may resemble ventricular tachycardia. True ventricular tachycardia and fibrillation may also occur.</a:t>
            </a:r>
          </a:p>
          <a:p>
            <a:r>
              <a:rPr lang="en-US" sz="2400" dirty="0">
                <a:latin typeface="+mj-lt"/>
              </a:rPr>
              <a:t>c. Atypical or polymorphous ventricular tachycardia (torsade de pointes) associated with QT-interval prolongation may occur with therapeutic dosing but is actually uncommon in overdose.</a:t>
            </a:r>
          </a:p>
          <a:p>
            <a:r>
              <a:rPr lang="en-US" sz="2400" dirty="0">
                <a:latin typeface="+mj-lt"/>
              </a:rPr>
              <a:t>d. Development of </a:t>
            </a:r>
            <a:r>
              <a:rPr lang="en-US" sz="2400" dirty="0" err="1">
                <a:latin typeface="+mj-lt"/>
              </a:rPr>
              <a:t>bradyarrhythmias</a:t>
            </a:r>
            <a:r>
              <a:rPr lang="en-US" sz="2400" dirty="0">
                <a:latin typeface="+mj-lt"/>
              </a:rPr>
              <a:t> usually indicates a severely poisoned heart and carries a poor prognosis</a:t>
            </a:r>
            <a:br>
              <a:rPr lang="en-US" sz="2400" dirty="0">
                <a:latin typeface="+mj-lt"/>
              </a:rPr>
            </a:br>
            <a:endParaRPr lang="en-US" sz="2400" dirty="0">
              <a:latin typeface="+mj-lt"/>
            </a:endParaRPr>
          </a:p>
        </p:txBody>
      </p:sp>
    </p:spTree>
    <p:extLst>
      <p:ext uri="{BB962C8B-B14F-4D97-AF65-F5344CB8AC3E}">
        <p14:creationId xmlns:p14="http://schemas.microsoft.com/office/powerpoint/2010/main" val="294882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7A66B-D709-4D31-ADCF-1E466685F0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06405F-0EA2-4335-B556-08BF9890E4B9}"/>
              </a:ext>
            </a:extLst>
          </p:cNvPr>
          <p:cNvSpPr>
            <a:spLocks noGrp="1"/>
          </p:cNvSpPr>
          <p:nvPr>
            <p:ph idx="1"/>
          </p:nvPr>
        </p:nvSpPr>
        <p:spPr/>
        <p:txBody>
          <a:bodyPr/>
          <a:lstStyle/>
          <a:p>
            <a:pPr algn="justLow"/>
            <a:r>
              <a:rPr lang="en-US" dirty="0">
                <a:latin typeface="+mj-lt"/>
              </a:rPr>
              <a:t>Hypotension caused by </a:t>
            </a:r>
            <a:r>
              <a:rPr lang="en-US" dirty="0" err="1">
                <a:latin typeface="+mj-lt"/>
              </a:rPr>
              <a:t>venodilation</a:t>
            </a:r>
            <a:r>
              <a:rPr lang="en-US" dirty="0">
                <a:latin typeface="+mj-lt"/>
              </a:rPr>
              <a:t> is common and usually mild. In severe cases, hypotension results from myocardial depression and may be refractory to treatment; some patients die with progressive, intractable cardiogenic shock. </a:t>
            </a:r>
          </a:p>
          <a:p>
            <a:pPr algn="justLow"/>
            <a:r>
              <a:rPr lang="en-US" dirty="0">
                <a:latin typeface="+mj-lt"/>
              </a:rPr>
              <a:t>Pulmonary edema is also common in severe poisonings.</a:t>
            </a:r>
          </a:p>
        </p:txBody>
      </p:sp>
    </p:spTree>
    <p:extLst>
      <p:ext uri="{BB962C8B-B14F-4D97-AF65-F5344CB8AC3E}">
        <p14:creationId xmlns:p14="http://schemas.microsoft.com/office/powerpoint/2010/main" val="307097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61A8-3D28-4137-B076-7862F9A3DA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9EC7BC-E4CB-49F7-BCCD-3B9ED2CA6476}"/>
              </a:ext>
            </a:extLst>
          </p:cNvPr>
          <p:cNvSpPr>
            <a:spLocks noGrp="1"/>
          </p:cNvSpPr>
          <p:nvPr>
            <p:ph idx="1"/>
          </p:nvPr>
        </p:nvSpPr>
        <p:spPr/>
        <p:txBody>
          <a:bodyPr/>
          <a:lstStyle/>
          <a:p>
            <a:pPr algn="justLow"/>
            <a:r>
              <a:rPr lang="en-US" dirty="0"/>
              <a:t>Seizures are common with tricyclic antidepressant toxicity and may be recurrent or persistent. The muscular hyperactivity from seizures and myoclonic jerking, combined with diminished sweating, can lead to severe hyperthermia, resulting in rhabdomyolysis, brain damage, multisystem failure, and death.</a:t>
            </a:r>
          </a:p>
        </p:txBody>
      </p:sp>
    </p:spTree>
    <p:extLst>
      <p:ext uri="{BB962C8B-B14F-4D97-AF65-F5344CB8AC3E}">
        <p14:creationId xmlns:p14="http://schemas.microsoft.com/office/powerpoint/2010/main" val="187009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C4FE-8345-4E33-8F76-F21CFD4400D8}"/>
              </a:ext>
            </a:extLst>
          </p:cNvPr>
          <p:cNvSpPr>
            <a:spLocks noGrp="1"/>
          </p:cNvSpPr>
          <p:nvPr>
            <p:ph type="title"/>
          </p:nvPr>
        </p:nvSpPr>
        <p:spPr/>
        <p:txBody>
          <a:bodyPr/>
          <a:lstStyle/>
          <a:p>
            <a:r>
              <a:rPr lang="en-US" dirty="0"/>
              <a:t>Death </a:t>
            </a:r>
          </a:p>
        </p:txBody>
      </p:sp>
      <p:sp>
        <p:nvSpPr>
          <p:cNvPr id="3" name="Content Placeholder 2">
            <a:extLst>
              <a:ext uri="{FF2B5EF4-FFF2-40B4-BE49-F238E27FC236}">
                <a16:creationId xmlns:a16="http://schemas.microsoft.com/office/drawing/2014/main" id="{8D910F3B-4645-4F14-8C4C-A6091D6710F7}"/>
              </a:ext>
            </a:extLst>
          </p:cNvPr>
          <p:cNvSpPr>
            <a:spLocks noGrp="1"/>
          </p:cNvSpPr>
          <p:nvPr>
            <p:ph idx="1"/>
          </p:nvPr>
        </p:nvSpPr>
        <p:spPr/>
        <p:txBody>
          <a:bodyPr>
            <a:normAutofit/>
          </a:bodyPr>
          <a:lstStyle/>
          <a:p>
            <a:pPr algn="justLow">
              <a:lnSpc>
                <a:spcPct val="150000"/>
              </a:lnSpc>
            </a:pPr>
            <a:r>
              <a:rPr lang="en-US" sz="2400" dirty="0"/>
              <a:t>Death from tricyclic antidepressant overdose usually occurs within a few hours of admission and may result from ventricular fibrillation, intractable cardiogenic shock, or status epilepticus with hyperthermia. </a:t>
            </a:r>
          </a:p>
          <a:p>
            <a:pPr algn="justLow">
              <a:lnSpc>
                <a:spcPct val="150000"/>
              </a:lnSpc>
            </a:pPr>
            <a:r>
              <a:rPr lang="en-US" sz="2400" dirty="0"/>
              <a:t>Sudden death several days after apparent recovery has been reported occasionally, but in all such cases, there was evidence of continuing cardiac toxicity within 24 hours of death.</a:t>
            </a:r>
          </a:p>
        </p:txBody>
      </p:sp>
    </p:spTree>
    <p:extLst>
      <p:ext uri="{BB962C8B-B14F-4D97-AF65-F5344CB8AC3E}">
        <p14:creationId xmlns:p14="http://schemas.microsoft.com/office/powerpoint/2010/main" val="513924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C70E-6B4C-4328-B31E-FBC10163FFC9}"/>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6A5820D2-DA53-4DA0-919B-40CED214523D}"/>
              </a:ext>
            </a:extLst>
          </p:cNvPr>
          <p:cNvSpPr>
            <a:spLocks noGrp="1"/>
          </p:cNvSpPr>
          <p:nvPr>
            <p:ph idx="1"/>
          </p:nvPr>
        </p:nvSpPr>
        <p:spPr/>
        <p:txBody>
          <a:bodyPr/>
          <a:lstStyle/>
          <a:p>
            <a:pPr algn="justLow"/>
            <a:r>
              <a:rPr lang="en-US" b="1" dirty="0">
                <a:latin typeface="+mj-lt"/>
              </a:rPr>
              <a:t>Specific levels</a:t>
            </a:r>
          </a:p>
          <a:p>
            <a:pPr algn="justLow"/>
            <a:endParaRPr lang="en-US" dirty="0">
              <a:latin typeface="+mj-lt"/>
            </a:endParaRPr>
          </a:p>
          <a:p>
            <a:pPr algn="justLow"/>
            <a:r>
              <a:rPr lang="en-US" b="1" dirty="0">
                <a:latin typeface="+mj-lt"/>
              </a:rPr>
              <a:t>Other useful laboratory </a:t>
            </a:r>
            <a:r>
              <a:rPr lang="en-US" dirty="0">
                <a:latin typeface="+mj-lt"/>
              </a:rPr>
              <a:t>studies include electrolytes, glucose, BUN, creatinine, creatine kinase (CK), urinalysis for myoglobin, arterial blood gases or oximetry, 12-lead ECG and continuous ECG monitoring, and chest radiography. </a:t>
            </a:r>
          </a:p>
        </p:txBody>
      </p:sp>
    </p:spTree>
    <p:extLst>
      <p:ext uri="{BB962C8B-B14F-4D97-AF65-F5344CB8AC3E}">
        <p14:creationId xmlns:p14="http://schemas.microsoft.com/office/powerpoint/2010/main" val="333862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8483-9DE0-401A-8370-FFFF2F6D0EFA}"/>
              </a:ext>
            </a:extLst>
          </p:cNvPr>
          <p:cNvSpPr>
            <a:spLocks noGrp="1"/>
          </p:cNvSpPr>
          <p:nvPr>
            <p:ph type="title"/>
          </p:nvPr>
        </p:nvSpPr>
        <p:spPr/>
        <p:txBody>
          <a:bodyPr/>
          <a:lstStyle/>
          <a:p>
            <a:r>
              <a:rPr lang="en-US" dirty="0"/>
              <a:t>A. Emergency and supportive measures</a:t>
            </a:r>
          </a:p>
        </p:txBody>
      </p:sp>
      <p:sp>
        <p:nvSpPr>
          <p:cNvPr id="3" name="Content Placeholder 2">
            <a:extLst>
              <a:ext uri="{FF2B5EF4-FFF2-40B4-BE49-F238E27FC236}">
                <a16:creationId xmlns:a16="http://schemas.microsoft.com/office/drawing/2014/main" id="{0B9736F8-6818-4227-AE99-92EE43D4DCF6}"/>
              </a:ext>
            </a:extLst>
          </p:cNvPr>
          <p:cNvSpPr>
            <a:spLocks noGrp="1"/>
          </p:cNvSpPr>
          <p:nvPr>
            <p:ph idx="1"/>
          </p:nvPr>
        </p:nvSpPr>
        <p:spPr/>
        <p:txBody>
          <a:bodyPr>
            <a:normAutofit/>
          </a:bodyPr>
          <a:lstStyle/>
          <a:p>
            <a:pPr algn="justLow"/>
            <a:r>
              <a:rPr lang="en-US" sz="2800" b="0" i="0" dirty="0">
                <a:solidFill>
                  <a:srgbClr val="242021"/>
                </a:solidFill>
                <a:effectLst/>
                <a:latin typeface="+mj-lt"/>
              </a:rPr>
              <a:t>Maintain an open airway and assist ventilation if necessary</a:t>
            </a:r>
            <a:br>
              <a:rPr lang="en-US" sz="2800" b="0" i="0" dirty="0">
                <a:solidFill>
                  <a:srgbClr val="242021"/>
                </a:solidFill>
                <a:effectLst/>
                <a:latin typeface="+mj-lt"/>
              </a:rPr>
            </a:br>
            <a:r>
              <a:rPr lang="en-US" sz="2800" b="1" i="1" dirty="0">
                <a:solidFill>
                  <a:srgbClr val="242021"/>
                </a:solidFill>
                <a:effectLst/>
                <a:latin typeface="+mj-lt"/>
              </a:rPr>
              <a:t>Caution: </a:t>
            </a:r>
            <a:r>
              <a:rPr lang="en-US" sz="2800" b="0" i="0" dirty="0">
                <a:solidFill>
                  <a:srgbClr val="242021"/>
                </a:solidFill>
                <a:effectLst/>
                <a:latin typeface="+mj-lt"/>
              </a:rPr>
              <a:t>Respiratory arrest can occur abruptly and without warning.</a:t>
            </a:r>
          </a:p>
          <a:p>
            <a:pPr algn="justLow"/>
            <a:r>
              <a:rPr lang="en-US" sz="2800" b="0" i="0" dirty="0">
                <a:solidFill>
                  <a:srgbClr val="242021"/>
                </a:solidFill>
                <a:effectLst/>
                <a:latin typeface="+mj-lt"/>
              </a:rPr>
              <a:t>Treat coma, seizure, hyperthermia, hypotension, and arrhythmias if they occur. </a:t>
            </a:r>
          </a:p>
          <a:p>
            <a:pPr algn="justLow"/>
            <a:r>
              <a:rPr lang="en-US" sz="2800" b="1" i="1" dirty="0">
                <a:solidFill>
                  <a:srgbClr val="242021"/>
                </a:solidFill>
                <a:effectLst/>
                <a:latin typeface="+mj-lt"/>
              </a:rPr>
              <a:t>Note: </a:t>
            </a:r>
            <a:r>
              <a:rPr lang="en-US" sz="2800" b="0" i="0" dirty="0">
                <a:solidFill>
                  <a:srgbClr val="242021"/>
                </a:solidFill>
                <a:effectLst/>
                <a:latin typeface="+mj-lt"/>
              </a:rPr>
              <a:t>Do </a:t>
            </a:r>
            <a:r>
              <a:rPr lang="en-US" sz="2800" b="1" i="0" dirty="0">
                <a:solidFill>
                  <a:srgbClr val="242021"/>
                </a:solidFill>
                <a:effectLst/>
                <a:latin typeface="+mj-lt"/>
              </a:rPr>
              <a:t>not </a:t>
            </a:r>
            <a:r>
              <a:rPr lang="en-US" sz="2800" b="0" i="0" dirty="0">
                <a:solidFill>
                  <a:srgbClr val="242021"/>
                </a:solidFill>
                <a:effectLst/>
                <a:latin typeface="+mj-lt"/>
              </a:rPr>
              <a:t>use procainamide or other type </a:t>
            </a:r>
            <a:r>
              <a:rPr lang="en-US" sz="2800" b="0" i="0" dirty="0" err="1">
                <a:solidFill>
                  <a:srgbClr val="242021"/>
                </a:solidFill>
                <a:effectLst/>
                <a:latin typeface="+mj-lt"/>
              </a:rPr>
              <a:t>Ia</a:t>
            </a:r>
            <a:r>
              <a:rPr lang="en-US" sz="2800" b="0" i="0" dirty="0">
                <a:solidFill>
                  <a:srgbClr val="242021"/>
                </a:solidFill>
                <a:effectLst/>
                <a:latin typeface="+mj-lt"/>
              </a:rPr>
              <a:t> or </a:t>
            </a:r>
            <a:r>
              <a:rPr lang="en-US" sz="2800" b="0" i="0" dirty="0" err="1">
                <a:solidFill>
                  <a:srgbClr val="242021"/>
                </a:solidFill>
                <a:effectLst/>
                <a:latin typeface="+mj-lt"/>
              </a:rPr>
              <a:t>Ic</a:t>
            </a:r>
            <a:r>
              <a:rPr lang="en-US" dirty="0">
                <a:solidFill>
                  <a:srgbClr val="242021"/>
                </a:solidFill>
                <a:latin typeface="+mj-lt"/>
              </a:rPr>
              <a:t> </a:t>
            </a:r>
            <a:r>
              <a:rPr lang="en-US" sz="2800" b="0" i="0" dirty="0">
                <a:solidFill>
                  <a:srgbClr val="242021"/>
                </a:solidFill>
                <a:effectLst/>
                <a:latin typeface="+mj-lt"/>
              </a:rPr>
              <a:t>antiarrhythmic agents for ventricular tachycardia because these drugs may aggravate cardiotoxicity.</a:t>
            </a:r>
            <a:r>
              <a:rPr lang="en-US" dirty="0">
                <a:latin typeface="+mj-lt"/>
              </a:rPr>
              <a:t> </a:t>
            </a:r>
          </a:p>
        </p:txBody>
      </p:sp>
    </p:spTree>
    <p:extLst>
      <p:ext uri="{BB962C8B-B14F-4D97-AF65-F5344CB8AC3E}">
        <p14:creationId xmlns:p14="http://schemas.microsoft.com/office/powerpoint/2010/main" val="236721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BCAE-CB7E-455E-87B4-75528697A6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11677F-3318-4414-BA36-875DC6630FDE}"/>
              </a:ext>
            </a:extLst>
          </p:cNvPr>
          <p:cNvSpPr>
            <a:spLocks noGrp="1"/>
          </p:cNvSpPr>
          <p:nvPr>
            <p:ph idx="1"/>
          </p:nvPr>
        </p:nvSpPr>
        <p:spPr/>
        <p:txBody>
          <a:bodyPr/>
          <a:lstStyle/>
          <a:p>
            <a:r>
              <a:rPr lang="en-US" dirty="0"/>
              <a:t>Cardiac Pacing</a:t>
            </a:r>
          </a:p>
          <a:p>
            <a:r>
              <a:rPr lang="en-US" dirty="0"/>
              <a:t>Seizure control </a:t>
            </a:r>
          </a:p>
          <a:p>
            <a:r>
              <a:rPr lang="en-US" dirty="0"/>
              <a:t> </a:t>
            </a:r>
          </a:p>
          <a:p>
            <a:r>
              <a:rPr lang="en-US" dirty="0"/>
              <a:t> </a:t>
            </a:r>
          </a:p>
          <a:p>
            <a:endParaRPr lang="en-US" dirty="0"/>
          </a:p>
        </p:txBody>
      </p:sp>
    </p:spTree>
    <p:extLst>
      <p:ext uri="{BB962C8B-B14F-4D97-AF65-F5344CB8AC3E}">
        <p14:creationId xmlns:p14="http://schemas.microsoft.com/office/powerpoint/2010/main" val="2122444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5B5C-A013-480B-8D4F-55E01D8E9A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52FA39-3B23-4237-953B-C388D81F9C11}"/>
              </a:ext>
            </a:extLst>
          </p:cNvPr>
          <p:cNvSpPr>
            <a:spLocks noGrp="1"/>
          </p:cNvSpPr>
          <p:nvPr>
            <p:ph idx="1"/>
          </p:nvPr>
        </p:nvSpPr>
        <p:spPr/>
        <p:txBody>
          <a:bodyPr>
            <a:normAutofit lnSpcReduction="10000"/>
          </a:bodyPr>
          <a:lstStyle/>
          <a:p>
            <a:pPr algn="justLow">
              <a:lnSpc>
                <a:spcPct val="150000"/>
              </a:lnSpc>
            </a:pPr>
            <a:r>
              <a:rPr lang="en-US" sz="2400" dirty="0"/>
              <a:t>In patients with QRS-interval prolongation or hypotension, administer sodium bicarbonate (p 520), 1–2 </a:t>
            </a:r>
            <a:r>
              <a:rPr lang="en-US" sz="2400" dirty="0" err="1"/>
              <a:t>mEq</a:t>
            </a:r>
            <a:r>
              <a:rPr lang="en-US" sz="2400" dirty="0"/>
              <a:t>/kg IV, and repeat as needed to maintain arterial pH between 7.45 and 7.55. </a:t>
            </a:r>
          </a:p>
          <a:p>
            <a:pPr algn="justLow">
              <a:lnSpc>
                <a:spcPct val="150000"/>
              </a:lnSpc>
            </a:pPr>
            <a:r>
              <a:rPr lang="en-US" sz="2400" dirty="0"/>
              <a:t>Sodium bicarbonate may reverse membrane-depressant effects by increasing extracellular sodium concentrations and by a direct effect of pH on the fast sodium channel. </a:t>
            </a:r>
          </a:p>
          <a:p>
            <a:pPr algn="justLow">
              <a:lnSpc>
                <a:spcPct val="150000"/>
              </a:lnSpc>
            </a:pPr>
            <a:r>
              <a:rPr lang="en-US" sz="2400" dirty="0"/>
              <a:t>Hypertonic sodium chloride has similar effects in animal studies and some human case reports.</a:t>
            </a:r>
          </a:p>
        </p:txBody>
      </p:sp>
    </p:spTree>
    <p:extLst>
      <p:ext uri="{BB962C8B-B14F-4D97-AF65-F5344CB8AC3E}">
        <p14:creationId xmlns:p14="http://schemas.microsoft.com/office/powerpoint/2010/main" val="302947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EB13-90FE-4A64-8FB5-914D243F8A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BBEB5B-B4A1-414C-8D1C-75D55DF9463B}"/>
              </a:ext>
            </a:extLst>
          </p:cNvPr>
          <p:cNvSpPr>
            <a:spLocks noGrp="1"/>
          </p:cNvSpPr>
          <p:nvPr>
            <p:ph idx="1"/>
          </p:nvPr>
        </p:nvSpPr>
        <p:spPr/>
        <p:txBody>
          <a:bodyPr/>
          <a:lstStyle/>
          <a:p>
            <a:pPr algn="justLow">
              <a:lnSpc>
                <a:spcPct val="150000"/>
              </a:lnSpc>
            </a:pPr>
            <a:r>
              <a:rPr lang="en-US" sz="2400" b="0" i="0" dirty="0">
                <a:solidFill>
                  <a:srgbClr val="242021"/>
                </a:solidFill>
                <a:effectLst/>
                <a:latin typeface="+mj-lt"/>
              </a:rPr>
              <a:t>When cardiotoxicity persists despite treatment with sodium bicarbonate, the use of </a:t>
            </a:r>
            <a:r>
              <a:rPr lang="en-US" sz="2400" b="1" i="0" dirty="0">
                <a:solidFill>
                  <a:srgbClr val="242021"/>
                </a:solidFill>
                <a:effectLst/>
                <a:latin typeface="+mj-lt"/>
              </a:rPr>
              <a:t>lidocaine </a:t>
            </a:r>
            <a:r>
              <a:rPr lang="en-US" sz="2400" b="0" i="0" dirty="0">
                <a:solidFill>
                  <a:srgbClr val="242021"/>
                </a:solidFill>
                <a:effectLst/>
                <a:latin typeface="+mj-lt"/>
              </a:rPr>
              <a:t>can be </a:t>
            </a:r>
            <a:r>
              <a:rPr lang="en-US" sz="2400" dirty="0">
                <a:solidFill>
                  <a:srgbClr val="242021"/>
                </a:solidFill>
                <a:latin typeface="+mj-lt"/>
              </a:rPr>
              <a:t>considered, although evidence in people is still limited. </a:t>
            </a:r>
          </a:p>
          <a:p>
            <a:pPr algn="justLow">
              <a:lnSpc>
                <a:spcPct val="150000"/>
              </a:lnSpc>
            </a:pPr>
            <a:r>
              <a:rPr lang="en-US" sz="2400" dirty="0">
                <a:solidFill>
                  <a:srgbClr val="242021"/>
                </a:solidFill>
                <a:latin typeface="+mj-lt"/>
              </a:rPr>
              <a:t>Lidocaine competes with tricyclic antidepressants for binding at the sodium channel but binds for a shorter period of time and thus may reverse some of sodium channel blockade. </a:t>
            </a:r>
          </a:p>
        </p:txBody>
      </p:sp>
    </p:spTree>
    <p:extLst>
      <p:ext uri="{BB962C8B-B14F-4D97-AF65-F5344CB8AC3E}">
        <p14:creationId xmlns:p14="http://schemas.microsoft.com/office/powerpoint/2010/main" val="319651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071A-6639-4972-BD9F-7BCD7F6402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A1F959-B69A-44D6-AA6B-524DC575C092}"/>
              </a:ext>
            </a:extLst>
          </p:cNvPr>
          <p:cNvSpPr>
            <a:spLocks noGrp="1"/>
          </p:cNvSpPr>
          <p:nvPr>
            <p:ph idx="1"/>
          </p:nvPr>
        </p:nvSpPr>
        <p:spPr/>
        <p:txBody>
          <a:bodyPr/>
          <a:lstStyle/>
          <a:p>
            <a:r>
              <a:rPr lang="en-US" dirty="0"/>
              <a:t>Tricyclic antidepressants</a:t>
            </a:r>
          </a:p>
          <a:p>
            <a:r>
              <a:rPr lang="en-US" dirty="0"/>
              <a:t>Serotonin reuptake inhibitors </a:t>
            </a:r>
          </a:p>
          <a:p>
            <a:r>
              <a:rPr lang="en-US" dirty="0"/>
              <a:t>Natural products </a:t>
            </a:r>
          </a:p>
        </p:txBody>
      </p:sp>
    </p:spTree>
    <p:extLst>
      <p:ext uri="{BB962C8B-B14F-4D97-AF65-F5344CB8AC3E}">
        <p14:creationId xmlns:p14="http://schemas.microsoft.com/office/powerpoint/2010/main" val="4708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0336-83CB-4397-A8F1-0BFB8322E0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9CBC4A-6B09-4CE9-A586-A78F6163055F}"/>
              </a:ext>
            </a:extLst>
          </p:cNvPr>
          <p:cNvSpPr>
            <a:spLocks noGrp="1"/>
          </p:cNvSpPr>
          <p:nvPr>
            <p:ph idx="1"/>
          </p:nvPr>
        </p:nvSpPr>
        <p:spPr/>
        <p:txBody>
          <a:bodyPr/>
          <a:lstStyle/>
          <a:p>
            <a:r>
              <a:rPr lang="en-US" dirty="0"/>
              <a:t>For severe tricyclic overdose, particularly with amitriptyline and clomipramine, the use of intravenous lipid emulsion therapy has been reported to be beneficial</a:t>
            </a:r>
          </a:p>
        </p:txBody>
      </p:sp>
    </p:spTree>
    <p:extLst>
      <p:ext uri="{BB962C8B-B14F-4D97-AF65-F5344CB8AC3E}">
        <p14:creationId xmlns:p14="http://schemas.microsoft.com/office/powerpoint/2010/main" val="303209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D122-952C-459E-BCAC-49B31ACD211B}"/>
              </a:ext>
            </a:extLst>
          </p:cNvPr>
          <p:cNvSpPr>
            <a:spLocks noGrp="1"/>
          </p:cNvSpPr>
          <p:nvPr>
            <p:ph type="title"/>
          </p:nvPr>
        </p:nvSpPr>
        <p:spPr/>
        <p:txBody>
          <a:bodyPr/>
          <a:lstStyle/>
          <a:p>
            <a:r>
              <a:rPr lang="en-US" dirty="0"/>
              <a:t>Non-cyclic antidepressants </a:t>
            </a:r>
          </a:p>
        </p:txBody>
      </p:sp>
      <p:sp>
        <p:nvSpPr>
          <p:cNvPr id="3" name="Content Placeholder 2">
            <a:extLst>
              <a:ext uri="{FF2B5EF4-FFF2-40B4-BE49-F238E27FC236}">
                <a16:creationId xmlns:a16="http://schemas.microsoft.com/office/drawing/2014/main" id="{E52FB2E0-1F10-451D-804E-79130A2C6F03}"/>
              </a:ext>
            </a:extLst>
          </p:cNvPr>
          <p:cNvSpPr>
            <a:spLocks noGrp="1"/>
          </p:cNvSpPr>
          <p:nvPr>
            <p:ph idx="1"/>
          </p:nvPr>
        </p:nvSpPr>
        <p:spPr/>
        <p:txBody>
          <a:bodyPr>
            <a:normAutofit/>
          </a:bodyPr>
          <a:lstStyle/>
          <a:p>
            <a:pPr algn="justLow"/>
            <a:r>
              <a:rPr lang="en-US" dirty="0"/>
              <a:t>SSRIs inhibit serotonin reuptake transporters resulting in increased stimulation of serotonin receptors in the brain. </a:t>
            </a:r>
          </a:p>
          <a:p>
            <a:pPr algn="justLow"/>
            <a:r>
              <a:rPr lang="en-US" dirty="0"/>
              <a:t>SNRIs inhibit both serotonin and norepinephrine reuptake transporters and also increase stimulation of CNS norepinephrine receptors. </a:t>
            </a:r>
          </a:p>
          <a:p>
            <a:pPr algn="justLow"/>
            <a:r>
              <a:rPr lang="en-US" dirty="0"/>
              <a:t>Most agents cause CNS depression. </a:t>
            </a:r>
          </a:p>
          <a:p>
            <a:pPr algn="justLow"/>
            <a:r>
              <a:rPr lang="en-US" dirty="0"/>
              <a:t>Bupropion is a stimulant that can also cause seizures, presumably related to inhibition of reuptake of dopamine and norepinephrine.</a:t>
            </a:r>
          </a:p>
        </p:txBody>
      </p:sp>
    </p:spTree>
    <p:extLst>
      <p:ext uri="{BB962C8B-B14F-4D97-AF65-F5344CB8AC3E}">
        <p14:creationId xmlns:p14="http://schemas.microsoft.com/office/powerpoint/2010/main" val="84907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EA4D-BB7E-4CEF-BD05-B9128FD8F9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470AE9-4E56-49ED-878A-7D6EA6DE4B88}"/>
              </a:ext>
            </a:extLst>
          </p:cNvPr>
          <p:cNvSpPr>
            <a:spLocks noGrp="1"/>
          </p:cNvSpPr>
          <p:nvPr>
            <p:ph idx="1"/>
          </p:nvPr>
        </p:nvSpPr>
        <p:spPr/>
        <p:txBody>
          <a:bodyPr>
            <a:normAutofit/>
          </a:bodyPr>
          <a:lstStyle/>
          <a:p>
            <a:pPr algn="justLow"/>
            <a:r>
              <a:rPr lang="en-US" sz="2400" dirty="0">
                <a:latin typeface="+mj-lt"/>
              </a:rPr>
              <a:t>Trazodone and mirtazapine produce peripheral alpha-adrenergic blockade, which can result in hypotension and priapism</a:t>
            </a:r>
          </a:p>
          <a:p>
            <a:pPr algn="justLow"/>
            <a:r>
              <a:rPr lang="en-US" sz="2400" b="0" i="0" dirty="0">
                <a:solidFill>
                  <a:srgbClr val="242021"/>
                </a:solidFill>
                <a:effectLst/>
                <a:latin typeface="+mj-lt"/>
              </a:rPr>
              <a:t>Serotonin reuptake inhibitors, such as fluoxetine, citalopram, sertraline, paroxetine, fluvoxamine, venlafaxine, and trazodone, may interact with each other, with chronic use of an MAO inhibitor, or with dextromethorphan to produce the “</a:t>
            </a:r>
            <a:r>
              <a:rPr lang="en-US" sz="2400" b="1" i="0" dirty="0">
                <a:solidFill>
                  <a:srgbClr val="242021"/>
                </a:solidFill>
                <a:effectLst/>
                <a:latin typeface="+mj-lt"/>
              </a:rPr>
              <a:t>serotonin syndrome</a:t>
            </a:r>
            <a:r>
              <a:rPr lang="en-US" sz="2400" b="0" i="0" dirty="0">
                <a:solidFill>
                  <a:srgbClr val="242021"/>
                </a:solidFill>
                <a:effectLst/>
                <a:latin typeface="+mj-lt"/>
              </a:rPr>
              <a:t>”</a:t>
            </a:r>
            <a:r>
              <a:rPr lang="en-US" sz="2400" dirty="0">
                <a:latin typeface="+mj-lt"/>
              </a:rPr>
              <a:t> </a:t>
            </a:r>
          </a:p>
        </p:txBody>
      </p:sp>
    </p:spTree>
    <p:extLst>
      <p:ext uri="{BB962C8B-B14F-4D97-AF65-F5344CB8AC3E}">
        <p14:creationId xmlns:p14="http://schemas.microsoft.com/office/powerpoint/2010/main" val="1073891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132C3-5702-4718-B307-FBA35E4BE5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A9D198-585F-48C0-BD17-E3C295661E8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3F3D2D3-53BC-46FE-96E5-8603F651554D}"/>
              </a:ext>
            </a:extLst>
          </p:cNvPr>
          <p:cNvPicPr>
            <a:picLocks noChangeAspect="1"/>
          </p:cNvPicPr>
          <p:nvPr/>
        </p:nvPicPr>
        <p:blipFill>
          <a:blip r:embed="rId2"/>
          <a:stretch>
            <a:fillRect/>
          </a:stretch>
        </p:blipFill>
        <p:spPr>
          <a:xfrm>
            <a:off x="746210" y="0"/>
            <a:ext cx="10699580" cy="6858000"/>
          </a:xfrm>
          <a:prstGeom prst="rect">
            <a:avLst/>
          </a:prstGeom>
        </p:spPr>
      </p:pic>
    </p:spTree>
    <p:extLst>
      <p:ext uri="{BB962C8B-B14F-4D97-AF65-F5344CB8AC3E}">
        <p14:creationId xmlns:p14="http://schemas.microsoft.com/office/powerpoint/2010/main" val="4260659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7B0F-9509-4D3B-B8E3-F358657D9865}"/>
              </a:ext>
            </a:extLst>
          </p:cNvPr>
          <p:cNvSpPr>
            <a:spLocks noGrp="1"/>
          </p:cNvSpPr>
          <p:nvPr>
            <p:ph type="title"/>
          </p:nvPr>
        </p:nvSpPr>
        <p:spPr/>
        <p:txBody>
          <a:bodyPr/>
          <a:lstStyle/>
          <a:p>
            <a:r>
              <a:rPr lang="en-US" dirty="0"/>
              <a:t>Central nervous system</a:t>
            </a:r>
          </a:p>
        </p:txBody>
      </p:sp>
      <p:sp>
        <p:nvSpPr>
          <p:cNvPr id="3" name="Content Placeholder 2">
            <a:extLst>
              <a:ext uri="{FF2B5EF4-FFF2-40B4-BE49-F238E27FC236}">
                <a16:creationId xmlns:a16="http://schemas.microsoft.com/office/drawing/2014/main" id="{41EB1C67-A54A-4DF6-9163-DCEF24AAD375}"/>
              </a:ext>
            </a:extLst>
          </p:cNvPr>
          <p:cNvSpPr>
            <a:spLocks noGrp="1"/>
          </p:cNvSpPr>
          <p:nvPr>
            <p:ph idx="1"/>
          </p:nvPr>
        </p:nvSpPr>
        <p:spPr/>
        <p:txBody>
          <a:bodyPr/>
          <a:lstStyle/>
          <a:p>
            <a:r>
              <a:rPr lang="en-US" dirty="0"/>
              <a:t>The usual presentation after SSRI overdose includes ataxia, sedation, and coma. </a:t>
            </a:r>
          </a:p>
          <a:p>
            <a:r>
              <a:rPr lang="en-US" dirty="0"/>
              <a:t>Respiratory depression may occur, especially with co-ingestion of alcohol or other drugs. </a:t>
            </a:r>
          </a:p>
          <a:p>
            <a:r>
              <a:rPr lang="en-US" dirty="0"/>
              <a:t>These agents, particularly bupropion, can cause restlessness, anxiety, and agitation. </a:t>
            </a:r>
          </a:p>
          <a:p>
            <a:r>
              <a:rPr lang="en-US" dirty="0"/>
              <a:t>Tremor and seizures are common with bupropion but occur occasionally after overdose with SSRIs, particularly citalopram, as well as the SNRIs venlafaxine and duloxetine.</a:t>
            </a:r>
          </a:p>
        </p:txBody>
      </p:sp>
    </p:spTree>
    <p:extLst>
      <p:ext uri="{BB962C8B-B14F-4D97-AF65-F5344CB8AC3E}">
        <p14:creationId xmlns:p14="http://schemas.microsoft.com/office/powerpoint/2010/main" val="171364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1C6A-0CE6-4249-ACC9-EE501B1E5D39}"/>
              </a:ext>
            </a:extLst>
          </p:cNvPr>
          <p:cNvSpPr>
            <a:spLocks noGrp="1"/>
          </p:cNvSpPr>
          <p:nvPr>
            <p:ph type="title"/>
          </p:nvPr>
        </p:nvSpPr>
        <p:spPr/>
        <p:txBody>
          <a:bodyPr/>
          <a:lstStyle/>
          <a:p>
            <a:r>
              <a:rPr lang="en-US" dirty="0"/>
              <a:t>Cardiovascular</a:t>
            </a:r>
          </a:p>
        </p:txBody>
      </p:sp>
      <p:sp>
        <p:nvSpPr>
          <p:cNvPr id="3" name="Content Placeholder 2">
            <a:extLst>
              <a:ext uri="{FF2B5EF4-FFF2-40B4-BE49-F238E27FC236}">
                <a16:creationId xmlns:a16="http://schemas.microsoft.com/office/drawing/2014/main" id="{8FE9FAE7-C73D-42A3-BA18-6B0FF2E0D42F}"/>
              </a:ext>
            </a:extLst>
          </p:cNvPr>
          <p:cNvSpPr>
            <a:spLocks noGrp="1"/>
          </p:cNvSpPr>
          <p:nvPr>
            <p:ph idx="1"/>
          </p:nvPr>
        </p:nvSpPr>
        <p:spPr/>
        <p:txBody>
          <a:bodyPr>
            <a:normAutofit/>
          </a:bodyPr>
          <a:lstStyle/>
          <a:p>
            <a:r>
              <a:rPr lang="en-US" sz="2200" b="1" i="0" dirty="0">
                <a:solidFill>
                  <a:srgbClr val="242021"/>
                </a:solidFill>
                <a:effectLst/>
                <a:latin typeface="+mj-lt"/>
              </a:rPr>
              <a:t>Cardiovascular </a:t>
            </a:r>
            <a:r>
              <a:rPr lang="en-US" sz="2200" b="0" i="0" dirty="0">
                <a:solidFill>
                  <a:srgbClr val="242021"/>
                </a:solidFill>
                <a:effectLst/>
                <a:latin typeface="+mj-lt"/>
              </a:rPr>
              <a:t>effects are usually not life-threatening, although trazodone can cause hypotension and orthostatic hypotension, bupropion and SNRIs can cause sinus tachycardia and hypertension, and citalopram and escitalopram can cause sinus bradycardia with hypotension.</a:t>
            </a:r>
            <a:br>
              <a:rPr lang="en-US" sz="2200" b="0" i="0" dirty="0">
                <a:solidFill>
                  <a:srgbClr val="242021"/>
                </a:solidFill>
                <a:effectLst/>
                <a:latin typeface="+mj-lt"/>
              </a:rPr>
            </a:br>
            <a:endParaRPr lang="en-US" sz="2200" b="0" i="0" dirty="0">
              <a:solidFill>
                <a:srgbClr val="242021"/>
              </a:solidFill>
              <a:effectLst/>
              <a:latin typeface="+mj-lt"/>
            </a:endParaRPr>
          </a:p>
          <a:p>
            <a:r>
              <a:rPr lang="en-US" sz="2200" b="1" i="0" dirty="0">
                <a:solidFill>
                  <a:srgbClr val="242021"/>
                </a:solidFill>
                <a:effectLst/>
                <a:latin typeface="+mj-lt"/>
              </a:rPr>
              <a:t>1. </a:t>
            </a:r>
            <a:r>
              <a:rPr lang="en-US" sz="2200" b="0" i="0" dirty="0">
                <a:solidFill>
                  <a:srgbClr val="242021"/>
                </a:solidFill>
                <a:effectLst/>
                <a:latin typeface="+mj-lt"/>
              </a:rPr>
              <a:t>Severe cardiotoxicity, including QRS-interval prolongation, hypotension, and cardiac arrest, has been reported with overdoses involving bupropion, citalopram, and venlafaxine.</a:t>
            </a:r>
          </a:p>
          <a:p>
            <a:r>
              <a:rPr lang="en-US" sz="2200" b="1" i="0" dirty="0">
                <a:solidFill>
                  <a:srgbClr val="242021"/>
                </a:solidFill>
                <a:effectLst/>
                <a:latin typeface="+mj-lt"/>
              </a:rPr>
              <a:t>2. </a:t>
            </a:r>
            <a:r>
              <a:rPr lang="en-US" sz="2200" b="0" i="0" dirty="0">
                <a:solidFill>
                  <a:srgbClr val="242021"/>
                </a:solidFill>
                <a:effectLst/>
                <a:latin typeface="+mj-lt"/>
              </a:rPr>
              <a:t>Venlafaxine and citalopram also cause QT-interval prolongation, and the FDA has recommended a maximal daily citalopram dose of 40 mg to minimize the risk of torsade de pointes.</a:t>
            </a:r>
            <a:r>
              <a:rPr lang="en-US" sz="2200" dirty="0">
                <a:latin typeface="+mj-lt"/>
              </a:rPr>
              <a:t> </a:t>
            </a:r>
            <a:br>
              <a:rPr lang="en-US" sz="2200" dirty="0">
                <a:latin typeface="+mj-lt"/>
              </a:rPr>
            </a:br>
            <a:endParaRPr lang="en-US" sz="2200" dirty="0">
              <a:latin typeface="+mj-lt"/>
            </a:endParaRPr>
          </a:p>
        </p:txBody>
      </p:sp>
    </p:spTree>
    <p:extLst>
      <p:ext uri="{BB962C8B-B14F-4D97-AF65-F5344CB8AC3E}">
        <p14:creationId xmlns:p14="http://schemas.microsoft.com/office/powerpoint/2010/main" val="1700711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15C4-FC01-4C08-9286-AEFD435A6E5D}"/>
              </a:ext>
            </a:extLst>
          </p:cNvPr>
          <p:cNvSpPr>
            <a:spLocks noGrp="1"/>
          </p:cNvSpPr>
          <p:nvPr>
            <p:ph type="title"/>
          </p:nvPr>
        </p:nvSpPr>
        <p:spPr/>
        <p:txBody>
          <a:bodyPr/>
          <a:lstStyle/>
          <a:p>
            <a:r>
              <a:rPr lang="en-US" dirty="0"/>
              <a:t>Serotonin syndrome </a:t>
            </a:r>
          </a:p>
        </p:txBody>
      </p:sp>
      <p:sp>
        <p:nvSpPr>
          <p:cNvPr id="3" name="Content Placeholder 2">
            <a:extLst>
              <a:ext uri="{FF2B5EF4-FFF2-40B4-BE49-F238E27FC236}">
                <a16:creationId xmlns:a16="http://schemas.microsoft.com/office/drawing/2014/main" id="{481F0A12-C2C9-4926-B1D5-7D06CCFED986}"/>
              </a:ext>
            </a:extLst>
          </p:cNvPr>
          <p:cNvSpPr>
            <a:spLocks noGrp="1"/>
          </p:cNvSpPr>
          <p:nvPr>
            <p:ph idx="1"/>
          </p:nvPr>
        </p:nvSpPr>
        <p:spPr/>
        <p:txBody>
          <a:bodyPr>
            <a:normAutofit/>
          </a:bodyPr>
          <a:lstStyle/>
          <a:p>
            <a:pPr algn="justLow">
              <a:lnSpc>
                <a:spcPct val="150000"/>
              </a:lnSpc>
            </a:pPr>
            <a:r>
              <a:rPr lang="en-US" sz="2400" dirty="0">
                <a:latin typeface="+mj-lt"/>
              </a:rPr>
              <a:t>Neuromuscular hyperactivity (hyperreflexia, spontaneous or induced clonus, ocular clonus, rigidity, shivering); autonomic instability (tachycardia, hypertension, diaphoresis, hyperthermia, mydriasis, tremor); and mental status changes (agitation, anxiety, confusion, hypomania).</a:t>
            </a:r>
          </a:p>
          <a:p>
            <a:pPr algn="justLow">
              <a:lnSpc>
                <a:spcPct val="150000"/>
              </a:lnSpc>
            </a:pPr>
            <a:r>
              <a:rPr lang="en-US" sz="2400" dirty="0">
                <a:latin typeface="+mj-lt"/>
              </a:rPr>
              <a:t>This reaction may be seen when a patient taking an MAO inhibitor ingests a serotonin uptake blocker. Because of the long duration of effect of MAO inhibitors and most of the serotonin uptake blockers, this reaction can occur up to several days to weeks after either treatment regimen has been discontinued.</a:t>
            </a:r>
          </a:p>
        </p:txBody>
      </p:sp>
    </p:spTree>
    <p:extLst>
      <p:ext uri="{BB962C8B-B14F-4D97-AF65-F5344CB8AC3E}">
        <p14:creationId xmlns:p14="http://schemas.microsoft.com/office/powerpoint/2010/main" val="92064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15C4-FC01-4C08-9286-AEFD435A6E5D}"/>
              </a:ext>
            </a:extLst>
          </p:cNvPr>
          <p:cNvSpPr>
            <a:spLocks noGrp="1"/>
          </p:cNvSpPr>
          <p:nvPr>
            <p:ph type="title"/>
          </p:nvPr>
        </p:nvSpPr>
        <p:spPr/>
        <p:txBody>
          <a:bodyPr/>
          <a:lstStyle/>
          <a:p>
            <a:r>
              <a:rPr lang="en-US" dirty="0"/>
              <a:t>Serotonin syndrome </a:t>
            </a:r>
          </a:p>
        </p:txBody>
      </p:sp>
      <p:sp>
        <p:nvSpPr>
          <p:cNvPr id="3" name="Content Placeholder 2">
            <a:extLst>
              <a:ext uri="{FF2B5EF4-FFF2-40B4-BE49-F238E27FC236}">
                <a16:creationId xmlns:a16="http://schemas.microsoft.com/office/drawing/2014/main" id="{481F0A12-C2C9-4926-B1D5-7D06CCFED986}"/>
              </a:ext>
            </a:extLst>
          </p:cNvPr>
          <p:cNvSpPr>
            <a:spLocks noGrp="1"/>
          </p:cNvSpPr>
          <p:nvPr>
            <p:ph idx="1"/>
          </p:nvPr>
        </p:nvSpPr>
        <p:spPr/>
        <p:txBody>
          <a:bodyPr>
            <a:normAutofit/>
          </a:bodyPr>
          <a:lstStyle/>
          <a:p>
            <a:pPr algn="justLow">
              <a:lnSpc>
                <a:spcPct val="150000"/>
              </a:lnSpc>
            </a:pPr>
            <a:endParaRPr lang="en-US" sz="2400" dirty="0">
              <a:latin typeface="+mj-lt"/>
            </a:endParaRPr>
          </a:p>
          <a:p>
            <a:pPr algn="justLow">
              <a:lnSpc>
                <a:spcPct val="150000"/>
              </a:lnSpc>
            </a:pPr>
            <a:r>
              <a:rPr lang="en-US" sz="2400" dirty="0">
                <a:latin typeface="+mj-lt"/>
              </a:rPr>
              <a:t>The syndrome has also been described in patients taking an overdose of a single SSRI or SNRI, an SSRI with meperidine, fentanyl, amphetamines, and derivatives(e.g., methylenedioxymethamphetamine [MDMA]), dextromethorphan, linezolid, lithium, St. John’s wort or combinations of various SSRIs and/or SNRIs. </a:t>
            </a:r>
          </a:p>
        </p:txBody>
      </p:sp>
    </p:spTree>
    <p:extLst>
      <p:ext uri="{BB962C8B-B14F-4D97-AF65-F5344CB8AC3E}">
        <p14:creationId xmlns:p14="http://schemas.microsoft.com/office/powerpoint/2010/main" val="2863167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3772-2DEB-4CFF-8FE3-BF17C8287B76}"/>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51705F77-0BAB-48D4-B615-645427C0AEBE}"/>
              </a:ext>
            </a:extLst>
          </p:cNvPr>
          <p:cNvSpPr>
            <a:spLocks noGrp="1"/>
          </p:cNvSpPr>
          <p:nvPr>
            <p:ph idx="1"/>
          </p:nvPr>
        </p:nvSpPr>
        <p:spPr/>
        <p:txBody>
          <a:bodyPr/>
          <a:lstStyle/>
          <a:p>
            <a:r>
              <a:rPr lang="en-US" dirty="0"/>
              <a:t>Levels </a:t>
            </a:r>
          </a:p>
          <a:p>
            <a:r>
              <a:rPr lang="en-US" dirty="0"/>
              <a:t>Lab studies </a:t>
            </a:r>
          </a:p>
          <a:p>
            <a:r>
              <a:rPr lang="en-US" dirty="0"/>
              <a:t>Clinical signs </a:t>
            </a:r>
          </a:p>
        </p:txBody>
      </p:sp>
    </p:spTree>
    <p:extLst>
      <p:ext uri="{BB962C8B-B14F-4D97-AF65-F5344CB8AC3E}">
        <p14:creationId xmlns:p14="http://schemas.microsoft.com/office/powerpoint/2010/main" val="2616410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D5E4-4144-41C2-B9F2-9775A7A2B88C}"/>
              </a:ext>
            </a:extLst>
          </p:cNvPr>
          <p:cNvSpPr>
            <a:spLocks noGrp="1"/>
          </p:cNvSpPr>
          <p:nvPr>
            <p:ph type="title"/>
          </p:nvPr>
        </p:nvSpPr>
        <p:spPr/>
        <p:txBody>
          <a:bodyPr/>
          <a:lstStyle/>
          <a:p>
            <a:r>
              <a:rPr lang="en-US" dirty="0"/>
              <a:t>Treatment </a:t>
            </a:r>
          </a:p>
        </p:txBody>
      </p:sp>
      <p:sp>
        <p:nvSpPr>
          <p:cNvPr id="3" name="Content Placeholder 2">
            <a:extLst>
              <a:ext uri="{FF2B5EF4-FFF2-40B4-BE49-F238E27FC236}">
                <a16:creationId xmlns:a16="http://schemas.microsoft.com/office/drawing/2014/main" id="{6B6C6C74-E14C-494B-8628-6F156F8C121F}"/>
              </a:ext>
            </a:extLst>
          </p:cNvPr>
          <p:cNvSpPr>
            <a:spLocks noGrp="1"/>
          </p:cNvSpPr>
          <p:nvPr>
            <p:ph idx="1"/>
          </p:nvPr>
        </p:nvSpPr>
        <p:spPr/>
        <p:txBody>
          <a:bodyPr/>
          <a:lstStyle/>
          <a:p>
            <a:r>
              <a:rPr lang="en-US" dirty="0"/>
              <a:t>Supportive </a:t>
            </a:r>
          </a:p>
          <a:p>
            <a:r>
              <a:rPr lang="en-US" dirty="0"/>
              <a:t>Serotonin syndrome</a:t>
            </a:r>
          </a:p>
          <a:p>
            <a:r>
              <a:rPr lang="en-US" dirty="0"/>
              <a:t>Seizure</a:t>
            </a:r>
          </a:p>
          <a:p>
            <a:endParaRPr lang="en-US" dirty="0"/>
          </a:p>
        </p:txBody>
      </p:sp>
    </p:spTree>
    <p:extLst>
      <p:ext uri="{BB962C8B-B14F-4D97-AF65-F5344CB8AC3E}">
        <p14:creationId xmlns:p14="http://schemas.microsoft.com/office/powerpoint/2010/main" val="229515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0098-DC0D-4D79-BC00-06F150196DF4}"/>
              </a:ext>
            </a:extLst>
          </p:cNvPr>
          <p:cNvSpPr>
            <a:spLocks noGrp="1"/>
          </p:cNvSpPr>
          <p:nvPr>
            <p:ph type="title"/>
          </p:nvPr>
        </p:nvSpPr>
        <p:spPr/>
        <p:txBody>
          <a:bodyPr/>
          <a:lstStyle/>
          <a:p>
            <a:r>
              <a:rPr lang="en-US" dirty="0"/>
              <a:t>Tricyclic antidepressants (TCA)</a:t>
            </a:r>
          </a:p>
        </p:txBody>
      </p:sp>
      <p:sp>
        <p:nvSpPr>
          <p:cNvPr id="3" name="Content Placeholder 2">
            <a:extLst>
              <a:ext uri="{FF2B5EF4-FFF2-40B4-BE49-F238E27FC236}">
                <a16:creationId xmlns:a16="http://schemas.microsoft.com/office/drawing/2014/main" id="{C18E3265-E4F8-40E8-9594-B7ABCB7A6522}"/>
              </a:ext>
            </a:extLst>
          </p:cNvPr>
          <p:cNvSpPr>
            <a:spLocks noGrp="1"/>
          </p:cNvSpPr>
          <p:nvPr>
            <p:ph idx="1"/>
          </p:nvPr>
        </p:nvSpPr>
        <p:spPr/>
        <p:txBody>
          <a:bodyPr>
            <a:normAutofit/>
          </a:bodyPr>
          <a:lstStyle/>
          <a:p>
            <a:pPr algn="justLow">
              <a:lnSpc>
                <a:spcPct val="150000"/>
              </a:lnSpc>
            </a:pPr>
            <a:r>
              <a:rPr lang="en-US" sz="1800" b="1" i="0" dirty="0">
                <a:solidFill>
                  <a:srgbClr val="242021"/>
                </a:solidFill>
                <a:effectLst/>
                <a:latin typeface="+mj-lt"/>
              </a:rPr>
              <a:t>Mechanism of toxicity. </a:t>
            </a:r>
          </a:p>
          <a:p>
            <a:pPr algn="justLow">
              <a:lnSpc>
                <a:spcPct val="150000"/>
              </a:lnSpc>
            </a:pPr>
            <a:r>
              <a:rPr lang="en-US" sz="1800" b="1" i="0" dirty="0">
                <a:solidFill>
                  <a:srgbClr val="242021"/>
                </a:solidFill>
                <a:effectLst/>
                <a:latin typeface="+mj-lt"/>
              </a:rPr>
              <a:t>Cardiovascular effects. </a:t>
            </a:r>
            <a:r>
              <a:rPr lang="en-US" sz="1800" b="0" i="0" dirty="0">
                <a:solidFill>
                  <a:srgbClr val="242021"/>
                </a:solidFill>
                <a:effectLst/>
                <a:latin typeface="+mj-lt"/>
              </a:rPr>
              <a:t>Several mechanisms contribute to cardiovascular</a:t>
            </a:r>
            <a:br>
              <a:rPr lang="en-US" sz="1800" b="0" i="0" dirty="0">
                <a:solidFill>
                  <a:srgbClr val="242021"/>
                </a:solidFill>
                <a:effectLst/>
                <a:latin typeface="+mj-lt"/>
              </a:rPr>
            </a:br>
            <a:r>
              <a:rPr lang="en-US" sz="1800" b="0" i="0" dirty="0">
                <a:solidFill>
                  <a:srgbClr val="242021"/>
                </a:solidFill>
                <a:effectLst/>
                <a:latin typeface="+mj-lt"/>
              </a:rPr>
              <a:t>toxicity:</a:t>
            </a:r>
          </a:p>
          <a:p>
            <a:pPr marL="800100" lvl="1" indent="-342900" algn="justLow">
              <a:lnSpc>
                <a:spcPct val="150000"/>
              </a:lnSpc>
              <a:buFont typeface="+mj-lt"/>
              <a:buAutoNum type="arabicPeriod"/>
            </a:pPr>
            <a:r>
              <a:rPr lang="en-US" sz="1800" b="0" i="0" dirty="0">
                <a:solidFill>
                  <a:srgbClr val="242021"/>
                </a:solidFill>
                <a:effectLst/>
                <a:latin typeface="+mj-lt"/>
              </a:rPr>
              <a:t>Anticholinergic effects and inhibition of neuronal reuptake of catecholamines result in tachycardia and mild hypertension.</a:t>
            </a:r>
          </a:p>
          <a:p>
            <a:pPr marL="800100" lvl="1" indent="-342900" algn="justLow">
              <a:lnSpc>
                <a:spcPct val="150000"/>
              </a:lnSpc>
              <a:buFont typeface="+mj-lt"/>
              <a:buAutoNum type="arabicPeriod"/>
            </a:pPr>
            <a:r>
              <a:rPr lang="en-US" sz="1800" b="0" i="0" dirty="0">
                <a:solidFill>
                  <a:srgbClr val="242021"/>
                </a:solidFill>
                <a:effectLst/>
                <a:latin typeface="+mj-lt"/>
              </a:rPr>
              <a:t>Peripheral alpha-adrenergic blockade causes vasodilation and contributes to hypotension.</a:t>
            </a:r>
          </a:p>
          <a:p>
            <a:pPr marL="800100" lvl="1" indent="-342900" algn="justLow">
              <a:lnSpc>
                <a:spcPct val="150000"/>
              </a:lnSpc>
              <a:buFont typeface="+mj-lt"/>
              <a:buAutoNum type="arabicPeriod"/>
            </a:pPr>
            <a:r>
              <a:rPr lang="en-US" sz="1800" b="0" i="0" dirty="0">
                <a:solidFill>
                  <a:srgbClr val="242021"/>
                </a:solidFill>
                <a:effectLst/>
                <a:latin typeface="+mj-lt"/>
              </a:rPr>
              <a:t>Membrane-depressant (quinidine-like) effects cause myocardial depression and cardiac conduction disturbances by inhibition of the fast sodium channel that initiates the cardiac cell action potential. </a:t>
            </a:r>
          </a:p>
          <a:p>
            <a:pPr marL="800100" lvl="1" indent="-342900" algn="justLow">
              <a:lnSpc>
                <a:spcPct val="150000"/>
              </a:lnSpc>
              <a:buFont typeface="+mj-lt"/>
              <a:buAutoNum type="arabicPeriod"/>
            </a:pPr>
            <a:r>
              <a:rPr lang="en-US" sz="1800" b="0" i="0" dirty="0">
                <a:solidFill>
                  <a:srgbClr val="242021"/>
                </a:solidFill>
                <a:effectLst/>
                <a:latin typeface="+mj-lt"/>
              </a:rPr>
              <a:t>Metabolic or respiratory acidosis may contribute to cardiotoxicity by further inhibiting the fast sodium channel</a:t>
            </a:r>
            <a:r>
              <a:rPr lang="en-US" sz="1800" dirty="0">
                <a:latin typeface="+mj-lt"/>
              </a:rPr>
              <a:t> </a:t>
            </a:r>
          </a:p>
        </p:txBody>
      </p:sp>
    </p:spTree>
    <p:extLst>
      <p:ext uri="{BB962C8B-B14F-4D97-AF65-F5344CB8AC3E}">
        <p14:creationId xmlns:p14="http://schemas.microsoft.com/office/powerpoint/2010/main" val="2155551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3129-B9FC-46DF-A0FC-3866CB0258CA}"/>
              </a:ext>
            </a:extLst>
          </p:cNvPr>
          <p:cNvSpPr>
            <a:spLocks noGrp="1"/>
          </p:cNvSpPr>
          <p:nvPr>
            <p:ph type="title"/>
          </p:nvPr>
        </p:nvSpPr>
        <p:spPr/>
        <p:txBody>
          <a:bodyPr/>
          <a:lstStyle/>
          <a:p>
            <a:r>
              <a:rPr lang="en-US" dirty="0"/>
              <a:t>COLCHICINE</a:t>
            </a:r>
          </a:p>
        </p:txBody>
      </p:sp>
      <p:sp>
        <p:nvSpPr>
          <p:cNvPr id="3" name="Content Placeholder 2">
            <a:extLst>
              <a:ext uri="{FF2B5EF4-FFF2-40B4-BE49-F238E27FC236}">
                <a16:creationId xmlns:a16="http://schemas.microsoft.com/office/drawing/2014/main" id="{3B9C1049-8FD2-46B8-BCFE-134BBAFC14C5}"/>
              </a:ext>
            </a:extLst>
          </p:cNvPr>
          <p:cNvSpPr>
            <a:spLocks noGrp="1"/>
          </p:cNvSpPr>
          <p:nvPr>
            <p:ph idx="1"/>
          </p:nvPr>
        </p:nvSpPr>
        <p:spPr/>
        <p:txBody>
          <a:bodyPr/>
          <a:lstStyle/>
          <a:p>
            <a:pPr algn="justLow"/>
            <a:r>
              <a:rPr lang="en-US" dirty="0"/>
              <a:t>Mechanism of toxicity. Colchicine inhibits microtubular formation and function, arresting dividing cells during mitosis. Pharmacokinetics: Colchicine is rapidly absorbed after oral administration and extensively distributed to body tissues.</a:t>
            </a:r>
          </a:p>
          <a:p>
            <a:pPr algn="justLow"/>
            <a:r>
              <a:rPr lang="en-US" dirty="0"/>
              <a:t>It is eliminated in the liver by CYP3A4 with a half-life of 4.4–31 hours</a:t>
            </a:r>
          </a:p>
        </p:txBody>
      </p:sp>
    </p:spTree>
    <p:extLst>
      <p:ext uri="{BB962C8B-B14F-4D97-AF65-F5344CB8AC3E}">
        <p14:creationId xmlns:p14="http://schemas.microsoft.com/office/powerpoint/2010/main" val="2978632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C3B2-1A66-422D-8114-E94F8375B6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771DDE-1100-4905-BF55-6F7585971CC7}"/>
              </a:ext>
            </a:extLst>
          </p:cNvPr>
          <p:cNvSpPr>
            <a:spLocks noGrp="1"/>
          </p:cNvSpPr>
          <p:nvPr>
            <p:ph idx="1"/>
          </p:nvPr>
        </p:nvSpPr>
        <p:spPr/>
        <p:txBody>
          <a:bodyPr>
            <a:normAutofit/>
          </a:bodyPr>
          <a:lstStyle/>
          <a:p>
            <a:r>
              <a:rPr lang="en-US" dirty="0"/>
              <a:t>Toxic dose. The maximum FDA-approved therapeutic dose of oral colchicine for acute gout is 1.2 mg followed by 0.6 mg after 1 hour, for a total dose of 1.8 mg.</a:t>
            </a:r>
          </a:p>
          <a:p>
            <a:r>
              <a:rPr lang="en-US" dirty="0"/>
              <a:t>This is a significant reduction from the previously recommended maximum dose of 8 mg. In a series of 150 cases, doses of 0.5 mg/kg or less were associated with diarrhea and vomiting but not death, doses of 0.5–0.8 mg/kg were associated with bone marrow aplasia and 10% mortality, and ingestions greater than 0.8 mg/kg uniformly resulted in death.</a:t>
            </a:r>
          </a:p>
        </p:txBody>
      </p:sp>
    </p:spTree>
    <p:extLst>
      <p:ext uri="{BB962C8B-B14F-4D97-AF65-F5344CB8AC3E}">
        <p14:creationId xmlns:p14="http://schemas.microsoft.com/office/powerpoint/2010/main" val="3074243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C3B2-1A66-422D-8114-E94F8375B6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771DDE-1100-4905-BF55-6F7585971CC7}"/>
              </a:ext>
            </a:extLst>
          </p:cNvPr>
          <p:cNvSpPr>
            <a:spLocks noGrp="1"/>
          </p:cNvSpPr>
          <p:nvPr>
            <p:ph idx="1"/>
          </p:nvPr>
        </p:nvSpPr>
        <p:spPr/>
        <p:txBody>
          <a:bodyPr>
            <a:normAutofit/>
          </a:bodyPr>
          <a:lstStyle/>
          <a:p>
            <a:pPr algn="justLow">
              <a:lnSpc>
                <a:spcPct val="150000"/>
              </a:lnSpc>
            </a:pPr>
            <a:r>
              <a:rPr lang="en-US" sz="2400" dirty="0">
                <a:latin typeface="+mj-lt"/>
              </a:rPr>
              <a:t>Fatalities, however, have been reported with single ingestions of as little as 7 mg, although other case reports describe survival after ingestions of more than 60 mg. </a:t>
            </a:r>
          </a:p>
          <a:p>
            <a:pPr algn="justLow">
              <a:lnSpc>
                <a:spcPct val="150000"/>
              </a:lnSpc>
            </a:pPr>
            <a:r>
              <a:rPr lang="en-US" sz="2400" dirty="0">
                <a:latin typeface="+mj-lt"/>
              </a:rPr>
              <a:t>Ingestions of parts of colchicine containing plants have resulted in severe toxicity and death. </a:t>
            </a:r>
          </a:p>
          <a:p>
            <a:pPr algn="justLow">
              <a:lnSpc>
                <a:spcPct val="150000"/>
              </a:lnSpc>
            </a:pPr>
            <a:r>
              <a:rPr lang="en-US" sz="2400" dirty="0">
                <a:latin typeface="+mj-lt"/>
              </a:rPr>
              <a:t>The dose used for familial Mediterranean fever in adults is slightly higher at 1.2–2.4 mg per day.</a:t>
            </a:r>
          </a:p>
          <a:p>
            <a:pPr algn="justLow">
              <a:lnSpc>
                <a:spcPct val="150000"/>
              </a:lnSpc>
            </a:pPr>
            <a:r>
              <a:rPr lang="en-US" sz="2400" dirty="0">
                <a:latin typeface="+mj-lt"/>
              </a:rPr>
              <a:t>Dosing should be reduced for renal dysfunction for all uses of colchicine.</a:t>
            </a:r>
          </a:p>
        </p:txBody>
      </p:sp>
    </p:spTree>
    <p:extLst>
      <p:ext uri="{BB962C8B-B14F-4D97-AF65-F5344CB8AC3E}">
        <p14:creationId xmlns:p14="http://schemas.microsoft.com/office/powerpoint/2010/main" val="2702180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D9D1-0B13-43BB-B09D-37D6E72BD2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1AE089-7EA0-49D3-A555-6297DC6A7F42}"/>
              </a:ext>
            </a:extLst>
          </p:cNvPr>
          <p:cNvSpPr>
            <a:spLocks noGrp="1"/>
          </p:cNvSpPr>
          <p:nvPr>
            <p:ph idx="1"/>
          </p:nvPr>
        </p:nvSpPr>
        <p:spPr/>
        <p:txBody>
          <a:bodyPr>
            <a:noAutofit/>
          </a:bodyPr>
          <a:lstStyle/>
          <a:p>
            <a:pPr algn="justLow"/>
            <a:r>
              <a:rPr lang="en-US" sz="2200" b="1" i="0" dirty="0">
                <a:solidFill>
                  <a:srgbClr val="242021"/>
                </a:solidFill>
                <a:effectLst/>
                <a:latin typeface="+mj-lt"/>
              </a:rPr>
              <a:t>Clinical presentation. </a:t>
            </a:r>
            <a:r>
              <a:rPr lang="en-US" sz="2200" b="0" i="0" dirty="0">
                <a:solidFill>
                  <a:srgbClr val="242021"/>
                </a:solidFill>
                <a:effectLst/>
                <a:latin typeface="+mj-lt"/>
              </a:rPr>
              <a:t>Colchicine poisoning affects many organ systems, with toxic effects occurring from hours to several days after exposure.</a:t>
            </a:r>
          </a:p>
          <a:p>
            <a:pPr algn="justLow"/>
            <a:endParaRPr lang="en-US" sz="2200" b="0" i="0" dirty="0">
              <a:solidFill>
                <a:srgbClr val="242021"/>
              </a:solidFill>
              <a:effectLst/>
              <a:latin typeface="+mj-lt"/>
            </a:endParaRPr>
          </a:p>
          <a:p>
            <a:pPr algn="justLow"/>
            <a:r>
              <a:rPr lang="en-US" sz="2200" b="1" i="0" dirty="0">
                <a:solidFill>
                  <a:srgbClr val="242021"/>
                </a:solidFill>
                <a:effectLst/>
                <a:latin typeface="+mj-lt"/>
              </a:rPr>
              <a:t>A. </a:t>
            </a:r>
            <a:r>
              <a:rPr lang="en-US" sz="2200" b="0" i="0" dirty="0">
                <a:solidFill>
                  <a:srgbClr val="242021"/>
                </a:solidFill>
                <a:effectLst/>
                <a:latin typeface="+mj-lt"/>
              </a:rPr>
              <a:t>After an </a:t>
            </a:r>
            <a:r>
              <a:rPr lang="en-US" sz="2200" b="1" i="0" dirty="0">
                <a:solidFill>
                  <a:srgbClr val="242021"/>
                </a:solidFill>
                <a:effectLst/>
                <a:latin typeface="+mj-lt"/>
              </a:rPr>
              <a:t>acute overdose, </a:t>
            </a:r>
            <a:r>
              <a:rPr lang="en-US" sz="2200" b="0" i="0" dirty="0">
                <a:solidFill>
                  <a:srgbClr val="242021"/>
                </a:solidFill>
                <a:effectLst/>
                <a:latin typeface="+mj-lt"/>
              </a:rPr>
              <a:t>symptoms typically are delayed for 2–12 hours and include nausea, vomiting, abdominal pain, and severe bloody diarrhea. </a:t>
            </a:r>
          </a:p>
          <a:p>
            <a:pPr algn="justLow"/>
            <a:r>
              <a:rPr lang="en-US" sz="2200" b="0" i="0" dirty="0">
                <a:solidFill>
                  <a:srgbClr val="242021"/>
                </a:solidFill>
                <a:effectLst/>
                <a:latin typeface="+mj-lt"/>
              </a:rPr>
              <a:t>Shock results from depressed cardiac contractility and fluid loss into the GI tract and other tissues. Delirium, seizures, or coma may occur. </a:t>
            </a:r>
          </a:p>
          <a:p>
            <a:pPr algn="justLow"/>
            <a:r>
              <a:rPr lang="en-US" sz="2200" b="0" i="0" dirty="0">
                <a:solidFill>
                  <a:srgbClr val="242021"/>
                </a:solidFill>
                <a:effectLst/>
                <a:latin typeface="+mj-lt"/>
              </a:rPr>
              <a:t>Lactic acidosis related to shock and inhibition of cellular metabolism is common. </a:t>
            </a:r>
          </a:p>
          <a:p>
            <a:pPr algn="justLow"/>
            <a:r>
              <a:rPr lang="en-US" sz="2200" b="0" i="0" dirty="0">
                <a:solidFill>
                  <a:srgbClr val="242021"/>
                </a:solidFill>
                <a:effectLst/>
                <a:latin typeface="+mj-lt"/>
              </a:rPr>
              <a:t>Other manifestations of colchicine poisoning include acute myocardial injury, rhabdomyolysis with myoglobinuria, disseminated intravascular coagulation, and acute renal failure.</a:t>
            </a:r>
          </a:p>
        </p:txBody>
      </p:sp>
    </p:spTree>
    <p:extLst>
      <p:ext uri="{BB962C8B-B14F-4D97-AF65-F5344CB8AC3E}">
        <p14:creationId xmlns:p14="http://schemas.microsoft.com/office/powerpoint/2010/main" val="3916366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D9D1-0B13-43BB-B09D-37D6E72BD2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1AE089-7EA0-49D3-A555-6297DC6A7F42}"/>
              </a:ext>
            </a:extLst>
          </p:cNvPr>
          <p:cNvSpPr>
            <a:spLocks noGrp="1"/>
          </p:cNvSpPr>
          <p:nvPr>
            <p:ph idx="1"/>
          </p:nvPr>
        </p:nvSpPr>
        <p:spPr/>
        <p:txBody>
          <a:bodyPr>
            <a:noAutofit/>
          </a:bodyPr>
          <a:lstStyle/>
          <a:p>
            <a:r>
              <a:rPr lang="en-US" sz="2200" b="0" i="0" dirty="0">
                <a:solidFill>
                  <a:srgbClr val="242021"/>
                </a:solidFill>
                <a:effectLst/>
                <a:latin typeface="+mj-lt"/>
              </a:rPr>
              <a:t>Chronic colchicine poisoning presents with a more insidious onset. Factors precipitating toxicity from chronic use include renal insufficiency, liver disease, and drug interactions (erythromycin, cimetidine, cyclosporine) that can inhibit colchicine clearance.</a:t>
            </a:r>
            <a:br>
              <a:rPr lang="en-US" sz="2200" b="0" i="0" dirty="0">
                <a:solidFill>
                  <a:srgbClr val="242021"/>
                </a:solidFill>
                <a:effectLst/>
                <a:latin typeface="+mj-lt"/>
              </a:rPr>
            </a:br>
            <a:endParaRPr lang="en-US" sz="2200" b="0" i="0" dirty="0">
              <a:solidFill>
                <a:srgbClr val="242021"/>
              </a:solidFill>
              <a:effectLst/>
              <a:latin typeface="+mj-lt"/>
            </a:endParaRPr>
          </a:p>
          <a:p>
            <a:r>
              <a:rPr lang="en-US" sz="2200" b="1" i="0" dirty="0">
                <a:solidFill>
                  <a:srgbClr val="242021"/>
                </a:solidFill>
                <a:effectLst/>
                <a:latin typeface="+mj-lt"/>
              </a:rPr>
              <a:t>B. Death </a:t>
            </a:r>
            <a:r>
              <a:rPr lang="en-US" sz="2200" b="0" i="0" dirty="0">
                <a:solidFill>
                  <a:srgbClr val="242021"/>
                </a:solidFill>
                <a:effectLst/>
                <a:latin typeface="+mj-lt"/>
              </a:rPr>
              <a:t>usually occurs after 8–36 hours and is caused by respiratory failure, intractable shock, and cardiac arrhythmias or sudden cardiac arrest.</a:t>
            </a:r>
            <a:br>
              <a:rPr lang="en-US" sz="2200" b="0" i="0" dirty="0">
                <a:solidFill>
                  <a:srgbClr val="242021"/>
                </a:solidFill>
                <a:effectLst/>
                <a:latin typeface="+mj-lt"/>
              </a:rPr>
            </a:br>
            <a:endParaRPr lang="en-US" sz="2200" b="0" i="0" dirty="0">
              <a:solidFill>
                <a:srgbClr val="242021"/>
              </a:solidFill>
              <a:effectLst/>
              <a:latin typeface="+mj-lt"/>
            </a:endParaRPr>
          </a:p>
          <a:p>
            <a:r>
              <a:rPr lang="en-US" sz="2200" b="1" i="0" dirty="0">
                <a:solidFill>
                  <a:srgbClr val="242021"/>
                </a:solidFill>
                <a:effectLst/>
                <a:latin typeface="+mj-lt"/>
              </a:rPr>
              <a:t>C. Late complications </a:t>
            </a:r>
            <a:r>
              <a:rPr lang="en-US" sz="2200" b="0" i="0" dirty="0">
                <a:solidFill>
                  <a:srgbClr val="242021"/>
                </a:solidFill>
                <a:effectLst/>
                <a:latin typeface="+mj-lt"/>
              </a:rPr>
              <a:t>include bone marrow suppression, particularly leukopenia and thrombocytopenia (4–5 days) and alopecia (2–3 weeks). Chronic colchicine therapy may produce myopathy (proximal muscle weakness and elevated creatine kinase [CK] levels) and polyneuropathy. This also has occurred after acute poisoning</a:t>
            </a:r>
            <a:r>
              <a:rPr lang="en-US" sz="2200" dirty="0">
                <a:latin typeface="+mj-lt"/>
              </a:rPr>
              <a:t> </a:t>
            </a:r>
            <a:br>
              <a:rPr lang="en-US" sz="2200" dirty="0">
                <a:latin typeface="+mj-lt"/>
              </a:rPr>
            </a:br>
            <a:endParaRPr lang="en-US" sz="2200" dirty="0">
              <a:latin typeface="+mj-lt"/>
            </a:endParaRPr>
          </a:p>
        </p:txBody>
      </p:sp>
    </p:spTree>
    <p:extLst>
      <p:ext uri="{BB962C8B-B14F-4D97-AF65-F5344CB8AC3E}">
        <p14:creationId xmlns:p14="http://schemas.microsoft.com/office/powerpoint/2010/main" val="3526202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B825-CC33-42CE-951E-67E6F725E63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F6E60A7-56EF-44EF-A6D4-A6BA697DC76B}"/>
              </a:ext>
            </a:extLst>
          </p:cNvPr>
          <p:cNvPicPr>
            <a:picLocks noGrp="1" noChangeAspect="1"/>
          </p:cNvPicPr>
          <p:nvPr>
            <p:ph idx="1"/>
          </p:nvPr>
        </p:nvPicPr>
        <p:blipFill>
          <a:blip r:embed="rId2"/>
          <a:stretch>
            <a:fillRect/>
          </a:stretch>
        </p:blipFill>
        <p:spPr>
          <a:xfrm>
            <a:off x="334963" y="1743221"/>
            <a:ext cx="10972800" cy="4239920"/>
          </a:xfrm>
        </p:spPr>
      </p:pic>
    </p:spTree>
    <p:extLst>
      <p:ext uri="{BB962C8B-B14F-4D97-AF65-F5344CB8AC3E}">
        <p14:creationId xmlns:p14="http://schemas.microsoft.com/office/powerpoint/2010/main" val="1913695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A703-8EA4-42B0-B8E8-5A2E7855ABF8}"/>
              </a:ext>
            </a:extLst>
          </p:cNvPr>
          <p:cNvSpPr>
            <a:spLocks noGrp="1"/>
          </p:cNvSpPr>
          <p:nvPr>
            <p:ph type="title"/>
          </p:nvPr>
        </p:nvSpPr>
        <p:spPr/>
        <p:txBody>
          <a:bodyPr>
            <a:normAutofit/>
          </a:bodyPr>
          <a:lstStyle/>
          <a:p>
            <a:r>
              <a:rPr lang="en-US" dirty="0"/>
              <a:t>DIGOXIN AND OTHER CARDIAC GLYCOSIDES</a:t>
            </a:r>
          </a:p>
        </p:txBody>
      </p:sp>
      <p:sp>
        <p:nvSpPr>
          <p:cNvPr id="3" name="Content Placeholder 2">
            <a:extLst>
              <a:ext uri="{FF2B5EF4-FFF2-40B4-BE49-F238E27FC236}">
                <a16:creationId xmlns:a16="http://schemas.microsoft.com/office/drawing/2014/main" id="{29AFA2FC-EF33-483C-9A78-70E67C8F0B56}"/>
              </a:ext>
            </a:extLst>
          </p:cNvPr>
          <p:cNvSpPr>
            <a:spLocks noGrp="1"/>
          </p:cNvSpPr>
          <p:nvPr>
            <p:ph idx="1"/>
          </p:nvPr>
        </p:nvSpPr>
        <p:spPr/>
        <p:txBody>
          <a:bodyPr>
            <a:normAutofit/>
          </a:bodyPr>
          <a:lstStyle/>
          <a:p>
            <a:pPr algn="justLow"/>
            <a:r>
              <a:rPr lang="en-US" sz="2200" b="1" i="0" dirty="0">
                <a:solidFill>
                  <a:srgbClr val="242021"/>
                </a:solidFill>
                <a:effectLst/>
                <a:latin typeface="+mj-lt"/>
              </a:rPr>
              <a:t>A. </a:t>
            </a:r>
            <a:r>
              <a:rPr lang="en-US" sz="2200" b="0" i="0" dirty="0">
                <a:solidFill>
                  <a:srgbClr val="242021"/>
                </a:solidFill>
                <a:effectLst/>
                <a:latin typeface="+mj-lt"/>
              </a:rPr>
              <a:t>With </a:t>
            </a:r>
            <a:r>
              <a:rPr lang="en-US" sz="2200" b="1" i="0" dirty="0">
                <a:solidFill>
                  <a:srgbClr val="242021"/>
                </a:solidFill>
                <a:effectLst/>
                <a:latin typeface="+mj-lt"/>
              </a:rPr>
              <a:t>acute overdose</a:t>
            </a:r>
            <a:r>
              <a:rPr lang="en-US" sz="2200" b="0" i="0" dirty="0">
                <a:solidFill>
                  <a:srgbClr val="242021"/>
                </a:solidFill>
                <a:effectLst/>
                <a:latin typeface="+mj-lt"/>
              </a:rPr>
              <a:t>, nausea, vomiting, hyperkalemia, and cardiac arrhythmias are often seen. </a:t>
            </a:r>
            <a:r>
              <a:rPr lang="en-US" sz="2200" b="0" i="0" dirty="0" err="1">
                <a:solidFill>
                  <a:srgbClr val="242021"/>
                </a:solidFill>
                <a:effectLst/>
                <a:latin typeface="+mj-lt"/>
              </a:rPr>
              <a:t>Bradyarrhythmias</a:t>
            </a:r>
            <a:r>
              <a:rPr lang="en-US" sz="2200" b="0" i="0" dirty="0">
                <a:solidFill>
                  <a:srgbClr val="242021"/>
                </a:solidFill>
                <a:effectLst/>
                <a:latin typeface="+mj-lt"/>
              </a:rPr>
              <a:t> include sinus bradycardia, sinoatrial arrest, second- or third-degree AV block, and asystole. Tachyarrhythmias include paroxysmal atrial tachycardia with AV block, accelerated junctional tachycardia, ventricular bigeminy, ventricular tachycardia, bidirectional ventricular tachycardia, and ventricular fibrillation.</a:t>
            </a:r>
          </a:p>
          <a:p>
            <a:pPr algn="justLow"/>
            <a:r>
              <a:rPr lang="en-US" sz="2200" b="1" i="0" dirty="0">
                <a:solidFill>
                  <a:srgbClr val="242021"/>
                </a:solidFill>
                <a:effectLst/>
                <a:latin typeface="+mj-lt"/>
              </a:rPr>
              <a:t>B. </a:t>
            </a:r>
            <a:r>
              <a:rPr lang="en-US" sz="2200" b="0" i="0" dirty="0">
                <a:solidFill>
                  <a:srgbClr val="242021"/>
                </a:solidFill>
                <a:effectLst/>
                <a:latin typeface="+mj-lt"/>
              </a:rPr>
              <a:t>With </a:t>
            </a:r>
            <a:r>
              <a:rPr lang="en-US" sz="2200" b="1" i="0" dirty="0">
                <a:solidFill>
                  <a:srgbClr val="242021"/>
                </a:solidFill>
                <a:effectLst/>
                <a:latin typeface="+mj-lt"/>
              </a:rPr>
              <a:t>chronic intoxication</a:t>
            </a:r>
            <a:r>
              <a:rPr lang="en-US" sz="2200" b="0" i="0" dirty="0">
                <a:solidFill>
                  <a:srgbClr val="242021"/>
                </a:solidFill>
                <a:effectLst/>
                <a:latin typeface="+mj-lt"/>
              </a:rPr>
              <a:t>, nausea, anorexia, abdominal pain, visual disturbances (flashing lights, halos, green-yellow perceptual impairment), weakness, fatigue, sinus bradycardia, atrial fibrillation with slowed ventricular response</a:t>
            </a:r>
            <a:r>
              <a:rPr lang="en-US" sz="2200" dirty="0">
                <a:latin typeface="+mj-lt"/>
              </a:rPr>
              <a:t> </a:t>
            </a:r>
          </a:p>
        </p:txBody>
      </p:sp>
    </p:spTree>
    <p:extLst>
      <p:ext uri="{BB962C8B-B14F-4D97-AF65-F5344CB8AC3E}">
        <p14:creationId xmlns:p14="http://schemas.microsoft.com/office/powerpoint/2010/main" val="1479267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0CAE99-92DF-485C-B0FE-9929595ED429}"/>
              </a:ext>
            </a:extLst>
          </p:cNvPr>
          <p:cNvPicPr>
            <a:picLocks noChangeAspect="1"/>
          </p:cNvPicPr>
          <p:nvPr/>
        </p:nvPicPr>
        <p:blipFill>
          <a:blip r:embed="rId2"/>
          <a:stretch>
            <a:fillRect/>
          </a:stretch>
        </p:blipFill>
        <p:spPr>
          <a:xfrm>
            <a:off x="1399761" y="0"/>
            <a:ext cx="9392478" cy="6858000"/>
          </a:xfrm>
          <a:prstGeom prst="rect">
            <a:avLst/>
          </a:prstGeom>
        </p:spPr>
      </p:pic>
    </p:spTree>
    <p:extLst>
      <p:ext uri="{BB962C8B-B14F-4D97-AF65-F5344CB8AC3E}">
        <p14:creationId xmlns:p14="http://schemas.microsoft.com/office/powerpoint/2010/main" val="3246871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DCFF-54F7-4E6B-B6B7-BA967F627E4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DB304D6-3CFC-4115-971E-12876D8D7C22}"/>
              </a:ext>
            </a:extLst>
          </p:cNvPr>
          <p:cNvPicPr>
            <a:picLocks noGrp="1" noChangeAspect="1"/>
          </p:cNvPicPr>
          <p:nvPr>
            <p:ph idx="1"/>
          </p:nvPr>
        </p:nvPicPr>
        <p:blipFill>
          <a:blip r:embed="rId2"/>
          <a:stretch>
            <a:fillRect/>
          </a:stretch>
        </p:blipFill>
        <p:spPr>
          <a:xfrm>
            <a:off x="334963" y="1729322"/>
            <a:ext cx="10972800" cy="4267718"/>
          </a:xfrm>
        </p:spPr>
      </p:pic>
    </p:spTree>
    <p:extLst>
      <p:ext uri="{BB962C8B-B14F-4D97-AF65-F5344CB8AC3E}">
        <p14:creationId xmlns:p14="http://schemas.microsoft.com/office/powerpoint/2010/main" val="1097431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B34CD-CF18-43CA-A696-E6B6A0EF86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20FC59-DB5E-45C0-8413-A2D8CAE462D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96B0A5F-6A16-48FF-842D-63812F1541DF}"/>
              </a:ext>
            </a:extLst>
          </p:cNvPr>
          <p:cNvPicPr>
            <a:picLocks noChangeAspect="1"/>
          </p:cNvPicPr>
          <p:nvPr/>
        </p:nvPicPr>
        <p:blipFill>
          <a:blip r:embed="rId2"/>
          <a:stretch>
            <a:fillRect/>
          </a:stretch>
        </p:blipFill>
        <p:spPr>
          <a:xfrm>
            <a:off x="880876" y="0"/>
            <a:ext cx="10430248" cy="6858000"/>
          </a:xfrm>
          <a:prstGeom prst="rect">
            <a:avLst/>
          </a:prstGeom>
        </p:spPr>
      </p:pic>
    </p:spTree>
    <p:extLst>
      <p:ext uri="{BB962C8B-B14F-4D97-AF65-F5344CB8AC3E}">
        <p14:creationId xmlns:p14="http://schemas.microsoft.com/office/powerpoint/2010/main" val="44778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9C1B-2074-49D4-9C33-F99D4D1A4F4D}"/>
              </a:ext>
            </a:extLst>
          </p:cNvPr>
          <p:cNvSpPr>
            <a:spLocks noGrp="1"/>
          </p:cNvSpPr>
          <p:nvPr>
            <p:ph type="title"/>
          </p:nvPr>
        </p:nvSpPr>
        <p:spPr/>
        <p:txBody>
          <a:bodyPr/>
          <a:lstStyle/>
          <a:p>
            <a:r>
              <a:rPr lang="en-US" b="1" dirty="0">
                <a:solidFill>
                  <a:srgbClr val="242021"/>
                </a:solidFill>
                <a:latin typeface="Times New Roman (Headings)"/>
              </a:rPr>
              <a:t>Central nervous system effects. </a:t>
            </a:r>
            <a:endParaRPr lang="en-US" dirty="0">
              <a:latin typeface="Times New Roman (Headings)"/>
            </a:endParaRPr>
          </a:p>
        </p:txBody>
      </p:sp>
      <p:sp>
        <p:nvSpPr>
          <p:cNvPr id="3" name="Content Placeholder 2">
            <a:extLst>
              <a:ext uri="{FF2B5EF4-FFF2-40B4-BE49-F238E27FC236}">
                <a16:creationId xmlns:a16="http://schemas.microsoft.com/office/drawing/2014/main" id="{8BC2AC10-FC93-4CC9-B451-BC86769C82F3}"/>
              </a:ext>
            </a:extLst>
          </p:cNvPr>
          <p:cNvSpPr>
            <a:spLocks noGrp="1"/>
          </p:cNvSpPr>
          <p:nvPr>
            <p:ph idx="1"/>
          </p:nvPr>
        </p:nvSpPr>
        <p:spPr/>
        <p:txBody>
          <a:bodyPr/>
          <a:lstStyle/>
          <a:p>
            <a:r>
              <a:rPr lang="en-US" sz="2800" b="0" i="0" dirty="0">
                <a:solidFill>
                  <a:srgbClr val="242021"/>
                </a:solidFill>
                <a:effectLst/>
                <a:latin typeface="+mj-lt"/>
              </a:rPr>
              <a:t>These effects result in part from anticholinergic toxicity (</a:t>
            </a:r>
            <a:r>
              <a:rPr lang="en-US" sz="2800" b="0" i="0" dirty="0" err="1">
                <a:solidFill>
                  <a:srgbClr val="242021"/>
                </a:solidFill>
                <a:effectLst/>
                <a:latin typeface="+mj-lt"/>
              </a:rPr>
              <a:t>eg</a:t>
            </a:r>
            <a:r>
              <a:rPr lang="en-US" sz="2800" b="0" i="0" dirty="0">
                <a:solidFill>
                  <a:srgbClr val="242021"/>
                </a:solidFill>
                <a:effectLst/>
                <a:latin typeface="+mj-lt"/>
              </a:rPr>
              <a:t>, sedation and coma), but seizures are probably a result of inhibition of reuptake of norepinephrine or serotonin in the brain or other central effects.</a:t>
            </a:r>
            <a:r>
              <a:rPr lang="en-US" dirty="0">
                <a:latin typeface="+mj-lt"/>
              </a:rPr>
              <a:t> </a:t>
            </a:r>
            <a:br>
              <a:rPr lang="en-US" dirty="0">
                <a:latin typeface="+mj-lt"/>
              </a:rPr>
            </a:br>
            <a:endParaRPr lang="en-US" dirty="0">
              <a:latin typeface="+mj-lt"/>
            </a:endParaRPr>
          </a:p>
        </p:txBody>
      </p:sp>
    </p:spTree>
    <p:extLst>
      <p:ext uri="{BB962C8B-B14F-4D97-AF65-F5344CB8AC3E}">
        <p14:creationId xmlns:p14="http://schemas.microsoft.com/office/powerpoint/2010/main" val="2453077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5059-752B-4034-AC33-94D023DA75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3890CB-3542-4D8F-90C2-C2B02ADABC6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1702653-F954-4E98-BA2F-6DFCF6D95E69}"/>
              </a:ext>
            </a:extLst>
          </p:cNvPr>
          <p:cNvPicPr>
            <a:picLocks noChangeAspect="1"/>
          </p:cNvPicPr>
          <p:nvPr/>
        </p:nvPicPr>
        <p:blipFill>
          <a:blip r:embed="rId2"/>
          <a:stretch>
            <a:fillRect/>
          </a:stretch>
        </p:blipFill>
        <p:spPr>
          <a:xfrm>
            <a:off x="1458187" y="0"/>
            <a:ext cx="9275626" cy="6858000"/>
          </a:xfrm>
          <a:prstGeom prst="rect">
            <a:avLst/>
          </a:prstGeom>
        </p:spPr>
      </p:pic>
    </p:spTree>
    <p:extLst>
      <p:ext uri="{BB962C8B-B14F-4D97-AF65-F5344CB8AC3E}">
        <p14:creationId xmlns:p14="http://schemas.microsoft.com/office/powerpoint/2010/main" val="4278724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1240-370D-44BD-8504-139BA4FBC4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99F3F3-DBAE-4F22-AB6B-232A4476B66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E81AEB3-5849-484D-8BBF-2AF23D3504DE}"/>
              </a:ext>
            </a:extLst>
          </p:cNvPr>
          <p:cNvPicPr>
            <a:picLocks noChangeAspect="1"/>
          </p:cNvPicPr>
          <p:nvPr/>
        </p:nvPicPr>
        <p:blipFill>
          <a:blip r:embed="rId2"/>
          <a:stretch>
            <a:fillRect/>
          </a:stretch>
        </p:blipFill>
        <p:spPr>
          <a:xfrm>
            <a:off x="395287" y="495300"/>
            <a:ext cx="11401425" cy="5867400"/>
          </a:xfrm>
          <a:prstGeom prst="rect">
            <a:avLst/>
          </a:prstGeom>
        </p:spPr>
      </p:pic>
    </p:spTree>
    <p:extLst>
      <p:ext uri="{BB962C8B-B14F-4D97-AF65-F5344CB8AC3E}">
        <p14:creationId xmlns:p14="http://schemas.microsoft.com/office/powerpoint/2010/main" val="303993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A607-07B2-4C69-9BCD-AE29A640AC56}"/>
              </a:ext>
            </a:extLst>
          </p:cNvPr>
          <p:cNvSpPr>
            <a:spLocks noGrp="1"/>
          </p:cNvSpPr>
          <p:nvPr>
            <p:ph type="title"/>
          </p:nvPr>
        </p:nvSpPr>
        <p:spPr/>
        <p:txBody>
          <a:bodyPr/>
          <a:lstStyle/>
          <a:p>
            <a:r>
              <a:rPr lang="en-US" b="1" dirty="0">
                <a:solidFill>
                  <a:srgbClr val="242021"/>
                </a:solidFill>
                <a:latin typeface="+mj-lt"/>
              </a:rPr>
              <a:t>Pharmacokinetics. </a:t>
            </a:r>
            <a:endParaRPr lang="en-US" dirty="0"/>
          </a:p>
        </p:txBody>
      </p:sp>
      <p:sp>
        <p:nvSpPr>
          <p:cNvPr id="3" name="Content Placeholder 2">
            <a:extLst>
              <a:ext uri="{FF2B5EF4-FFF2-40B4-BE49-F238E27FC236}">
                <a16:creationId xmlns:a16="http://schemas.microsoft.com/office/drawing/2014/main" id="{158814F0-9E7F-489D-B075-624AE47EB760}"/>
              </a:ext>
            </a:extLst>
          </p:cNvPr>
          <p:cNvSpPr>
            <a:spLocks noGrp="1"/>
          </p:cNvSpPr>
          <p:nvPr>
            <p:ph idx="1"/>
          </p:nvPr>
        </p:nvSpPr>
        <p:spPr/>
        <p:txBody>
          <a:bodyPr>
            <a:normAutofit/>
          </a:bodyPr>
          <a:lstStyle/>
          <a:p>
            <a:r>
              <a:rPr lang="en-US" sz="2400" b="0" i="0" dirty="0">
                <a:solidFill>
                  <a:srgbClr val="242021"/>
                </a:solidFill>
                <a:effectLst/>
                <a:latin typeface="+mj-lt"/>
              </a:rPr>
              <a:t>Anticholinergic effects of these drugs may retard gastric emptying, resulting in slow or erratic absorption. </a:t>
            </a:r>
          </a:p>
          <a:p>
            <a:r>
              <a:rPr lang="en-US" sz="2400" b="0" i="0" dirty="0">
                <a:solidFill>
                  <a:srgbClr val="242021"/>
                </a:solidFill>
                <a:effectLst/>
                <a:latin typeface="+mj-lt"/>
              </a:rPr>
              <a:t>Most of these drugs are extensively bound to body tissues and plasma proteins, resulting in very large volumes of distribution and long elimination half-lives. </a:t>
            </a:r>
          </a:p>
          <a:p>
            <a:r>
              <a:rPr lang="en-US" sz="2400" b="0" i="0" dirty="0">
                <a:solidFill>
                  <a:srgbClr val="242021"/>
                </a:solidFill>
                <a:effectLst/>
                <a:latin typeface="+mj-lt"/>
              </a:rPr>
              <a:t>Tricyclic antidepressants are metabolized primarily by the liver, with only a small fraction excreted unchanged in the urine. </a:t>
            </a:r>
          </a:p>
          <a:p>
            <a:r>
              <a:rPr lang="en-US" sz="2400" b="0" i="0" dirty="0">
                <a:solidFill>
                  <a:srgbClr val="242021"/>
                </a:solidFill>
                <a:effectLst/>
                <a:latin typeface="+mj-lt"/>
              </a:rPr>
              <a:t>Active metabolites may contribute to toxicity; several drugs are metabolized to other well known tricyclic antidepressants (</a:t>
            </a:r>
            <a:r>
              <a:rPr lang="en-US" sz="2400" b="0" i="0" dirty="0" err="1">
                <a:solidFill>
                  <a:srgbClr val="242021"/>
                </a:solidFill>
                <a:effectLst/>
                <a:latin typeface="+mj-lt"/>
              </a:rPr>
              <a:t>eg</a:t>
            </a:r>
            <a:r>
              <a:rPr lang="en-US" sz="2400" b="0" i="0" dirty="0">
                <a:solidFill>
                  <a:srgbClr val="242021"/>
                </a:solidFill>
                <a:effectLst/>
                <a:latin typeface="+mj-lt"/>
              </a:rPr>
              <a:t>, amitriptyline to nortriptyline, imipramine to desipramine)</a:t>
            </a:r>
            <a:r>
              <a:rPr lang="en-US" sz="2400" dirty="0">
                <a:latin typeface="+mj-lt"/>
              </a:rPr>
              <a:t> </a:t>
            </a:r>
            <a:br>
              <a:rPr lang="en-US" sz="2400" dirty="0">
                <a:latin typeface="+mj-lt"/>
              </a:rPr>
            </a:br>
            <a:endParaRPr lang="en-US" sz="2400" dirty="0">
              <a:latin typeface="+mj-lt"/>
            </a:endParaRPr>
          </a:p>
        </p:txBody>
      </p:sp>
    </p:spTree>
    <p:extLst>
      <p:ext uri="{BB962C8B-B14F-4D97-AF65-F5344CB8AC3E}">
        <p14:creationId xmlns:p14="http://schemas.microsoft.com/office/powerpoint/2010/main" val="114500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895F-3433-450E-B326-BFD2E41333A6}"/>
              </a:ext>
            </a:extLst>
          </p:cNvPr>
          <p:cNvSpPr>
            <a:spLocks noGrp="1"/>
          </p:cNvSpPr>
          <p:nvPr>
            <p:ph type="title"/>
          </p:nvPr>
        </p:nvSpPr>
        <p:spPr/>
        <p:txBody>
          <a:bodyPr/>
          <a:lstStyle/>
          <a:p>
            <a:r>
              <a:rPr lang="en-US" dirty="0">
                <a:latin typeface="+mj-lt"/>
              </a:rPr>
              <a:t>Toxic dose. </a:t>
            </a:r>
            <a:endParaRPr lang="en-US" dirty="0"/>
          </a:p>
        </p:txBody>
      </p:sp>
      <p:sp>
        <p:nvSpPr>
          <p:cNvPr id="3" name="Content Placeholder 2">
            <a:extLst>
              <a:ext uri="{FF2B5EF4-FFF2-40B4-BE49-F238E27FC236}">
                <a16:creationId xmlns:a16="http://schemas.microsoft.com/office/drawing/2014/main" id="{A416C7BB-A570-4232-85F0-9F70290FDE3B}"/>
              </a:ext>
            </a:extLst>
          </p:cNvPr>
          <p:cNvSpPr>
            <a:spLocks noGrp="1"/>
          </p:cNvSpPr>
          <p:nvPr>
            <p:ph idx="1"/>
          </p:nvPr>
        </p:nvSpPr>
        <p:spPr/>
        <p:txBody>
          <a:bodyPr/>
          <a:lstStyle/>
          <a:p>
            <a:r>
              <a:rPr lang="en-US" dirty="0">
                <a:latin typeface="+mj-lt"/>
              </a:rPr>
              <a:t>Most of the tricyclic antidepressants have a narrow therapeutic index, so that doses of less than 10 times the therapeutic daily dose may produce severe intoxication. </a:t>
            </a:r>
          </a:p>
          <a:p>
            <a:r>
              <a:rPr lang="en-US" dirty="0">
                <a:latin typeface="+mj-lt"/>
              </a:rPr>
              <a:t>In general, ingestion of 10–20 mg/kg is potentially life-threatening.</a:t>
            </a:r>
          </a:p>
        </p:txBody>
      </p:sp>
    </p:spTree>
    <p:extLst>
      <p:ext uri="{BB962C8B-B14F-4D97-AF65-F5344CB8AC3E}">
        <p14:creationId xmlns:p14="http://schemas.microsoft.com/office/powerpoint/2010/main" val="42575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EC2D1-68FF-45EB-80EB-0EBDF81F854B}"/>
              </a:ext>
            </a:extLst>
          </p:cNvPr>
          <p:cNvSpPr>
            <a:spLocks noGrp="1"/>
          </p:cNvSpPr>
          <p:nvPr>
            <p:ph type="title"/>
          </p:nvPr>
        </p:nvSpPr>
        <p:spPr/>
        <p:txBody>
          <a:bodyPr/>
          <a:lstStyle/>
          <a:p>
            <a:r>
              <a:rPr lang="en-US" dirty="0"/>
              <a:t>Clinical presentation. </a:t>
            </a:r>
          </a:p>
        </p:txBody>
      </p:sp>
      <p:sp>
        <p:nvSpPr>
          <p:cNvPr id="3" name="Content Placeholder 2">
            <a:extLst>
              <a:ext uri="{FF2B5EF4-FFF2-40B4-BE49-F238E27FC236}">
                <a16:creationId xmlns:a16="http://schemas.microsoft.com/office/drawing/2014/main" id="{1D81C510-7587-42C4-B795-23622FBB351D}"/>
              </a:ext>
            </a:extLst>
          </p:cNvPr>
          <p:cNvSpPr>
            <a:spLocks noGrp="1"/>
          </p:cNvSpPr>
          <p:nvPr>
            <p:ph idx="1"/>
          </p:nvPr>
        </p:nvSpPr>
        <p:spPr/>
        <p:txBody>
          <a:bodyPr>
            <a:normAutofit/>
          </a:bodyPr>
          <a:lstStyle/>
          <a:p>
            <a:pPr algn="justLow"/>
            <a:r>
              <a:rPr lang="en-US" dirty="0">
                <a:latin typeface="+mj-lt"/>
              </a:rPr>
              <a:t>Tricyclic antidepressant poisoning may produce any of three major toxic syndromes: anticholinergic effects, cardiovascular effects, and seizures. </a:t>
            </a:r>
          </a:p>
          <a:p>
            <a:pPr algn="justLow"/>
            <a:r>
              <a:rPr lang="en-US" dirty="0">
                <a:latin typeface="+mj-lt"/>
              </a:rPr>
              <a:t>Hyponatremia is also common. </a:t>
            </a:r>
          </a:p>
          <a:p>
            <a:pPr algn="justLow"/>
            <a:r>
              <a:rPr lang="en-US" dirty="0">
                <a:latin typeface="+mj-lt"/>
              </a:rPr>
              <a:t>Depending on the dose and the drug, patients may experience some or all of these toxic effects. </a:t>
            </a:r>
          </a:p>
          <a:p>
            <a:pPr algn="justLow"/>
            <a:r>
              <a:rPr lang="en-US" dirty="0">
                <a:latin typeface="+mj-lt"/>
              </a:rPr>
              <a:t>Symptoms usually begin within 30–40 minutes of ingestion but may be delayed owing to slow and erratic gut absorption. </a:t>
            </a:r>
          </a:p>
          <a:p>
            <a:pPr algn="justLow"/>
            <a:r>
              <a:rPr lang="en-US" dirty="0">
                <a:latin typeface="+mj-lt"/>
              </a:rPr>
              <a:t>Patients who are awake initially may abruptly lose consciousness or develop seizures without warning</a:t>
            </a:r>
          </a:p>
        </p:txBody>
      </p:sp>
    </p:spTree>
    <p:extLst>
      <p:ext uri="{BB962C8B-B14F-4D97-AF65-F5344CB8AC3E}">
        <p14:creationId xmlns:p14="http://schemas.microsoft.com/office/powerpoint/2010/main" val="195056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837D-F6A4-4B02-9177-33143F8E437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8D37658-6931-4E33-8DA4-990B997F0168}"/>
              </a:ext>
            </a:extLst>
          </p:cNvPr>
          <p:cNvSpPr>
            <a:spLocks noGrp="1"/>
          </p:cNvSpPr>
          <p:nvPr>
            <p:ph idx="1"/>
          </p:nvPr>
        </p:nvSpPr>
        <p:spPr/>
        <p:txBody>
          <a:bodyPr/>
          <a:lstStyle/>
          <a:p>
            <a:pPr algn="justLow"/>
            <a:r>
              <a:rPr lang="en-US" dirty="0">
                <a:latin typeface="+mj-lt"/>
              </a:rPr>
              <a:t>Anticholinergic effects include sedation, delirium, coma, dilated pupils, dry skin and mucous membranes, diminished sweating, tachycardia, diminished or absent bowel sounds, and urinary retention. </a:t>
            </a:r>
          </a:p>
          <a:p>
            <a:pPr algn="justLow"/>
            <a:r>
              <a:rPr lang="en-US" dirty="0">
                <a:latin typeface="+mj-lt"/>
              </a:rPr>
              <a:t>Myoclonic muscle jerking is common with anticholinergic intoxication and may be mistaken for seizure activity. </a:t>
            </a:r>
            <a:endParaRPr lang="en-US" dirty="0"/>
          </a:p>
        </p:txBody>
      </p:sp>
    </p:spTree>
    <p:extLst>
      <p:ext uri="{BB962C8B-B14F-4D97-AF65-F5344CB8AC3E}">
        <p14:creationId xmlns:p14="http://schemas.microsoft.com/office/powerpoint/2010/main" val="14554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0AB1-57D8-4202-9134-59D408F522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A7293B-1B14-401D-A12C-2B116BC9A58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F8612E1-2423-490A-B4B2-24F5209FD9EE}"/>
              </a:ext>
            </a:extLst>
          </p:cNvPr>
          <p:cNvPicPr>
            <a:picLocks noChangeAspect="1"/>
          </p:cNvPicPr>
          <p:nvPr/>
        </p:nvPicPr>
        <p:blipFill>
          <a:blip r:embed="rId2"/>
          <a:stretch>
            <a:fillRect/>
          </a:stretch>
        </p:blipFill>
        <p:spPr>
          <a:xfrm>
            <a:off x="523875" y="552450"/>
            <a:ext cx="11144250" cy="5753100"/>
          </a:xfrm>
          <a:prstGeom prst="rect">
            <a:avLst/>
          </a:prstGeom>
        </p:spPr>
      </p:pic>
    </p:spTree>
    <p:extLst>
      <p:ext uri="{BB962C8B-B14F-4D97-AF65-F5344CB8AC3E}">
        <p14:creationId xmlns:p14="http://schemas.microsoft.com/office/powerpoint/2010/main" val="3480580753"/>
      </p:ext>
    </p:extLst>
  </p:cSld>
  <p:clrMapOvr>
    <a:masterClrMapping/>
  </p:clrMapOvr>
</p:sld>
</file>

<file path=ppt/theme/theme1.xml><?xml version="1.0" encoding="utf-8"?>
<a:theme xmlns:a="http://schemas.openxmlformats.org/drawingml/2006/main" name="6th Theme Collection-Ghalamo (17)">
  <a:themeElements>
    <a:clrScheme name="Custom 407">
      <a:dk1>
        <a:sysClr val="windowText" lastClr="000000"/>
      </a:dk1>
      <a:lt1>
        <a:srgbClr val="FFFFFF"/>
      </a:lt1>
      <a:dk2>
        <a:srgbClr val="000000"/>
      </a:dk2>
      <a:lt2>
        <a:srgbClr val="FFFFFF"/>
      </a:lt2>
      <a:accent1>
        <a:srgbClr val="9EB6D2"/>
      </a:accent1>
      <a:accent2>
        <a:srgbClr val="6BA7F8"/>
      </a:accent2>
      <a:accent3>
        <a:srgbClr val="C3DBFC"/>
      </a:accent3>
      <a:accent4>
        <a:srgbClr val="0A2793"/>
      </a:accent4>
      <a:accent5>
        <a:srgbClr val="C0E8FD"/>
      </a:accent5>
      <a:accent6>
        <a:srgbClr val="6097E1"/>
      </a:accent6>
      <a:hlink>
        <a:srgbClr val="0B6DEF"/>
      </a:hlink>
      <a:folHlink>
        <a:srgbClr val="237DF5"/>
      </a:folHlink>
    </a:clrScheme>
    <a:fontScheme name="Custom 1">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6th Theme Collection-Ghalamo (17)</Template>
  <TotalTime>447</TotalTime>
  <Words>2083</Words>
  <Application>Microsoft Office PowerPoint</Application>
  <PresentationFormat>Widescreen</PresentationFormat>
  <Paragraphs>113</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HelveticaLTStd-Bold</vt:lpstr>
      <vt:lpstr>HelveticaLTStd-Roman</vt:lpstr>
      <vt:lpstr>Times New Roman</vt:lpstr>
      <vt:lpstr>Times New Roman (Headings)</vt:lpstr>
      <vt:lpstr>6th Theme Collection-Ghalamo (17)</vt:lpstr>
      <vt:lpstr>Toxicology for pharmacists </vt:lpstr>
      <vt:lpstr>PowerPoint Presentation</vt:lpstr>
      <vt:lpstr>Tricyclic antidepressants (TCA)</vt:lpstr>
      <vt:lpstr>Central nervous system effects. </vt:lpstr>
      <vt:lpstr>Pharmacokinetics. </vt:lpstr>
      <vt:lpstr>Toxic dose. </vt:lpstr>
      <vt:lpstr>Clinical presentation. </vt:lpstr>
      <vt:lpstr>PowerPoint Presentation</vt:lpstr>
      <vt:lpstr>PowerPoint Presentation</vt:lpstr>
      <vt:lpstr>Cardiovascular toxicity </vt:lpstr>
      <vt:lpstr>Cardiovascular toxicity </vt:lpstr>
      <vt:lpstr>PowerPoint Presentation</vt:lpstr>
      <vt:lpstr>PowerPoint Presentation</vt:lpstr>
      <vt:lpstr>Death </vt:lpstr>
      <vt:lpstr>Diagnosis.</vt:lpstr>
      <vt:lpstr>A. Emergency and supportive measures</vt:lpstr>
      <vt:lpstr>PowerPoint Presentation</vt:lpstr>
      <vt:lpstr>PowerPoint Presentation</vt:lpstr>
      <vt:lpstr>PowerPoint Presentation</vt:lpstr>
      <vt:lpstr>PowerPoint Presentation</vt:lpstr>
      <vt:lpstr>Non-cyclic antidepressants </vt:lpstr>
      <vt:lpstr>PowerPoint Presentation</vt:lpstr>
      <vt:lpstr>PowerPoint Presentation</vt:lpstr>
      <vt:lpstr>Central nervous system</vt:lpstr>
      <vt:lpstr>Cardiovascular</vt:lpstr>
      <vt:lpstr>Serotonin syndrome </vt:lpstr>
      <vt:lpstr>Serotonin syndrome </vt:lpstr>
      <vt:lpstr>Diagnosis</vt:lpstr>
      <vt:lpstr>Treatment </vt:lpstr>
      <vt:lpstr>COLCHICINE</vt:lpstr>
      <vt:lpstr>PowerPoint Presentation</vt:lpstr>
      <vt:lpstr>PowerPoint Presentation</vt:lpstr>
      <vt:lpstr>PowerPoint Presentation</vt:lpstr>
      <vt:lpstr>PowerPoint Presentation</vt:lpstr>
      <vt:lpstr>PowerPoint Presentation</vt:lpstr>
      <vt:lpstr>DIGOXIN AND OTHER CARDIAC GLYCOSIDES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Toxicology for pharmacists</dc:title>
  <dc:creator>Moorche</dc:creator>
  <cp:lastModifiedBy>foroud shahbazi</cp:lastModifiedBy>
  <cp:revision>46</cp:revision>
  <dcterms:created xsi:type="dcterms:W3CDTF">2021-09-16T10:02:48Z</dcterms:created>
  <dcterms:modified xsi:type="dcterms:W3CDTF">2021-10-31T15:59:04Z</dcterms:modified>
</cp:coreProperties>
</file>