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69" r:id="rId2"/>
    <p:sldId id="256" r:id="rId3"/>
    <p:sldId id="257" r:id="rId4"/>
    <p:sldId id="258" r:id="rId5"/>
    <p:sldId id="259" r:id="rId6"/>
    <p:sldId id="260" r:id="rId7"/>
    <p:sldId id="270" r:id="rId8"/>
    <p:sldId id="262" r:id="rId9"/>
    <p:sldId id="263" r:id="rId10"/>
    <p:sldId id="264" r:id="rId11"/>
    <p:sldId id="265" r:id="rId12"/>
    <p:sldId id="266" r:id="rId13"/>
    <p:sldId id="271" r:id="rId14"/>
    <p:sldId id="268"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444" autoAdjust="0"/>
  </p:normalViewPr>
  <p:slideViewPr>
    <p:cSldViewPr>
      <p:cViewPr varScale="1">
        <p:scale>
          <a:sx n="81" d="100"/>
          <a:sy n="81" d="100"/>
        </p:scale>
        <p:origin x="15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302DA313-85BD-4219-9BE0-5B4793450A9A}" type="datetimeFigureOut">
              <a:rPr lang="fa-IR" smtClean="0"/>
              <a:t>05/07/1443</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D63535C7-0085-4606-A1A0-4F1D13A4A612}" type="slidenum">
              <a:rPr lang="fa-IR" smtClean="0"/>
              <a:t>‹#›</a:t>
            </a:fld>
            <a:endParaRPr lang="fa-IR"/>
          </a:p>
        </p:txBody>
      </p:sp>
    </p:spTree>
    <p:extLst>
      <p:ext uri="{BB962C8B-B14F-4D97-AF65-F5344CB8AC3E}">
        <p14:creationId xmlns:p14="http://schemas.microsoft.com/office/powerpoint/2010/main" val="2352481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1</a:t>
            </a:fld>
            <a:endParaRPr lang="fa-IR"/>
          </a:p>
        </p:txBody>
      </p:sp>
    </p:spTree>
    <p:extLst>
      <p:ext uri="{BB962C8B-B14F-4D97-AF65-F5344CB8AC3E}">
        <p14:creationId xmlns:p14="http://schemas.microsoft.com/office/powerpoint/2010/main" val="3436494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10</a:t>
            </a:fld>
            <a:endParaRPr lang="fa-IR"/>
          </a:p>
        </p:txBody>
      </p:sp>
    </p:spTree>
    <p:extLst>
      <p:ext uri="{BB962C8B-B14F-4D97-AF65-F5344CB8AC3E}">
        <p14:creationId xmlns:p14="http://schemas.microsoft.com/office/powerpoint/2010/main" val="1747191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11</a:t>
            </a:fld>
            <a:endParaRPr lang="fa-IR"/>
          </a:p>
        </p:txBody>
      </p:sp>
    </p:spTree>
    <p:extLst>
      <p:ext uri="{BB962C8B-B14F-4D97-AF65-F5344CB8AC3E}">
        <p14:creationId xmlns:p14="http://schemas.microsoft.com/office/powerpoint/2010/main" val="1636464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12</a:t>
            </a:fld>
            <a:endParaRPr lang="fa-IR"/>
          </a:p>
        </p:txBody>
      </p:sp>
    </p:spTree>
    <p:extLst>
      <p:ext uri="{BB962C8B-B14F-4D97-AF65-F5344CB8AC3E}">
        <p14:creationId xmlns:p14="http://schemas.microsoft.com/office/powerpoint/2010/main" val="2118221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13</a:t>
            </a:fld>
            <a:endParaRPr lang="fa-IR"/>
          </a:p>
        </p:txBody>
      </p:sp>
    </p:spTree>
    <p:extLst>
      <p:ext uri="{BB962C8B-B14F-4D97-AF65-F5344CB8AC3E}">
        <p14:creationId xmlns:p14="http://schemas.microsoft.com/office/powerpoint/2010/main" val="3692390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14</a:t>
            </a:fld>
            <a:endParaRPr lang="fa-IR"/>
          </a:p>
        </p:txBody>
      </p:sp>
    </p:spTree>
    <p:extLst>
      <p:ext uri="{BB962C8B-B14F-4D97-AF65-F5344CB8AC3E}">
        <p14:creationId xmlns:p14="http://schemas.microsoft.com/office/powerpoint/2010/main" val="1564838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2</a:t>
            </a:fld>
            <a:endParaRPr lang="fa-IR"/>
          </a:p>
        </p:txBody>
      </p:sp>
    </p:spTree>
    <p:extLst>
      <p:ext uri="{BB962C8B-B14F-4D97-AF65-F5344CB8AC3E}">
        <p14:creationId xmlns:p14="http://schemas.microsoft.com/office/powerpoint/2010/main" val="405028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3</a:t>
            </a:fld>
            <a:endParaRPr lang="fa-IR"/>
          </a:p>
        </p:txBody>
      </p:sp>
    </p:spTree>
    <p:extLst>
      <p:ext uri="{BB962C8B-B14F-4D97-AF65-F5344CB8AC3E}">
        <p14:creationId xmlns:p14="http://schemas.microsoft.com/office/powerpoint/2010/main" val="1691574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4</a:t>
            </a:fld>
            <a:endParaRPr lang="fa-IR"/>
          </a:p>
        </p:txBody>
      </p:sp>
    </p:spTree>
    <p:extLst>
      <p:ext uri="{BB962C8B-B14F-4D97-AF65-F5344CB8AC3E}">
        <p14:creationId xmlns:p14="http://schemas.microsoft.com/office/powerpoint/2010/main" val="3229073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5</a:t>
            </a:fld>
            <a:endParaRPr lang="fa-IR"/>
          </a:p>
        </p:txBody>
      </p:sp>
    </p:spTree>
    <p:extLst>
      <p:ext uri="{BB962C8B-B14F-4D97-AF65-F5344CB8AC3E}">
        <p14:creationId xmlns:p14="http://schemas.microsoft.com/office/powerpoint/2010/main" val="130540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6</a:t>
            </a:fld>
            <a:endParaRPr lang="fa-IR"/>
          </a:p>
        </p:txBody>
      </p:sp>
    </p:spTree>
    <p:extLst>
      <p:ext uri="{BB962C8B-B14F-4D97-AF65-F5344CB8AC3E}">
        <p14:creationId xmlns:p14="http://schemas.microsoft.com/office/powerpoint/2010/main" val="232936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7</a:t>
            </a:fld>
            <a:endParaRPr lang="fa-IR"/>
          </a:p>
        </p:txBody>
      </p:sp>
    </p:spTree>
    <p:extLst>
      <p:ext uri="{BB962C8B-B14F-4D97-AF65-F5344CB8AC3E}">
        <p14:creationId xmlns:p14="http://schemas.microsoft.com/office/powerpoint/2010/main" val="2776213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8</a:t>
            </a:fld>
            <a:endParaRPr lang="fa-IR"/>
          </a:p>
        </p:txBody>
      </p:sp>
    </p:spTree>
    <p:extLst>
      <p:ext uri="{BB962C8B-B14F-4D97-AF65-F5344CB8AC3E}">
        <p14:creationId xmlns:p14="http://schemas.microsoft.com/office/powerpoint/2010/main" val="281354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D63535C7-0085-4606-A1A0-4F1D13A4A612}" type="slidenum">
              <a:rPr lang="fa-IR" smtClean="0"/>
              <a:t>9</a:t>
            </a:fld>
            <a:endParaRPr lang="fa-IR"/>
          </a:p>
        </p:txBody>
      </p:sp>
    </p:spTree>
    <p:extLst>
      <p:ext uri="{BB962C8B-B14F-4D97-AF65-F5344CB8AC3E}">
        <p14:creationId xmlns:p14="http://schemas.microsoft.com/office/powerpoint/2010/main" val="674023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E9C56B-919F-4DE6-8710-D35C48C525BD}" type="datetimeFigureOut">
              <a:rPr lang="fa-IR" smtClean="0"/>
              <a:pPr/>
              <a:t>05/07/1443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EE23E31-B72C-4742-8B1D-ECDBAC9CF5F9}"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AE9C56B-919F-4DE6-8710-D35C48C525BD}" type="datetimeFigureOut">
              <a:rPr lang="fa-IR" smtClean="0"/>
              <a:pPr/>
              <a:t>05/07/1443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EE23E31-B72C-4742-8B1D-ECDBAC9CF5F9}"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medup.ir/uptodate/contents/UTD.htm?37/46/38629?source=see_link"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medup.ir/uptodate/contents/UTD.htm?29/31/30200?source=see_link"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normAutofit/>
          </a:bodyPr>
          <a:lstStyle/>
          <a:p>
            <a:r>
              <a:rPr lang="fa-IR" sz="9600" b="1" dirty="0"/>
              <a:t>به نام خدا</a:t>
            </a:r>
            <a:endParaRPr lang="en-US" sz="9600" b="1" dirty="0"/>
          </a:p>
        </p:txBody>
      </p:sp>
    </p:spTree>
    <p:extLst>
      <p:ext uri="{BB962C8B-B14F-4D97-AF65-F5344CB8AC3E}">
        <p14:creationId xmlns:p14="http://schemas.microsoft.com/office/powerpoint/2010/main" val="1886078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1"/>
            <a:ext cx="7772400" cy="1000131"/>
          </a:xfrm>
        </p:spPr>
        <p:txBody>
          <a:bodyPr/>
          <a:lstStyle/>
          <a:p>
            <a:r>
              <a:rPr lang="co-FR" b="1" dirty="0"/>
              <a:t>Moderate persistent (Step 3) </a:t>
            </a:r>
            <a:endParaRPr lang="fa-IR" dirty="0"/>
          </a:p>
        </p:txBody>
      </p:sp>
      <p:sp>
        <p:nvSpPr>
          <p:cNvPr id="3" name="Subtitle 2"/>
          <p:cNvSpPr>
            <a:spLocks noGrp="1"/>
          </p:cNvSpPr>
          <p:nvPr>
            <p:ph type="subTitle" idx="1"/>
          </p:nvPr>
        </p:nvSpPr>
        <p:spPr>
          <a:xfrm>
            <a:off x="214282" y="1285860"/>
            <a:ext cx="8643998" cy="5286412"/>
          </a:xfrm>
        </p:spPr>
        <p:txBody>
          <a:bodyPr/>
          <a:lstStyle/>
          <a:p>
            <a:pPr algn="l"/>
            <a:r>
              <a:rPr lang="en-US" dirty="0"/>
              <a:t> </a:t>
            </a:r>
          </a:p>
          <a:p>
            <a:pPr algn="l"/>
            <a:r>
              <a:rPr lang="en-US" b="1" dirty="0"/>
              <a:t>For moderate persistent asthma, the preferred therapies are either low-doses of an inhaled glucocorticoid plus a long-acting inhaled beta agonist, or medium doses of an inhaled glucocorticoid</a:t>
            </a:r>
          </a:p>
          <a:p>
            <a:pPr algn="l"/>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1"/>
            <a:ext cx="7772400" cy="1000131"/>
          </a:xfrm>
        </p:spPr>
        <p:txBody>
          <a:bodyPr/>
          <a:lstStyle/>
          <a:p>
            <a:pPr algn="l"/>
            <a:r>
              <a:rPr lang="en-US" b="1" dirty="0"/>
              <a:t>Severe persistent (Step 4 or 5)</a:t>
            </a:r>
            <a:endParaRPr lang="fa-IR" dirty="0"/>
          </a:p>
        </p:txBody>
      </p:sp>
      <p:sp>
        <p:nvSpPr>
          <p:cNvPr id="3" name="Subtitle 2"/>
          <p:cNvSpPr>
            <a:spLocks noGrp="1"/>
          </p:cNvSpPr>
          <p:nvPr>
            <p:ph type="subTitle" idx="1"/>
          </p:nvPr>
        </p:nvSpPr>
        <p:spPr>
          <a:xfrm>
            <a:off x="357158" y="1285860"/>
            <a:ext cx="8643998" cy="5286412"/>
          </a:xfrm>
        </p:spPr>
        <p:txBody>
          <a:bodyPr>
            <a:normAutofit fontScale="92500"/>
          </a:bodyPr>
          <a:lstStyle/>
          <a:p>
            <a:pPr algn="l"/>
            <a:r>
              <a:rPr lang="en-US" dirty="0"/>
              <a:t> </a:t>
            </a:r>
            <a:r>
              <a:rPr lang="en-US" b="1" dirty="0"/>
              <a:t>For severe persistent asthma, the preferred treatments are medium (Step 4) or high (Step 5) doses of an inhaled glucocorticoid, in combination with a long-acting inhaled beta-agonist .</a:t>
            </a:r>
          </a:p>
          <a:p>
            <a:pPr algn="l"/>
            <a:r>
              <a:rPr lang="en-US" b="1" dirty="0"/>
              <a:t>In addition, for patients who are inadequately controlled on high-dose inhaled GCs and LABAs, the anti-</a:t>
            </a:r>
            <a:r>
              <a:rPr lang="en-US" b="1" dirty="0" err="1"/>
              <a:t>IgE</a:t>
            </a:r>
            <a:r>
              <a:rPr lang="en-US" b="1" dirty="0"/>
              <a:t> therapy </a:t>
            </a:r>
            <a:r>
              <a:rPr lang="en-US" b="1" dirty="0" err="1">
                <a:hlinkClick r:id="rId3"/>
              </a:rPr>
              <a:t>omalizumab</a:t>
            </a:r>
            <a:r>
              <a:rPr lang="en-US" b="1" dirty="0">
                <a:hlinkClick r:id="rId3"/>
              </a:rPr>
              <a:t> </a:t>
            </a:r>
            <a:r>
              <a:rPr lang="en-US" b="1" dirty="0"/>
              <a:t>may be considered if there is objective evidence (allergy skin tests or in vitro measurements of allergen-specific </a:t>
            </a:r>
            <a:r>
              <a:rPr lang="en-US" b="1" dirty="0" err="1"/>
              <a:t>IgE</a:t>
            </a:r>
            <a:r>
              <a:rPr lang="en-US" b="1" dirty="0"/>
              <a:t>) of sensitivity to a perennial allergen and if the serum </a:t>
            </a:r>
            <a:r>
              <a:rPr lang="en-US" b="1" dirty="0" err="1"/>
              <a:t>IgE</a:t>
            </a:r>
            <a:r>
              <a:rPr lang="en-US" b="1" dirty="0"/>
              <a:t> level is within the established target range</a:t>
            </a:r>
          </a:p>
          <a:p>
            <a:pPr algn="l"/>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69006"/>
          </a:xfrm>
        </p:spPr>
        <p:txBody>
          <a:bodyPr/>
          <a:lstStyle/>
          <a:p>
            <a:pPr algn="l"/>
            <a:r>
              <a:rPr lang="en-US" b="1" dirty="0"/>
              <a:t>Step 6 therapy for the management of severe asthma involves the addition of oral glucocorticoids on a daily or alternate-day basis.</a:t>
            </a:r>
            <a:endParaRPr lang="fa-I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66730"/>
          </a:xfrm>
        </p:spPr>
        <p:txBody>
          <a:bodyPr/>
          <a:lstStyle/>
          <a:p>
            <a:endParaRPr lang="en-US" dirty="0"/>
          </a:p>
        </p:txBody>
      </p:sp>
      <p:pic>
        <p:nvPicPr>
          <p:cNvPr id="2050" name="Picture 2" descr="C:\Users\user\Desktop\20190711_1835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1"/>
            <a:ext cx="9396536" cy="8829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928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69072"/>
          </a:xfrm>
        </p:spPr>
        <p:txBody>
          <a:bodyPr>
            <a:normAutofit/>
          </a:bodyPr>
          <a:lstStyle/>
          <a:p>
            <a:pPr algn="l"/>
            <a:r>
              <a:rPr lang="en-US" sz="2000" b="1" dirty="0"/>
              <a:t>WHEN TO REFER  — Both pulmonologists and allergists/immunologists have specialty training in asthma care. Referral for consultation or </a:t>
            </a:r>
            <a:r>
              <a:rPr lang="en-US" sz="2000" b="1" dirty="0" err="1"/>
              <a:t>comanagement</a:t>
            </a:r>
            <a:r>
              <a:rPr lang="en-US" sz="2000" b="1" dirty="0"/>
              <a:t> is recommended when any of the following circumstances arise:</a:t>
            </a:r>
            <a:br>
              <a:rPr lang="en-US" sz="2000" b="1" dirty="0"/>
            </a:br>
            <a:r>
              <a:rPr lang="en-US" sz="2000" b="1" dirty="0"/>
              <a:t>The patient has experienced a life-threatening asthma exacerbation</a:t>
            </a:r>
            <a:br>
              <a:rPr lang="en-US" sz="2000" b="1" dirty="0"/>
            </a:br>
            <a:r>
              <a:rPr lang="en-US" sz="2000" b="1" dirty="0"/>
              <a:t>The patient has required hospitalization or more than two bursts of oral corticosteroids in a year</a:t>
            </a:r>
            <a:br>
              <a:rPr lang="en-US" sz="2000" b="1" dirty="0"/>
            </a:br>
            <a:r>
              <a:rPr lang="en-US" sz="2000" b="1" dirty="0"/>
              <a:t>The adult and pediatric patient older than five years requires step 4 care or higher or a child under five requires step 3 care or higher</a:t>
            </a:r>
            <a:br>
              <a:rPr lang="en-US" sz="2000" b="1" dirty="0"/>
            </a:br>
            <a:r>
              <a:rPr lang="en-US" sz="2000" b="1" dirty="0"/>
              <a:t>Asthma is not controlled after three to six months of active therapy and appropriate monitoring</a:t>
            </a:r>
            <a:br>
              <a:rPr lang="en-US" sz="2000" b="1" dirty="0"/>
            </a:br>
            <a:r>
              <a:rPr lang="en-US" sz="2000" b="1" dirty="0"/>
              <a:t>The patient appears unresponsive to therapy</a:t>
            </a:r>
            <a:br>
              <a:rPr lang="en-US" sz="2000" b="1" dirty="0"/>
            </a:br>
            <a:r>
              <a:rPr lang="en-US" sz="2000" b="1" dirty="0"/>
              <a:t>The diagnosis of asthma is uncertain</a:t>
            </a:r>
            <a:br>
              <a:rPr lang="en-US" sz="2000" b="1" dirty="0"/>
            </a:br>
            <a:r>
              <a:rPr lang="en-US" sz="2000" b="1" dirty="0"/>
              <a:t>Other conditions are present which complicate management (nasal polyposis, chronic sinusitis, severe rhinitis, allergic </a:t>
            </a:r>
            <a:r>
              <a:rPr lang="en-US" sz="2000" b="1" dirty="0" err="1"/>
              <a:t>bronchopulmonary</a:t>
            </a:r>
            <a:r>
              <a:rPr lang="en-US" sz="2000" b="1" dirty="0"/>
              <a:t> </a:t>
            </a:r>
            <a:r>
              <a:rPr lang="en-US" sz="2000" b="1" dirty="0" err="1"/>
              <a:t>aspergillosis</a:t>
            </a:r>
            <a:r>
              <a:rPr lang="en-US" sz="2000" b="1" dirty="0"/>
              <a:t>, COPD, vocal cord dysfunction, etc)</a:t>
            </a:r>
            <a:br>
              <a:rPr lang="en-US" sz="2000" b="1" dirty="0"/>
            </a:br>
            <a:r>
              <a:rPr lang="en-US" sz="2000" b="1" dirty="0"/>
              <a:t>Additional diagnostic tests are needed (skin testing for allergies, bronchoscopy, complete pulmonary function tests)</a:t>
            </a:r>
            <a:br>
              <a:rPr lang="en-US" sz="2000" b="1" dirty="0"/>
            </a:br>
            <a:r>
              <a:rPr lang="en-US" sz="2000" b="1" dirty="0"/>
              <a:t>Patient may be a candidate for allergen immunotherapy</a:t>
            </a:r>
            <a:br>
              <a:rPr lang="en-US" sz="2000" b="1" dirty="0"/>
            </a:br>
            <a:endParaRPr lang="fa-IR"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9"/>
            <a:ext cx="7772400" cy="1857387"/>
          </a:xfrm>
        </p:spPr>
        <p:txBody>
          <a:bodyPr/>
          <a:lstStyle/>
          <a:p>
            <a:r>
              <a:rPr lang="co-FR" b="1" dirty="0"/>
              <a:t>GOALS OF ASTHMA TREATMENT</a:t>
            </a:r>
            <a:endParaRPr lang="fa-IR" dirty="0"/>
          </a:p>
        </p:txBody>
      </p:sp>
      <p:sp>
        <p:nvSpPr>
          <p:cNvPr id="3" name="Subtitle 2"/>
          <p:cNvSpPr>
            <a:spLocks noGrp="1"/>
          </p:cNvSpPr>
          <p:nvPr>
            <p:ph type="subTitle" idx="1"/>
          </p:nvPr>
        </p:nvSpPr>
        <p:spPr>
          <a:xfrm>
            <a:off x="428596" y="1785926"/>
            <a:ext cx="8286808" cy="4786346"/>
          </a:xfrm>
        </p:spPr>
        <p:txBody>
          <a:bodyPr/>
          <a:lstStyle/>
          <a:p>
            <a:pPr algn="l"/>
            <a:endParaRPr lang="co-FR" b="1" dirty="0"/>
          </a:p>
          <a:p>
            <a:pPr algn="l"/>
            <a:endParaRPr lang="co-FR" b="1" dirty="0"/>
          </a:p>
          <a:p>
            <a:pPr algn="l"/>
            <a:r>
              <a:rPr lang="co-FR" b="1" dirty="0"/>
              <a:t>Reduce impairment</a:t>
            </a:r>
          </a:p>
          <a:p>
            <a:pPr algn="l"/>
            <a:endParaRPr lang="co-FR" b="1" dirty="0"/>
          </a:p>
          <a:p>
            <a:pPr algn="l"/>
            <a:endParaRPr lang="co-FR" b="1" dirty="0"/>
          </a:p>
          <a:p>
            <a:pPr algn="l"/>
            <a:r>
              <a:rPr lang="co-FR" b="1" dirty="0"/>
              <a:t>Reduce risk</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txBody>
          <a:bodyPr>
            <a:normAutofit fontScale="90000"/>
          </a:bodyPr>
          <a:lstStyle/>
          <a:p>
            <a:pPr algn="l"/>
            <a:r>
              <a:rPr lang="en-US" sz="2800" b="1" dirty="0"/>
              <a:t>Reduce impairment  — Impairment refers to the intensity and frequency of asthma symptoms and the degree to which the patient is limited by these symptoms. Specific goals for reducing impairment include:</a:t>
            </a:r>
            <a:br>
              <a:rPr lang="en-US" sz="2800" b="1" dirty="0"/>
            </a:br>
            <a:br>
              <a:rPr lang="en-US" sz="2800" b="1" dirty="0"/>
            </a:br>
            <a:r>
              <a:rPr lang="en-US" sz="2800" b="1" dirty="0"/>
              <a:t>Freedom from frequent or troublesome symptoms of asthma (cough, chest tightness, wheezing, or shortness of breath), including symptoms that disturb sleep</a:t>
            </a:r>
            <a:br>
              <a:rPr lang="en-US" sz="2800" b="1" dirty="0"/>
            </a:br>
            <a:r>
              <a:rPr lang="en-US" sz="2800" b="1" dirty="0"/>
              <a:t>Minimal need (≤2 times per week) of inhaled short acting beta agonists (SABAs) to relieve symptoms</a:t>
            </a:r>
            <a:br>
              <a:rPr lang="en-US" sz="2800" b="1" dirty="0"/>
            </a:br>
            <a:r>
              <a:rPr lang="en-US" sz="2800" b="1" dirty="0"/>
              <a:t>Optimization of lung function</a:t>
            </a:r>
            <a:br>
              <a:rPr lang="en-US" sz="2800" b="1" dirty="0"/>
            </a:br>
            <a:r>
              <a:rPr lang="en-US" sz="2800" b="1" dirty="0"/>
              <a:t>Maintenance of normal daily activities, including work or school attendance and participation in athletics and exercise</a:t>
            </a:r>
            <a:br>
              <a:rPr lang="en-US" sz="2800" b="1" dirty="0"/>
            </a:br>
            <a:r>
              <a:rPr lang="en-US" sz="2800" b="1" dirty="0"/>
              <a:t>Satisfaction with asthma care on the part of patients and families</a:t>
            </a:r>
            <a:br>
              <a:rPr lang="en-US" sz="2800" dirty="0"/>
            </a:br>
            <a:endParaRPr lang="fa-I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54758"/>
          </a:xfrm>
        </p:spPr>
        <p:txBody>
          <a:bodyPr>
            <a:normAutofit/>
          </a:bodyPr>
          <a:lstStyle/>
          <a:p>
            <a:pPr algn="l"/>
            <a:r>
              <a:rPr lang="en-US" sz="2700" b="1" dirty="0"/>
              <a:t>Reduce risk  — the Specific goals for reducing risk include:</a:t>
            </a:r>
            <a:br>
              <a:rPr lang="en-US" sz="2700" b="1" dirty="0"/>
            </a:br>
            <a:br>
              <a:rPr lang="en-US" sz="2700" b="1" dirty="0"/>
            </a:br>
            <a:r>
              <a:rPr lang="en-US" sz="2700" b="1" dirty="0"/>
              <a:t>Prevention of recurrent exacerbations and need for emergency department or hospital care</a:t>
            </a:r>
            <a:br>
              <a:rPr lang="en-US" sz="2700" b="1" dirty="0"/>
            </a:br>
            <a:r>
              <a:rPr lang="en-US" sz="2700" b="1" dirty="0"/>
              <a:t>Prevention of reduced lung growth in children, and loss of lung function in adults</a:t>
            </a:r>
            <a:br>
              <a:rPr lang="en-US" sz="2700" b="1" dirty="0"/>
            </a:br>
            <a:r>
              <a:rPr lang="en-US" sz="2700" b="1" dirty="0"/>
              <a:t>Optimization of pharmacotherapy with minimal or no adverse effects</a:t>
            </a:r>
            <a:br>
              <a:rPr lang="en-US" sz="3200" b="1" dirty="0"/>
            </a:br>
            <a:endParaRPr lang="fa-IR"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0"/>
            <a:ext cx="7772400" cy="785818"/>
          </a:xfrm>
        </p:spPr>
        <p:txBody>
          <a:bodyPr>
            <a:normAutofit fontScale="90000"/>
          </a:bodyPr>
          <a:lstStyle/>
          <a:p>
            <a:r>
              <a:rPr lang="en-US" sz="3600" b="1" dirty="0"/>
              <a:t>CONTROLLING TRIGGERS AND CONTRIBUTING CONDITIONS</a:t>
            </a:r>
            <a:r>
              <a:rPr lang="en-US" b="1" dirty="0"/>
              <a:t> </a:t>
            </a:r>
            <a:endParaRPr lang="fa-IR" dirty="0"/>
          </a:p>
        </p:txBody>
      </p:sp>
      <p:sp>
        <p:nvSpPr>
          <p:cNvPr id="3" name="Subtitle 2"/>
          <p:cNvSpPr>
            <a:spLocks noGrp="1"/>
          </p:cNvSpPr>
          <p:nvPr>
            <p:ph type="subTitle" idx="1"/>
          </p:nvPr>
        </p:nvSpPr>
        <p:spPr>
          <a:xfrm>
            <a:off x="142844" y="1428736"/>
            <a:ext cx="9001156" cy="5214974"/>
          </a:xfrm>
        </p:spPr>
        <p:txBody>
          <a:bodyPr>
            <a:normAutofit/>
          </a:bodyPr>
          <a:lstStyle/>
          <a:p>
            <a:pPr algn="l"/>
            <a:r>
              <a:rPr lang="co-FR" sz="2400" b="1" dirty="0"/>
              <a:t>Inhaled allergens</a:t>
            </a:r>
          </a:p>
          <a:p>
            <a:pPr algn="l"/>
            <a:r>
              <a:rPr lang="co-FR" sz="2400" b="1" dirty="0"/>
              <a:t>Respiratory irritants</a:t>
            </a:r>
          </a:p>
          <a:p>
            <a:pPr algn="l"/>
            <a:r>
              <a:rPr lang="co-FR" sz="2400" b="1" dirty="0"/>
              <a:t>Comorbid conditions</a:t>
            </a:r>
          </a:p>
          <a:p>
            <a:pPr algn="l"/>
            <a:r>
              <a:rPr lang="co-FR" sz="2400" b="1" dirty="0"/>
              <a:t>Medications </a:t>
            </a:r>
          </a:p>
          <a:p>
            <a:pPr algn="l"/>
            <a:r>
              <a:rPr lang="co-FR" sz="2400" b="1" dirty="0"/>
              <a:t>Complications of influenza</a:t>
            </a:r>
          </a:p>
          <a:p>
            <a:pPr algn="l"/>
            <a:r>
              <a:rPr lang="co-FR" sz="2400" b="1" dirty="0"/>
              <a:t>Complications of pneumococcal infection</a:t>
            </a:r>
          </a:p>
          <a:p>
            <a:pPr algn="l"/>
            <a:r>
              <a:rPr lang="co-FR" sz="2400" b="1" dirty="0"/>
              <a:t>Dietary sulfites</a:t>
            </a:r>
            <a:endParaRPr lang="fa-IR"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1214445"/>
          </a:xfrm>
        </p:spPr>
        <p:txBody>
          <a:bodyPr/>
          <a:lstStyle/>
          <a:p>
            <a:r>
              <a:rPr lang="co-FR" b="1" dirty="0"/>
              <a:t>Categories of asthma severity</a:t>
            </a:r>
            <a:endParaRPr lang="fa-IR" dirty="0"/>
          </a:p>
        </p:txBody>
      </p:sp>
      <p:sp>
        <p:nvSpPr>
          <p:cNvPr id="3" name="Subtitle 2"/>
          <p:cNvSpPr>
            <a:spLocks noGrp="1"/>
          </p:cNvSpPr>
          <p:nvPr>
            <p:ph type="subTitle" idx="1"/>
          </p:nvPr>
        </p:nvSpPr>
        <p:spPr>
          <a:xfrm>
            <a:off x="428596" y="2143116"/>
            <a:ext cx="8358246" cy="4214842"/>
          </a:xfrm>
        </p:spPr>
        <p:txBody>
          <a:bodyPr/>
          <a:lstStyle/>
          <a:p>
            <a:pPr algn="l"/>
            <a:r>
              <a:rPr lang="en-US" b="1" dirty="0"/>
              <a:t>Reported symptoms over the previous two to four weeks</a:t>
            </a:r>
          </a:p>
          <a:p>
            <a:pPr algn="l"/>
            <a:r>
              <a:rPr lang="en-US" b="1" dirty="0"/>
              <a:t>Current level of lung function (FEV </a:t>
            </a:r>
            <a:r>
              <a:rPr lang="en-US" b="1" baseline="-25000" dirty="0"/>
              <a:t>1 </a:t>
            </a:r>
            <a:r>
              <a:rPr lang="en-US" b="1" dirty="0"/>
              <a:t>and FEV </a:t>
            </a:r>
            <a:r>
              <a:rPr lang="en-US" b="1" baseline="-25000" dirty="0"/>
              <a:t>1 </a:t>
            </a:r>
            <a:r>
              <a:rPr lang="en-US" b="1" dirty="0"/>
              <a:t>/FVC values)</a:t>
            </a:r>
          </a:p>
          <a:p>
            <a:pPr algn="l"/>
            <a:r>
              <a:rPr lang="en-US" b="1" dirty="0"/>
              <a:t>Number of exacerbations requiring oral </a:t>
            </a:r>
            <a:r>
              <a:rPr lang="en-US" b="1" dirty="0" err="1"/>
              <a:t>glucocorticoids</a:t>
            </a:r>
            <a:r>
              <a:rPr lang="en-US" b="1" dirty="0"/>
              <a:t> per year</a:t>
            </a:r>
          </a:p>
          <a:p>
            <a:pPr algn="l"/>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66730"/>
          </a:xfrm>
        </p:spPr>
        <p:txBody>
          <a:bodyPr/>
          <a:lstStyle/>
          <a:p>
            <a:endParaRPr lang="en-US" dirty="0"/>
          </a:p>
        </p:txBody>
      </p:sp>
      <p:pic>
        <p:nvPicPr>
          <p:cNvPr id="1026" name="Picture 2" descr="C:\Users\user\Desktop\20190711_18313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520" y="0"/>
            <a:ext cx="943304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839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53"/>
            <a:ext cx="7772400" cy="1143007"/>
          </a:xfrm>
        </p:spPr>
        <p:txBody>
          <a:bodyPr/>
          <a:lstStyle/>
          <a:p>
            <a:r>
              <a:rPr lang="co-FR" b="1" dirty="0"/>
              <a:t>Intermittent (Step 1)</a:t>
            </a:r>
            <a:endParaRPr lang="fa-IR" dirty="0"/>
          </a:p>
        </p:txBody>
      </p:sp>
      <p:sp>
        <p:nvSpPr>
          <p:cNvPr id="3" name="Subtitle 2"/>
          <p:cNvSpPr>
            <a:spLocks noGrp="1"/>
          </p:cNvSpPr>
          <p:nvPr>
            <p:ph type="subTitle" idx="1"/>
          </p:nvPr>
        </p:nvSpPr>
        <p:spPr>
          <a:xfrm>
            <a:off x="285720" y="1214422"/>
            <a:ext cx="8358246" cy="5357850"/>
          </a:xfrm>
        </p:spPr>
        <p:txBody>
          <a:bodyPr/>
          <a:lstStyle/>
          <a:p>
            <a:pPr algn="l"/>
            <a:r>
              <a:rPr lang="en-US" dirty="0"/>
              <a:t> </a:t>
            </a:r>
          </a:p>
          <a:p>
            <a:pPr algn="l"/>
            <a:r>
              <a:rPr lang="en-US" b="1" dirty="0"/>
              <a:t>Patients with mild intermittent asthma are best treated with a quick-acting inhaled beta-2-selective adrenergic agonist, taken as needed for relief of symptoms</a:t>
            </a:r>
            <a:r>
              <a:rPr lang="en-US" dirty="0"/>
              <a:t> </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9"/>
            <a:ext cx="7772400" cy="1357321"/>
          </a:xfrm>
        </p:spPr>
        <p:txBody>
          <a:bodyPr/>
          <a:lstStyle/>
          <a:p>
            <a:r>
              <a:rPr lang="co-FR" b="1" dirty="0"/>
              <a:t>Mild persistent (Step 2) </a:t>
            </a:r>
            <a:endParaRPr lang="fa-IR" dirty="0"/>
          </a:p>
        </p:txBody>
      </p:sp>
      <p:sp>
        <p:nvSpPr>
          <p:cNvPr id="3" name="Subtitle 2"/>
          <p:cNvSpPr>
            <a:spLocks noGrp="1"/>
          </p:cNvSpPr>
          <p:nvPr>
            <p:ph type="subTitle" idx="1"/>
          </p:nvPr>
        </p:nvSpPr>
        <p:spPr>
          <a:xfrm>
            <a:off x="357158" y="1571612"/>
            <a:ext cx="8501122" cy="5143536"/>
          </a:xfrm>
        </p:spPr>
        <p:txBody>
          <a:bodyPr/>
          <a:lstStyle/>
          <a:p>
            <a:pPr algn="l"/>
            <a:r>
              <a:rPr lang="en-US" dirty="0"/>
              <a:t> </a:t>
            </a:r>
          </a:p>
          <a:p>
            <a:pPr algn="l"/>
            <a:r>
              <a:rPr lang="en-US" b="1" dirty="0"/>
              <a:t>For mild persistent asthma, the preferred long-term controller is a low dose inhaled glucocorticoid (GC) </a:t>
            </a:r>
          </a:p>
          <a:p>
            <a:pPr algn="l"/>
            <a:r>
              <a:rPr lang="co-FR" b="1" dirty="0"/>
              <a:t>Alternative strategies for treatment of mild persistent asthma include leukotriene receptor antagonists, </a:t>
            </a:r>
            <a:r>
              <a:rPr lang="co-FR" b="1" dirty="0">
                <a:hlinkClick r:id="rId3"/>
              </a:rPr>
              <a:t>theophylline </a:t>
            </a:r>
            <a:r>
              <a:rPr lang="co-FR" b="1" dirty="0"/>
              <a:t>, and cromoglycates</a:t>
            </a:r>
            <a:endParaRPr lang="fa-IR"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657</Words>
  <Application>Microsoft Office PowerPoint</Application>
  <PresentationFormat>On-screen Show (4:3)</PresentationFormat>
  <Paragraphs>51</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به نام خدا</vt:lpstr>
      <vt:lpstr>GOALS OF ASTHMA TREATMENT</vt:lpstr>
      <vt:lpstr>Reduce impairment  — Impairment refers to the intensity and frequency of asthma symptoms and the degree to which the patient is limited by these symptoms. Specific goals for reducing impairment include:  Freedom from frequent or troublesome symptoms of asthma (cough, chest tightness, wheezing, or shortness of breath), including symptoms that disturb sleep Minimal need (≤2 times per week) of inhaled short acting beta agonists (SABAs) to relieve symptoms Optimization of lung function Maintenance of normal daily activities, including work or school attendance and participation in athletics and exercise Satisfaction with asthma care on the part of patients and families </vt:lpstr>
      <vt:lpstr>Reduce risk  — the Specific goals for reducing risk include:  Prevention of recurrent exacerbations and need for emergency department or hospital care Prevention of reduced lung growth in children, and loss of lung function in adults Optimization of pharmacotherapy with minimal or no adverse effects </vt:lpstr>
      <vt:lpstr>CONTROLLING TRIGGERS AND CONTRIBUTING CONDITIONS </vt:lpstr>
      <vt:lpstr>Categories of asthma severity</vt:lpstr>
      <vt:lpstr>PowerPoint Presentation</vt:lpstr>
      <vt:lpstr>Intermittent (Step 1)</vt:lpstr>
      <vt:lpstr>Mild persistent (Step 2) </vt:lpstr>
      <vt:lpstr>Moderate persistent (Step 3) </vt:lpstr>
      <vt:lpstr>Severe persistent (Step 4 or 5)</vt:lpstr>
      <vt:lpstr>Step 6 therapy for the management of severe asthma involves the addition of oral glucocorticoids on a daily or alternate-day basis.</vt:lpstr>
      <vt:lpstr>PowerPoint Presentation</vt:lpstr>
      <vt:lpstr>WHEN TO REFER  — Both pulmonologists and allergists/immunologists have specialty training in asthma care. Referral for consultation or comanagement is recommended when any of the following circumstances arise: The patient has experienced a life-threatening asthma exacerbation The patient has required hospitalization or more than two bursts of oral corticosteroids in a year The adult and pediatric patient older than five years requires step 4 care or higher or a child under five requires step 3 care or higher Asthma is not controlled after three to six months of active therapy and appropriate monitoring The patient appears unresponsive to therapy The diagnosis of asthma is uncertain Other conditions are present which complicate management (nasal polyposis, chronic sinusitis, severe rhinitis, allergic bronchopulmonary aspergillosis, COPD, vocal cord dysfunction, etc) Additional diagnostic tests are needed (skin testing for allergies, bronchoscopy, complete pulmonary function tests) Patient may be a candidate for allergen immunotherapy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OF ASTHMA TREATMENT</dc:title>
  <dc:creator>you</dc:creator>
  <cp:lastModifiedBy>Mis-Salimi</cp:lastModifiedBy>
  <cp:revision>24</cp:revision>
  <dcterms:created xsi:type="dcterms:W3CDTF">2019-07-07T11:58:55Z</dcterms:created>
  <dcterms:modified xsi:type="dcterms:W3CDTF">2021-12-11T06:48:10Z</dcterms:modified>
</cp:coreProperties>
</file>