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4"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6357FF6-91B1-4491-9919-6EE70DC61A3D}" type="datetimeFigureOut">
              <a:rPr lang="fa-IR" smtClean="0"/>
              <a:t>05/07/1443</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B82769F-41DB-4F0A-AC18-23B6D95A439B}" type="slidenum">
              <a:rPr lang="fa-IR" smtClean="0"/>
              <a:t>‹#›</a:t>
            </a:fld>
            <a:endParaRPr lang="fa-IR"/>
          </a:p>
        </p:txBody>
      </p:sp>
    </p:spTree>
    <p:extLst>
      <p:ext uri="{BB962C8B-B14F-4D97-AF65-F5344CB8AC3E}">
        <p14:creationId xmlns:p14="http://schemas.microsoft.com/office/powerpoint/2010/main" val="208351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a:t>
            </a:fld>
            <a:endParaRPr lang="fa-IR"/>
          </a:p>
        </p:txBody>
      </p:sp>
    </p:spTree>
    <p:extLst>
      <p:ext uri="{BB962C8B-B14F-4D97-AF65-F5344CB8AC3E}">
        <p14:creationId xmlns:p14="http://schemas.microsoft.com/office/powerpoint/2010/main" val="35491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10</a:t>
            </a:fld>
            <a:endParaRPr lang="fa-IR"/>
          </a:p>
        </p:txBody>
      </p:sp>
    </p:spTree>
    <p:extLst>
      <p:ext uri="{BB962C8B-B14F-4D97-AF65-F5344CB8AC3E}">
        <p14:creationId xmlns:p14="http://schemas.microsoft.com/office/powerpoint/2010/main" val="313007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11</a:t>
            </a:fld>
            <a:endParaRPr lang="fa-IR"/>
          </a:p>
        </p:txBody>
      </p:sp>
    </p:spTree>
    <p:extLst>
      <p:ext uri="{BB962C8B-B14F-4D97-AF65-F5344CB8AC3E}">
        <p14:creationId xmlns:p14="http://schemas.microsoft.com/office/powerpoint/2010/main" val="411017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12</a:t>
            </a:fld>
            <a:endParaRPr lang="fa-IR"/>
          </a:p>
        </p:txBody>
      </p:sp>
    </p:spTree>
    <p:extLst>
      <p:ext uri="{BB962C8B-B14F-4D97-AF65-F5344CB8AC3E}">
        <p14:creationId xmlns:p14="http://schemas.microsoft.com/office/powerpoint/2010/main" val="28886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13</a:t>
            </a:fld>
            <a:endParaRPr lang="fa-IR"/>
          </a:p>
        </p:txBody>
      </p:sp>
    </p:spTree>
    <p:extLst>
      <p:ext uri="{BB962C8B-B14F-4D97-AF65-F5344CB8AC3E}">
        <p14:creationId xmlns:p14="http://schemas.microsoft.com/office/powerpoint/2010/main" val="345652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14</a:t>
            </a:fld>
            <a:endParaRPr lang="fa-IR"/>
          </a:p>
        </p:txBody>
      </p:sp>
    </p:spTree>
    <p:extLst>
      <p:ext uri="{BB962C8B-B14F-4D97-AF65-F5344CB8AC3E}">
        <p14:creationId xmlns:p14="http://schemas.microsoft.com/office/powerpoint/2010/main" val="355369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15</a:t>
            </a:fld>
            <a:endParaRPr lang="fa-IR"/>
          </a:p>
        </p:txBody>
      </p:sp>
    </p:spTree>
    <p:extLst>
      <p:ext uri="{BB962C8B-B14F-4D97-AF65-F5344CB8AC3E}">
        <p14:creationId xmlns:p14="http://schemas.microsoft.com/office/powerpoint/2010/main" val="286227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16</a:t>
            </a:fld>
            <a:endParaRPr lang="fa-IR"/>
          </a:p>
        </p:txBody>
      </p:sp>
    </p:spTree>
    <p:extLst>
      <p:ext uri="{BB962C8B-B14F-4D97-AF65-F5344CB8AC3E}">
        <p14:creationId xmlns:p14="http://schemas.microsoft.com/office/powerpoint/2010/main" val="348488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17</a:t>
            </a:fld>
            <a:endParaRPr lang="fa-IR"/>
          </a:p>
        </p:txBody>
      </p:sp>
    </p:spTree>
    <p:extLst>
      <p:ext uri="{BB962C8B-B14F-4D97-AF65-F5344CB8AC3E}">
        <p14:creationId xmlns:p14="http://schemas.microsoft.com/office/powerpoint/2010/main" val="83793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18</a:t>
            </a:fld>
            <a:endParaRPr lang="fa-IR"/>
          </a:p>
        </p:txBody>
      </p:sp>
    </p:spTree>
    <p:extLst>
      <p:ext uri="{BB962C8B-B14F-4D97-AF65-F5344CB8AC3E}">
        <p14:creationId xmlns:p14="http://schemas.microsoft.com/office/powerpoint/2010/main" val="136886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19</a:t>
            </a:fld>
            <a:endParaRPr lang="fa-IR"/>
          </a:p>
        </p:txBody>
      </p:sp>
    </p:spTree>
    <p:extLst>
      <p:ext uri="{BB962C8B-B14F-4D97-AF65-F5344CB8AC3E}">
        <p14:creationId xmlns:p14="http://schemas.microsoft.com/office/powerpoint/2010/main" val="196204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2</a:t>
            </a:fld>
            <a:endParaRPr lang="fa-IR"/>
          </a:p>
        </p:txBody>
      </p:sp>
    </p:spTree>
    <p:extLst>
      <p:ext uri="{BB962C8B-B14F-4D97-AF65-F5344CB8AC3E}">
        <p14:creationId xmlns:p14="http://schemas.microsoft.com/office/powerpoint/2010/main" val="57526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20</a:t>
            </a:fld>
            <a:endParaRPr lang="fa-IR"/>
          </a:p>
        </p:txBody>
      </p:sp>
    </p:spTree>
    <p:extLst>
      <p:ext uri="{BB962C8B-B14F-4D97-AF65-F5344CB8AC3E}">
        <p14:creationId xmlns:p14="http://schemas.microsoft.com/office/powerpoint/2010/main" val="20397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3</a:t>
            </a:fld>
            <a:endParaRPr lang="fa-IR"/>
          </a:p>
        </p:txBody>
      </p:sp>
    </p:spTree>
    <p:extLst>
      <p:ext uri="{BB962C8B-B14F-4D97-AF65-F5344CB8AC3E}">
        <p14:creationId xmlns:p14="http://schemas.microsoft.com/office/powerpoint/2010/main" val="19515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4</a:t>
            </a:fld>
            <a:endParaRPr lang="fa-IR"/>
          </a:p>
        </p:txBody>
      </p:sp>
    </p:spTree>
    <p:extLst>
      <p:ext uri="{BB962C8B-B14F-4D97-AF65-F5344CB8AC3E}">
        <p14:creationId xmlns:p14="http://schemas.microsoft.com/office/powerpoint/2010/main" val="297417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5</a:t>
            </a:fld>
            <a:endParaRPr lang="fa-IR"/>
          </a:p>
        </p:txBody>
      </p:sp>
    </p:spTree>
    <p:extLst>
      <p:ext uri="{BB962C8B-B14F-4D97-AF65-F5344CB8AC3E}">
        <p14:creationId xmlns:p14="http://schemas.microsoft.com/office/powerpoint/2010/main" val="120851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6</a:t>
            </a:fld>
            <a:endParaRPr lang="fa-IR"/>
          </a:p>
        </p:txBody>
      </p:sp>
    </p:spTree>
    <p:extLst>
      <p:ext uri="{BB962C8B-B14F-4D97-AF65-F5344CB8AC3E}">
        <p14:creationId xmlns:p14="http://schemas.microsoft.com/office/powerpoint/2010/main" val="179905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7</a:t>
            </a:fld>
            <a:endParaRPr lang="fa-IR"/>
          </a:p>
        </p:txBody>
      </p:sp>
    </p:spTree>
    <p:extLst>
      <p:ext uri="{BB962C8B-B14F-4D97-AF65-F5344CB8AC3E}">
        <p14:creationId xmlns:p14="http://schemas.microsoft.com/office/powerpoint/2010/main" val="368033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8</a:t>
            </a:fld>
            <a:endParaRPr lang="fa-IR"/>
          </a:p>
        </p:txBody>
      </p:sp>
    </p:spTree>
    <p:extLst>
      <p:ext uri="{BB962C8B-B14F-4D97-AF65-F5344CB8AC3E}">
        <p14:creationId xmlns:p14="http://schemas.microsoft.com/office/powerpoint/2010/main" val="123941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9B82769F-41DB-4F0A-AC18-23B6D95A439B}" type="slidenum">
              <a:rPr lang="fa-IR" smtClean="0"/>
              <a:t>9</a:t>
            </a:fld>
            <a:endParaRPr lang="fa-IR"/>
          </a:p>
        </p:txBody>
      </p:sp>
    </p:spTree>
    <p:extLst>
      <p:ext uri="{BB962C8B-B14F-4D97-AF65-F5344CB8AC3E}">
        <p14:creationId xmlns:p14="http://schemas.microsoft.com/office/powerpoint/2010/main" val="415088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C7BB00-F900-496B-B368-590899AEFC13}"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173973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7BB00-F900-496B-B368-590899AEFC13}"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380530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7BB00-F900-496B-B368-590899AEFC13}"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142919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7BB00-F900-496B-B368-590899AEFC13}"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178801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7BB00-F900-496B-B368-590899AEFC13}"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74188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7BB00-F900-496B-B368-590899AEFC13}"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324509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7BB00-F900-496B-B368-590899AEFC13}"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38773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7BB00-F900-496B-B368-590899AEFC13}" type="datetimeFigureOut">
              <a:rPr lang="en-US" smtClean="0"/>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252857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7BB00-F900-496B-B368-590899AEFC13}" type="datetimeFigureOut">
              <a:rPr lang="en-US" smtClean="0"/>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101613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7BB00-F900-496B-B368-590899AEFC13}"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372420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7BB00-F900-496B-B368-590899AEFC13}"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5FAD-6AB1-4F31-A1F9-2C2B94C4D521}" type="slidenum">
              <a:rPr lang="en-US" smtClean="0"/>
              <a:t>‹#›</a:t>
            </a:fld>
            <a:endParaRPr lang="en-US"/>
          </a:p>
        </p:txBody>
      </p:sp>
    </p:spTree>
    <p:extLst>
      <p:ext uri="{BB962C8B-B14F-4D97-AF65-F5344CB8AC3E}">
        <p14:creationId xmlns:p14="http://schemas.microsoft.com/office/powerpoint/2010/main" val="422002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BB00-F900-496B-B368-590899AEFC13}" type="datetimeFigureOut">
              <a:rPr lang="en-US" smtClean="0"/>
              <a:t>12/11/2021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5FAD-6AB1-4F31-A1F9-2C2B94C4D521}" type="slidenum">
              <a:rPr lang="en-US" smtClean="0"/>
              <a:t>‹#›</a:t>
            </a:fld>
            <a:endParaRPr lang="en-US"/>
          </a:p>
        </p:txBody>
      </p:sp>
    </p:spTree>
    <p:extLst>
      <p:ext uri="{BB962C8B-B14F-4D97-AF65-F5344CB8AC3E}">
        <p14:creationId xmlns:p14="http://schemas.microsoft.com/office/powerpoint/2010/main" val="3948982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34682"/>
          </a:xfrm>
        </p:spPr>
        <p:txBody>
          <a:bodyPr>
            <a:normAutofit/>
          </a:bodyPr>
          <a:lstStyle/>
          <a:p>
            <a:r>
              <a:rPr lang="en-US" sz="9600" b="1" i="1"/>
              <a:t>IN THE NAME OF GOD</a:t>
            </a:r>
            <a:endParaRPr lang="en-US" sz="9600" b="1" i="1" dirty="0"/>
          </a:p>
        </p:txBody>
      </p:sp>
    </p:spTree>
    <p:extLst>
      <p:ext uri="{BB962C8B-B14F-4D97-AF65-F5344CB8AC3E}">
        <p14:creationId xmlns:p14="http://schemas.microsoft.com/office/powerpoint/2010/main" val="21754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pPr algn="l"/>
            <a:r>
              <a:rPr lang="en-US" sz="3200" b="1" i="1" dirty="0"/>
              <a:t>For all patients,	pulse	</a:t>
            </a:r>
            <a:r>
              <a:rPr lang="en-US" sz="3200" b="1" i="1" dirty="0" err="1"/>
              <a:t>oximetry</a:t>
            </a:r>
            <a:r>
              <a:rPr lang="en-US" sz="3200" b="1" i="1" dirty="0"/>
              <a:t> on room air	is a useful initial </a:t>
            </a:r>
            <a:r>
              <a:rPr lang="en-US" sz="3200" b="1" i="1" dirty="0" err="1"/>
              <a:t>assessment.An</a:t>
            </a:r>
            <a:r>
              <a:rPr lang="en-US" sz="3200" b="1" i="1" dirty="0"/>
              <a:t> oxygen saturation of less than 92 to 94	percent one hour after beginning	standard treatment is a strong predictor of the	need	for hospitalization.</a:t>
            </a:r>
          </a:p>
        </p:txBody>
      </p:sp>
    </p:spTree>
    <p:extLst>
      <p:ext uri="{BB962C8B-B14F-4D97-AF65-F5344CB8AC3E}">
        <p14:creationId xmlns:p14="http://schemas.microsoft.com/office/powerpoint/2010/main" val="130940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pPr algn="l"/>
            <a:r>
              <a:rPr lang="en-US" sz="3200" b="1" i="1" dirty="0"/>
              <a:t>Laboratory data	 are not required for most patients with acute exacerbations.</a:t>
            </a:r>
            <a:br>
              <a:rPr lang="en-US" sz="3200" b="1" i="1" dirty="0"/>
            </a:br>
            <a:br>
              <a:rPr lang="en-US" sz="3200" b="1" i="1" dirty="0"/>
            </a:br>
            <a:br>
              <a:rPr lang="en-US" sz="3200" b="1" i="1" dirty="0"/>
            </a:br>
            <a:r>
              <a:rPr lang="en-US" sz="3200" b="1" i="1" dirty="0"/>
              <a:t>Chest radiography is not routinely recommended because it has not been shown to alter the care of patients with	an uncomplicated asthma exacerbation.</a:t>
            </a:r>
          </a:p>
        </p:txBody>
      </p:sp>
    </p:spTree>
    <p:extLst>
      <p:ext uri="{BB962C8B-B14F-4D97-AF65-F5344CB8AC3E}">
        <p14:creationId xmlns:p14="http://schemas.microsoft.com/office/powerpoint/2010/main" val="383854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728191"/>
          </a:xfrm>
        </p:spPr>
        <p:txBody>
          <a:bodyPr/>
          <a:lstStyle/>
          <a:p>
            <a:r>
              <a:rPr lang="en-US" b="1" i="1" u="sng" dirty="0"/>
              <a:t>Management</a:t>
            </a:r>
          </a:p>
        </p:txBody>
      </p:sp>
      <p:sp>
        <p:nvSpPr>
          <p:cNvPr id="3" name="Subtitle 2"/>
          <p:cNvSpPr>
            <a:spLocks noGrp="1"/>
          </p:cNvSpPr>
          <p:nvPr>
            <p:ph type="subTitle" idx="1"/>
          </p:nvPr>
        </p:nvSpPr>
        <p:spPr>
          <a:xfrm>
            <a:off x="1371600" y="2780928"/>
            <a:ext cx="6400800" cy="3600400"/>
          </a:xfrm>
        </p:spPr>
        <p:txBody>
          <a:bodyPr/>
          <a:lstStyle/>
          <a:p>
            <a:pPr algn="l"/>
            <a:r>
              <a:rPr lang="en-US" b="1" i="1" dirty="0"/>
              <a:t>HOME TREATMENT </a:t>
            </a:r>
          </a:p>
          <a:p>
            <a:pPr algn="l"/>
            <a:endParaRPr lang="en-US" b="1" i="1" dirty="0"/>
          </a:p>
          <a:p>
            <a:pPr algn="l"/>
            <a:r>
              <a:rPr lang="en-US" b="1" i="1" dirty="0"/>
              <a:t>EMERGENCY DEPARTMENT TREATMENT </a:t>
            </a:r>
          </a:p>
        </p:txBody>
      </p:sp>
    </p:spTree>
    <p:extLst>
      <p:ext uri="{BB962C8B-B14F-4D97-AF65-F5344CB8AC3E}">
        <p14:creationId xmlns:p14="http://schemas.microsoft.com/office/powerpoint/2010/main" val="411250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6730"/>
          </a:xfrm>
        </p:spPr>
        <p:txBody>
          <a:bodyPr/>
          <a:lstStyle/>
          <a:p>
            <a:endParaRPr lang="en-US" dirty="0"/>
          </a:p>
        </p:txBody>
      </p:sp>
      <p:pic>
        <p:nvPicPr>
          <p:cNvPr id="3" name="Picture 2"/>
          <p:cNvPicPr/>
          <p:nvPr/>
        </p:nvPicPr>
        <p:blipFill>
          <a:blip r:embed="rId3"/>
          <a:stretch>
            <a:fillRect/>
          </a:stretch>
        </p:blipFill>
        <p:spPr>
          <a:xfrm>
            <a:off x="-972616" y="0"/>
            <a:ext cx="10801200" cy="6741368"/>
          </a:xfrm>
          <a:prstGeom prst="rect">
            <a:avLst/>
          </a:prstGeom>
        </p:spPr>
      </p:pic>
    </p:spTree>
    <p:extLst>
      <p:ext uri="{BB962C8B-B14F-4D97-AF65-F5344CB8AC3E}">
        <p14:creationId xmlns:p14="http://schemas.microsoft.com/office/powerpoint/2010/main" val="54787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lstStyle/>
          <a:p>
            <a:endParaRPr lang="en-US" dirty="0"/>
          </a:p>
        </p:txBody>
      </p:sp>
      <p:pic>
        <p:nvPicPr>
          <p:cNvPr id="3" name="Picture 2"/>
          <p:cNvPicPr/>
          <p:nvPr/>
        </p:nvPicPr>
        <p:blipFill>
          <a:blip r:embed="rId3"/>
          <a:stretch>
            <a:fillRect/>
          </a:stretch>
        </p:blipFill>
        <p:spPr>
          <a:xfrm>
            <a:off x="-2268760" y="0"/>
            <a:ext cx="13033448" cy="7101408"/>
          </a:xfrm>
          <a:prstGeom prst="rect">
            <a:avLst/>
          </a:prstGeom>
        </p:spPr>
      </p:pic>
    </p:spTree>
    <p:extLst>
      <p:ext uri="{BB962C8B-B14F-4D97-AF65-F5344CB8AC3E}">
        <p14:creationId xmlns:p14="http://schemas.microsoft.com/office/powerpoint/2010/main" val="405666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endParaRPr lang="en-US" dirty="0"/>
          </a:p>
        </p:txBody>
      </p:sp>
      <p:pic>
        <p:nvPicPr>
          <p:cNvPr id="3" name="Picture 2"/>
          <p:cNvPicPr/>
          <p:nvPr/>
        </p:nvPicPr>
        <p:blipFill>
          <a:blip r:embed="rId3"/>
          <a:stretch>
            <a:fillRect/>
          </a:stretch>
        </p:blipFill>
        <p:spPr>
          <a:xfrm>
            <a:off x="-2844824" y="0"/>
            <a:ext cx="13897544" cy="6597352"/>
          </a:xfrm>
          <a:prstGeom prst="rect">
            <a:avLst/>
          </a:prstGeom>
        </p:spPr>
      </p:pic>
    </p:spTree>
    <p:extLst>
      <p:ext uri="{BB962C8B-B14F-4D97-AF65-F5344CB8AC3E}">
        <p14:creationId xmlns:p14="http://schemas.microsoft.com/office/powerpoint/2010/main" val="194511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5616624"/>
          </a:xfrm>
        </p:spPr>
        <p:txBody>
          <a:bodyPr>
            <a:normAutofit/>
          </a:bodyPr>
          <a:lstStyle/>
          <a:p>
            <a:r>
              <a:rPr lang="en-US" sz="3200" b="1" i="1" u="sng" dirty="0"/>
              <a:t>POSTDISCHARGE CARE </a:t>
            </a:r>
          </a:p>
        </p:txBody>
      </p:sp>
    </p:spTree>
    <p:extLst>
      <p:ext uri="{BB962C8B-B14F-4D97-AF65-F5344CB8AC3E}">
        <p14:creationId xmlns:p14="http://schemas.microsoft.com/office/powerpoint/2010/main" val="338056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normAutofit/>
          </a:bodyPr>
          <a:lstStyle/>
          <a:p>
            <a:pPr algn="l"/>
            <a:r>
              <a:rPr lang="en-US" sz="3200" b="1" i="1" dirty="0"/>
              <a:t>Patients sent home from the emergency department with systemic corticosteroids (a five-to10-day </a:t>
            </a:r>
            <a:r>
              <a:rPr lang="en-US" sz="3200" b="1" i="1" dirty="0" err="1"/>
              <a:t>nontapering</a:t>
            </a:r>
            <a:r>
              <a:rPr lang="en-US" sz="3200" b="1" i="1" dirty="0"/>
              <a:t>	course of 50- to 100-mg prednisone per day in adults) have decreased	relapse of	asthma symptoms,	 future </a:t>
            </a:r>
            <a:r>
              <a:rPr lang="en-US" sz="3200" b="1" i="1" dirty="0" err="1"/>
              <a:t>hospitalizations,and</a:t>
            </a:r>
            <a:r>
              <a:rPr lang="en-US" sz="3200" b="1" i="1" dirty="0"/>
              <a:t> use of short-acting beta2 agonists.</a:t>
            </a:r>
          </a:p>
        </p:txBody>
      </p:sp>
    </p:spTree>
    <p:extLst>
      <p:ext uri="{BB962C8B-B14F-4D97-AF65-F5344CB8AC3E}">
        <p14:creationId xmlns:p14="http://schemas.microsoft.com/office/powerpoint/2010/main" val="110690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pPr algn="l"/>
            <a:r>
              <a:rPr lang="en-US" sz="3200" b="1" i="1" dirty="0"/>
              <a:t>Allergen avoidance is	routinely recommended after	emergency department discharge to decrease further acute exacerbations	of asthma.	</a:t>
            </a:r>
          </a:p>
        </p:txBody>
      </p:sp>
    </p:spTree>
    <p:extLst>
      <p:ext uri="{BB962C8B-B14F-4D97-AF65-F5344CB8AC3E}">
        <p14:creationId xmlns:p14="http://schemas.microsoft.com/office/powerpoint/2010/main" val="185079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pPr algn="l"/>
            <a:r>
              <a:rPr lang="en-US" sz="3200" b="1" i="1" dirty="0"/>
              <a:t>Regardless of the therapy chosen in the acute care </a:t>
            </a:r>
            <a:r>
              <a:rPr lang="en-US" sz="3200" b="1" i="1" dirty="0" err="1"/>
              <a:t>setting,step</a:t>
            </a:r>
            <a:r>
              <a:rPr lang="en-US" sz="3200" b="1" i="1" dirty="0"/>
              <a:t>-up therapy should be continued	for several	days	to weeks after discharge.	Because exacerbations vary in </a:t>
            </a:r>
            <a:r>
              <a:rPr lang="en-US" sz="3200" b="1" i="1" dirty="0" err="1"/>
              <a:t>severity,close</a:t>
            </a:r>
            <a:r>
              <a:rPr lang="en-US" sz="3200" b="1" i="1" dirty="0"/>
              <a:t> communication between patients and physicians is required.	</a:t>
            </a:r>
          </a:p>
        </p:txBody>
      </p:sp>
    </p:spTree>
    <p:extLst>
      <p:ext uri="{BB962C8B-B14F-4D97-AF65-F5344CB8AC3E}">
        <p14:creationId xmlns:p14="http://schemas.microsoft.com/office/powerpoint/2010/main" val="246226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r>
              <a:rPr lang="en-US" sz="9600" b="1" i="1" u="sng" dirty="0"/>
              <a:t>Asthma Attack</a:t>
            </a:r>
          </a:p>
        </p:txBody>
      </p:sp>
    </p:spTree>
    <p:extLst>
      <p:ext uri="{BB962C8B-B14F-4D97-AF65-F5344CB8AC3E}">
        <p14:creationId xmlns:p14="http://schemas.microsoft.com/office/powerpoint/2010/main" val="98500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a:bodyPr>
          <a:lstStyle/>
          <a:p>
            <a:pPr algn="l"/>
            <a:r>
              <a:rPr lang="en-US" sz="3200" b="1" i="1" dirty="0"/>
              <a:t>	Symptoms	may	be controlled quickly,	but	airway inflammation	may	persist for	two	to three weeks.	Scheduled	dosing	with	inhaled beta2 agonists should be	continued	until	symptoms	and PEF	return to baseline. </a:t>
            </a:r>
          </a:p>
        </p:txBody>
      </p:sp>
    </p:spTree>
    <p:extLst>
      <p:ext uri="{BB962C8B-B14F-4D97-AF65-F5344CB8AC3E}">
        <p14:creationId xmlns:p14="http://schemas.microsoft.com/office/powerpoint/2010/main" val="92062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rmAutofit/>
          </a:bodyPr>
          <a:lstStyle/>
          <a:p>
            <a:pPr algn="l"/>
            <a:r>
              <a:rPr lang="en-US" sz="3200" b="1" i="1" dirty="0"/>
              <a:t>An asthma attack is a sudden worsening of asthma symptoms caused by the tightening of muscles around your airways. This tightening is called a bronchospasm. During the asthma attack, the lining of the airways also becomes swollen or inflamed and thicker mucus -- more than normal -- is produced.</a:t>
            </a:r>
          </a:p>
        </p:txBody>
      </p:sp>
    </p:spTree>
    <p:extLst>
      <p:ext uri="{BB962C8B-B14F-4D97-AF65-F5344CB8AC3E}">
        <p14:creationId xmlns:p14="http://schemas.microsoft.com/office/powerpoint/2010/main" val="410651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a:bodyPr>
          <a:lstStyle/>
          <a:p>
            <a:pPr algn="l"/>
            <a:r>
              <a:rPr lang="en-US" sz="3200" b="1" i="1" dirty="0"/>
              <a:t> All of these factors -- bronchospasm, inflammation, and mucus production -- cause symptoms of an asthma attack such as trouble breathing, wheezing, coughing, shortness of breath, and difficulty performing normal daily activities.</a:t>
            </a:r>
          </a:p>
        </p:txBody>
      </p:sp>
    </p:spTree>
    <p:extLst>
      <p:ext uri="{BB962C8B-B14F-4D97-AF65-F5344CB8AC3E}">
        <p14:creationId xmlns:p14="http://schemas.microsoft.com/office/powerpoint/2010/main" val="386931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lstStyle/>
          <a:p>
            <a:r>
              <a:rPr lang="en-US" b="1" i="1" u="sng" dirty="0"/>
              <a:t>Diagnosis</a:t>
            </a:r>
          </a:p>
        </p:txBody>
      </p:sp>
    </p:spTree>
    <p:extLst>
      <p:ext uri="{BB962C8B-B14F-4D97-AF65-F5344CB8AC3E}">
        <p14:creationId xmlns:p14="http://schemas.microsoft.com/office/powerpoint/2010/main" val="238738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pPr algn="l"/>
            <a:r>
              <a:rPr lang="en-US" sz="3200" b="1" i="1" dirty="0"/>
              <a:t>Asthma exacerbations can be classified as mild, moderate, severe, or life threatening. </a:t>
            </a:r>
            <a:r>
              <a:rPr lang="en-US" sz="3200" b="1" i="1"/>
              <a:t>Criteria for exacerbation severity are based on symptoms and physical examination parameters, as well as lung function and oxygen saturation. </a:t>
            </a:r>
            <a:endParaRPr lang="en-US" sz="3200" b="1" i="1" dirty="0"/>
          </a:p>
        </p:txBody>
      </p:sp>
    </p:spTree>
    <p:extLst>
      <p:ext uri="{BB962C8B-B14F-4D97-AF65-F5344CB8AC3E}">
        <p14:creationId xmlns:p14="http://schemas.microsoft.com/office/powerpoint/2010/main" val="165523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endParaRPr lang="en-US" dirty="0"/>
          </a:p>
        </p:txBody>
      </p:sp>
      <p:pic>
        <p:nvPicPr>
          <p:cNvPr id="3" name="Picture 2"/>
          <p:cNvPicPr/>
          <p:nvPr/>
        </p:nvPicPr>
        <p:blipFill>
          <a:blip r:embed="rId3"/>
          <a:stretch>
            <a:fillRect/>
          </a:stretch>
        </p:blipFill>
        <p:spPr>
          <a:xfrm>
            <a:off x="-540568" y="0"/>
            <a:ext cx="10081120" cy="7101408"/>
          </a:xfrm>
          <a:prstGeom prst="rect">
            <a:avLst/>
          </a:prstGeom>
        </p:spPr>
      </p:pic>
    </p:spTree>
    <p:extLst>
      <p:ext uri="{BB962C8B-B14F-4D97-AF65-F5344CB8AC3E}">
        <p14:creationId xmlns:p14="http://schemas.microsoft.com/office/powerpoint/2010/main" val="291177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pPr algn="l"/>
            <a:r>
              <a:rPr lang="en-US" sz="3200" b="1" i="1" dirty="0"/>
              <a:t>	Although no single parameter has	been	identified to assess exacerbation	</a:t>
            </a:r>
            <a:r>
              <a:rPr lang="en-US" sz="3200" b="1" i="1" dirty="0" err="1"/>
              <a:t>severity,lung</a:t>
            </a:r>
            <a:r>
              <a:rPr lang="en-US" sz="3200" b="1" i="1" dirty="0"/>
              <a:t> function	is a useful	method	of </a:t>
            </a:r>
            <a:r>
              <a:rPr lang="en-US" sz="3200" b="1" i="1" dirty="0" err="1"/>
              <a:t>assessment,with</a:t>
            </a:r>
            <a:r>
              <a:rPr lang="en-US" sz="3200" b="1" i="1" dirty="0"/>
              <a:t> a	PEF of 40 percent	or less of predicted function	indicating a severe attack in patients	five	years	or older.</a:t>
            </a:r>
          </a:p>
        </p:txBody>
      </p:sp>
    </p:spTree>
    <p:extLst>
      <p:ext uri="{BB962C8B-B14F-4D97-AF65-F5344CB8AC3E}">
        <p14:creationId xmlns:p14="http://schemas.microsoft.com/office/powerpoint/2010/main" val="36527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pPr algn="l"/>
            <a:r>
              <a:rPr lang="en-US" sz="3200" b="1" i="1" dirty="0"/>
              <a:t>	The most useful	signs	for determining	the	severity of	an asthma	exacerbation in	children younger than five	</a:t>
            </a:r>
            <a:r>
              <a:rPr lang="en-US" sz="3200" b="1" i="1" dirty="0" err="1"/>
              <a:t>years,or</a:t>
            </a:r>
            <a:r>
              <a:rPr lang="en-US" sz="3200" b="1" i="1" dirty="0"/>
              <a:t> any	child	unable to perform a PEF, include	the	use of accessory	muscles of	respiration,	chest	wall	</a:t>
            </a:r>
            <a:r>
              <a:rPr lang="en-US" sz="3200" b="1" i="1" dirty="0" err="1"/>
              <a:t>retractions,tachypnea</a:t>
            </a:r>
            <a:r>
              <a:rPr lang="en-US" sz="3200" b="1" i="1" dirty="0"/>
              <a:t>	greater than 60	breaths per minute,	</a:t>
            </a:r>
            <a:r>
              <a:rPr lang="en-US" sz="3200" b="1" i="1" dirty="0" err="1"/>
              <a:t>cyanosis,and</a:t>
            </a:r>
            <a:r>
              <a:rPr lang="en-US" sz="3200" b="1" i="1" dirty="0"/>
              <a:t> the presence of	inspiratory and	expiratory	wheezing.</a:t>
            </a:r>
          </a:p>
        </p:txBody>
      </p:sp>
    </p:spTree>
    <p:extLst>
      <p:ext uri="{BB962C8B-B14F-4D97-AF65-F5344CB8AC3E}">
        <p14:creationId xmlns:p14="http://schemas.microsoft.com/office/powerpoint/2010/main" val="1358974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561</Words>
  <Application>Microsoft Office PowerPoint</Application>
  <PresentationFormat>On-screen Show (4:3)</PresentationFormat>
  <Paragraphs>39</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IN THE NAME OF GOD</vt:lpstr>
      <vt:lpstr>Asthma Attack</vt:lpstr>
      <vt:lpstr>An asthma attack is a sudden worsening of asthma symptoms caused by the tightening of muscles around your airways. This tightening is called a bronchospasm. During the asthma attack, the lining of the airways also becomes swollen or inflamed and thicker mucus -- more than normal -- is produced.</vt:lpstr>
      <vt:lpstr> All of these factors -- bronchospasm, inflammation, and mucus production -- cause symptoms of an asthma attack such as trouble breathing, wheezing, coughing, shortness of breath, and difficulty performing normal daily activities.</vt:lpstr>
      <vt:lpstr>Diagnosis</vt:lpstr>
      <vt:lpstr>Asthma exacerbations can be classified as mild, moderate, severe, or life threatening. Criteria for exacerbation severity are based on symptoms and physical examination parameters, as well as lung function and oxygen saturation. </vt:lpstr>
      <vt:lpstr>PowerPoint Presentation</vt:lpstr>
      <vt:lpstr> Although no single parameter has been identified to assess exacerbation severity,lung function is a useful method of assessment,with a PEF of 40 percent or less of predicted function indicating a severe attack in patients five years or older.</vt:lpstr>
      <vt:lpstr> The most useful signs for determining the severity of an asthma exacerbation in children younger than five years,or any child unable to perform a PEF, include the use of accessory muscles of respiration, chest wall retractions,tachypnea greater than 60 breaths per minute, cyanosis,and the presence of inspiratory and expiratory wheezing.</vt:lpstr>
      <vt:lpstr>For all patients, pulse oximetry on room air is a useful initial assessment.An oxygen saturation of less than 92 to 94 percent one hour after beginning standard treatment is a strong predictor of the need for hospitalization.</vt:lpstr>
      <vt:lpstr>Laboratory data  are not required for most patients with acute exacerbations.   Chest radiography is not routinely recommended because it has not been shown to alter the care of patients with an uncomplicated asthma exacerbation.</vt:lpstr>
      <vt:lpstr>Management</vt:lpstr>
      <vt:lpstr>PowerPoint Presentation</vt:lpstr>
      <vt:lpstr>PowerPoint Presentation</vt:lpstr>
      <vt:lpstr>PowerPoint Presentation</vt:lpstr>
      <vt:lpstr>POSTDISCHARGE CARE </vt:lpstr>
      <vt:lpstr>Patients sent home from the emergency department with systemic corticosteroids (a five-to10-day nontapering course of 50- to 100-mg prednisone per day in adults) have decreased relapse of asthma symptoms,  future hospitalizations,and use of short-acting beta2 agonists.</vt:lpstr>
      <vt:lpstr>Allergen avoidance is routinely recommended after emergency department discharge to decrease further acute exacerbations of asthma. </vt:lpstr>
      <vt:lpstr>Regardless of the therapy chosen in the acute care setting,step-up therapy should be continued for several days to weeks after discharge. Because exacerbations vary in severity,close communication between patients and physicians is required. </vt:lpstr>
      <vt:lpstr> Symptoms may be controlled quickly, but airway inflammation may persist for two to three weeks. Scheduled dosing with inhaled beta2 agonists should be continued until symptoms and PEF return to baseline. </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user</dc:creator>
  <cp:lastModifiedBy>Mis-Salimi</cp:lastModifiedBy>
  <cp:revision>13</cp:revision>
  <dcterms:created xsi:type="dcterms:W3CDTF">2021-02-12T07:10:46Z</dcterms:created>
  <dcterms:modified xsi:type="dcterms:W3CDTF">2021-12-11T06:48:33Z</dcterms:modified>
</cp:coreProperties>
</file>