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17"/>
  </p:notesMasterIdLst>
  <p:sldIdLst>
    <p:sldId id="288" r:id="rId2"/>
    <p:sldId id="289" r:id="rId3"/>
    <p:sldId id="257" r:id="rId4"/>
    <p:sldId id="260" r:id="rId5"/>
    <p:sldId id="292" r:id="rId6"/>
    <p:sldId id="293" r:id="rId7"/>
    <p:sldId id="294" r:id="rId8"/>
    <p:sldId id="295" r:id="rId9"/>
    <p:sldId id="263" r:id="rId10"/>
    <p:sldId id="277" r:id="rId11"/>
    <p:sldId id="264" r:id="rId12"/>
    <p:sldId id="296" r:id="rId13"/>
    <p:sldId id="297" r:id="rId14"/>
    <p:sldId id="298" r:id="rId15"/>
    <p:sldId id="299" r:id="rId1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0189"/>
    <a:srgbClr val="3401B3"/>
    <a:srgbClr val="2A01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2" d="100"/>
          <a:sy n="82" d="100"/>
        </p:scale>
        <p:origin x="156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r">
              <a:defRPr sz="1200"/>
            </a:lvl1pPr>
          </a:lstStyle>
          <a:p>
            <a:endParaRPr lang="fa-I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l">
              <a:defRPr sz="1200"/>
            </a:lvl1pPr>
          </a:lstStyle>
          <a:p>
            <a:fld id="{0DD16942-2520-4648-9487-B744B166767A}" type="datetimeFigureOut">
              <a:rPr lang="fa-IR" smtClean="0"/>
              <a:t>06/05/1443</a:t>
            </a:fld>
            <a:endParaRPr lang="fa-I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r">
              <a:defRPr sz="1200"/>
            </a:lvl1pPr>
          </a:lstStyle>
          <a:p>
            <a:endParaRPr lang="fa-I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a:defRPr sz="1200"/>
            </a:lvl1pPr>
          </a:lstStyle>
          <a:p>
            <a:fld id="{8855A55C-7663-475A-85E9-6B87CAD0EC6C}" type="slidenum">
              <a:rPr lang="fa-IR" smtClean="0"/>
              <a:t>‹#›</a:t>
            </a:fld>
            <a:endParaRPr lang="fa-IR"/>
          </a:p>
        </p:txBody>
      </p:sp>
    </p:spTree>
    <p:extLst>
      <p:ext uri="{BB962C8B-B14F-4D97-AF65-F5344CB8AC3E}">
        <p14:creationId xmlns:p14="http://schemas.microsoft.com/office/powerpoint/2010/main" val="22374048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8855A55C-7663-475A-85E9-6B87CAD0EC6C}" type="slidenum">
              <a:rPr lang="fa-IR" smtClean="0"/>
              <a:t>1</a:t>
            </a:fld>
            <a:endParaRPr lang="fa-IR"/>
          </a:p>
        </p:txBody>
      </p:sp>
    </p:spTree>
    <p:extLst>
      <p:ext uri="{BB962C8B-B14F-4D97-AF65-F5344CB8AC3E}">
        <p14:creationId xmlns:p14="http://schemas.microsoft.com/office/powerpoint/2010/main" val="3732504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8855A55C-7663-475A-85E9-6B87CAD0EC6C}" type="slidenum">
              <a:rPr lang="fa-IR" smtClean="0"/>
              <a:t>10</a:t>
            </a:fld>
            <a:endParaRPr lang="fa-IR"/>
          </a:p>
        </p:txBody>
      </p:sp>
    </p:spTree>
    <p:extLst>
      <p:ext uri="{BB962C8B-B14F-4D97-AF65-F5344CB8AC3E}">
        <p14:creationId xmlns:p14="http://schemas.microsoft.com/office/powerpoint/2010/main" val="1672499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8855A55C-7663-475A-85E9-6B87CAD0EC6C}" type="slidenum">
              <a:rPr lang="fa-IR" smtClean="0"/>
              <a:t>11</a:t>
            </a:fld>
            <a:endParaRPr lang="fa-IR"/>
          </a:p>
        </p:txBody>
      </p:sp>
    </p:spTree>
    <p:extLst>
      <p:ext uri="{BB962C8B-B14F-4D97-AF65-F5344CB8AC3E}">
        <p14:creationId xmlns:p14="http://schemas.microsoft.com/office/powerpoint/2010/main" val="591469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8855A55C-7663-475A-85E9-6B87CAD0EC6C}" type="slidenum">
              <a:rPr lang="fa-IR" smtClean="0"/>
              <a:t>12</a:t>
            </a:fld>
            <a:endParaRPr lang="fa-IR"/>
          </a:p>
        </p:txBody>
      </p:sp>
    </p:spTree>
    <p:extLst>
      <p:ext uri="{BB962C8B-B14F-4D97-AF65-F5344CB8AC3E}">
        <p14:creationId xmlns:p14="http://schemas.microsoft.com/office/powerpoint/2010/main" val="7321708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8855A55C-7663-475A-85E9-6B87CAD0EC6C}" type="slidenum">
              <a:rPr lang="fa-IR" smtClean="0"/>
              <a:t>13</a:t>
            </a:fld>
            <a:endParaRPr lang="fa-IR"/>
          </a:p>
        </p:txBody>
      </p:sp>
    </p:spTree>
    <p:extLst>
      <p:ext uri="{BB962C8B-B14F-4D97-AF65-F5344CB8AC3E}">
        <p14:creationId xmlns:p14="http://schemas.microsoft.com/office/powerpoint/2010/main" val="2864868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8855A55C-7663-475A-85E9-6B87CAD0EC6C}" type="slidenum">
              <a:rPr lang="fa-IR" smtClean="0"/>
              <a:t>14</a:t>
            </a:fld>
            <a:endParaRPr lang="fa-IR"/>
          </a:p>
        </p:txBody>
      </p:sp>
    </p:spTree>
    <p:extLst>
      <p:ext uri="{BB962C8B-B14F-4D97-AF65-F5344CB8AC3E}">
        <p14:creationId xmlns:p14="http://schemas.microsoft.com/office/powerpoint/2010/main" val="2129150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8855A55C-7663-475A-85E9-6B87CAD0EC6C}" type="slidenum">
              <a:rPr lang="fa-IR" smtClean="0"/>
              <a:t>15</a:t>
            </a:fld>
            <a:endParaRPr lang="fa-IR"/>
          </a:p>
        </p:txBody>
      </p:sp>
    </p:spTree>
    <p:extLst>
      <p:ext uri="{BB962C8B-B14F-4D97-AF65-F5344CB8AC3E}">
        <p14:creationId xmlns:p14="http://schemas.microsoft.com/office/powerpoint/2010/main" val="2760987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8855A55C-7663-475A-85E9-6B87CAD0EC6C}" type="slidenum">
              <a:rPr lang="fa-IR" smtClean="0"/>
              <a:t>2</a:t>
            </a:fld>
            <a:endParaRPr lang="fa-IR"/>
          </a:p>
        </p:txBody>
      </p:sp>
    </p:spTree>
    <p:extLst>
      <p:ext uri="{BB962C8B-B14F-4D97-AF65-F5344CB8AC3E}">
        <p14:creationId xmlns:p14="http://schemas.microsoft.com/office/powerpoint/2010/main" val="2078736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8855A55C-7663-475A-85E9-6B87CAD0EC6C}" type="slidenum">
              <a:rPr lang="fa-IR" smtClean="0"/>
              <a:t>3</a:t>
            </a:fld>
            <a:endParaRPr lang="fa-IR"/>
          </a:p>
        </p:txBody>
      </p:sp>
    </p:spTree>
    <p:extLst>
      <p:ext uri="{BB962C8B-B14F-4D97-AF65-F5344CB8AC3E}">
        <p14:creationId xmlns:p14="http://schemas.microsoft.com/office/powerpoint/2010/main" val="3795277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8855A55C-7663-475A-85E9-6B87CAD0EC6C}" type="slidenum">
              <a:rPr lang="fa-IR" smtClean="0"/>
              <a:t>4</a:t>
            </a:fld>
            <a:endParaRPr lang="fa-IR"/>
          </a:p>
        </p:txBody>
      </p:sp>
    </p:spTree>
    <p:extLst>
      <p:ext uri="{BB962C8B-B14F-4D97-AF65-F5344CB8AC3E}">
        <p14:creationId xmlns:p14="http://schemas.microsoft.com/office/powerpoint/2010/main" val="3201026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8855A55C-7663-475A-85E9-6B87CAD0EC6C}" type="slidenum">
              <a:rPr lang="fa-IR" smtClean="0"/>
              <a:t>5</a:t>
            </a:fld>
            <a:endParaRPr lang="fa-IR"/>
          </a:p>
        </p:txBody>
      </p:sp>
    </p:spTree>
    <p:extLst>
      <p:ext uri="{BB962C8B-B14F-4D97-AF65-F5344CB8AC3E}">
        <p14:creationId xmlns:p14="http://schemas.microsoft.com/office/powerpoint/2010/main" val="16470210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8855A55C-7663-475A-85E9-6B87CAD0EC6C}" type="slidenum">
              <a:rPr lang="fa-IR" smtClean="0"/>
              <a:t>6</a:t>
            </a:fld>
            <a:endParaRPr lang="fa-IR"/>
          </a:p>
        </p:txBody>
      </p:sp>
    </p:spTree>
    <p:extLst>
      <p:ext uri="{BB962C8B-B14F-4D97-AF65-F5344CB8AC3E}">
        <p14:creationId xmlns:p14="http://schemas.microsoft.com/office/powerpoint/2010/main" val="24003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8855A55C-7663-475A-85E9-6B87CAD0EC6C}" type="slidenum">
              <a:rPr lang="fa-IR" smtClean="0"/>
              <a:t>7</a:t>
            </a:fld>
            <a:endParaRPr lang="fa-IR"/>
          </a:p>
        </p:txBody>
      </p:sp>
    </p:spTree>
    <p:extLst>
      <p:ext uri="{BB962C8B-B14F-4D97-AF65-F5344CB8AC3E}">
        <p14:creationId xmlns:p14="http://schemas.microsoft.com/office/powerpoint/2010/main" val="31180363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8855A55C-7663-475A-85E9-6B87CAD0EC6C}" type="slidenum">
              <a:rPr lang="fa-IR" smtClean="0"/>
              <a:t>8</a:t>
            </a:fld>
            <a:endParaRPr lang="fa-IR"/>
          </a:p>
        </p:txBody>
      </p:sp>
    </p:spTree>
    <p:extLst>
      <p:ext uri="{BB962C8B-B14F-4D97-AF65-F5344CB8AC3E}">
        <p14:creationId xmlns:p14="http://schemas.microsoft.com/office/powerpoint/2010/main" val="768114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5"/>
          </p:nvPr>
        </p:nvSpPr>
        <p:spPr/>
        <p:txBody>
          <a:bodyPr/>
          <a:lstStyle/>
          <a:p>
            <a:fld id="{8855A55C-7663-475A-85E9-6B87CAD0EC6C}" type="slidenum">
              <a:rPr lang="fa-IR" smtClean="0"/>
              <a:t>9</a:t>
            </a:fld>
            <a:endParaRPr lang="fa-IR"/>
          </a:p>
        </p:txBody>
      </p:sp>
    </p:spTree>
    <p:extLst>
      <p:ext uri="{BB962C8B-B14F-4D97-AF65-F5344CB8AC3E}">
        <p14:creationId xmlns:p14="http://schemas.microsoft.com/office/powerpoint/2010/main" val="2131120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60873CA-6235-44DE-99B1-B8A079151CE4}" type="datetimeFigureOut">
              <a:rPr lang="fa-IR" smtClean="0"/>
              <a:pPr/>
              <a:t>06/05/1443</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7B5E74A8-702F-444E-B136-9E33CC0AA873}"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60873CA-6235-44DE-99B1-B8A079151CE4}" type="datetimeFigureOut">
              <a:rPr lang="fa-IR" smtClean="0"/>
              <a:pPr/>
              <a:t>06/05/1443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B5E74A8-702F-444E-B136-9E33CC0AA873}"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60873CA-6235-44DE-99B1-B8A079151CE4}" type="datetimeFigureOut">
              <a:rPr lang="fa-IR" smtClean="0"/>
              <a:pPr/>
              <a:t>06/05/1443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B5E74A8-702F-444E-B136-9E33CC0AA873}"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60873CA-6235-44DE-99B1-B8A079151CE4}" type="datetimeFigureOut">
              <a:rPr lang="fa-IR" smtClean="0"/>
              <a:pPr/>
              <a:t>06/05/1443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B5E74A8-702F-444E-B136-9E33CC0AA873}"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D60873CA-6235-44DE-99B1-B8A079151CE4}" type="datetimeFigureOut">
              <a:rPr lang="fa-IR" smtClean="0"/>
              <a:pPr/>
              <a:t>06/05/1443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B5E74A8-702F-444E-B136-9E33CC0AA873}"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60873CA-6235-44DE-99B1-B8A079151CE4}" type="datetimeFigureOut">
              <a:rPr lang="fa-IR" smtClean="0"/>
              <a:pPr/>
              <a:t>06/05/1443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B5E74A8-702F-444E-B136-9E33CC0AA873}"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D60873CA-6235-44DE-99B1-B8A079151CE4}" type="datetimeFigureOut">
              <a:rPr lang="fa-IR" smtClean="0"/>
              <a:pPr/>
              <a:t>06/05/1443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B5E74A8-702F-444E-B136-9E33CC0AA873}"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60873CA-6235-44DE-99B1-B8A079151CE4}" type="datetimeFigureOut">
              <a:rPr lang="fa-IR" smtClean="0"/>
              <a:pPr/>
              <a:t>06/05/1443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7B5E74A8-702F-444E-B136-9E33CC0AA873}"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0873CA-6235-44DE-99B1-B8A079151CE4}" type="datetimeFigureOut">
              <a:rPr lang="fa-IR" smtClean="0"/>
              <a:pPr/>
              <a:t>06/05/1443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B5E74A8-702F-444E-B136-9E33CC0AA873}"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60873CA-6235-44DE-99B1-B8A079151CE4}" type="datetimeFigureOut">
              <a:rPr lang="fa-IR" smtClean="0"/>
              <a:pPr/>
              <a:t>06/05/1443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B5E74A8-702F-444E-B136-9E33CC0AA873}"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60873CA-6235-44DE-99B1-B8A079151CE4}" type="datetimeFigureOut">
              <a:rPr lang="fa-IR" smtClean="0"/>
              <a:pPr/>
              <a:t>06/05/1443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7B5E74A8-702F-444E-B136-9E33CC0AA873}"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60873CA-6235-44DE-99B1-B8A079151CE4}" type="datetimeFigureOut">
              <a:rPr lang="fa-IR" smtClean="0"/>
              <a:pPr/>
              <a:t>06/05/1443</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B5E74A8-702F-444E-B136-9E33CC0AA873}"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D:\مطالب سایت قلب\تصاویر\pink_spring_nature.jpg"/>
          <p:cNvPicPr>
            <a:picLocks noGrp="1" noChangeAspect="1" noChangeArrowheads="1"/>
          </p:cNvPicPr>
          <p:nvPr>
            <p:ph idx="1"/>
          </p:nvPr>
        </p:nvPicPr>
        <p:blipFill>
          <a:blip r:embed="rId3" cstate="print"/>
          <a:srcRect/>
          <a:stretch>
            <a:fillRect/>
          </a:stretch>
        </p:blipFill>
        <p:spPr bwMode="auto">
          <a:xfrm>
            <a:off x="0" y="-714404"/>
            <a:ext cx="9144000" cy="7786742"/>
          </a:xfrm>
          <a:prstGeom prst="rect">
            <a:avLst/>
          </a:prstGeom>
          <a:noFill/>
        </p:spPr>
      </p:pic>
      <p:pic>
        <p:nvPicPr>
          <p:cNvPr id="5" name="Picture 3" descr="045"/>
          <p:cNvPicPr>
            <a:picLocks noChangeAspect="1" noChangeArrowheads="1"/>
          </p:cNvPicPr>
          <p:nvPr/>
        </p:nvPicPr>
        <p:blipFill>
          <a:blip r:embed="rId4" cstate="print">
            <a:clrChange>
              <a:clrFrom>
                <a:srgbClr val="FFFFFF"/>
              </a:clrFrom>
              <a:clrTo>
                <a:srgbClr val="FFFFFF">
                  <a:alpha val="0"/>
                </a:srgbClr>
              </a:clrTo>
            </a:clrChange>
            <a:lum bright="-10000" contrast="40000"/>
          </a:blip>
          <a:srcRect/>
          <a:stretch>
            <a:fillRect/>
          </a:stretch>
        </p:blipFill>
        <p:spPr bwMode="auto">
          <a:xfrm>
            <a:off x="4714876" y="3857628"/>
            <a:ext cx="4333875" cy="2928934"/>
          </a:xfrm>
          <a:prstGeom prst="rect">
            <a:avLst/>
          </a:prstGeom>
          <a:noFill/>
          <a:ln w="9525">
            <a:noFill/>
            <a:miter lim="800000"/>
            <a:headEnd/>
            <a:tailEnd/>
          </a:ln>
        </p:spPr>
      </p:pic>
    </p:spTree>
  </p:cSld>
  <p:clrMapOvr>
    <a:masterClrMapping/>
  </p:clrMapOvr>
  <p:transition>
    <p:diamon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32"/>
            <a:ext cx="8229600" cy="714380"/>
          </a:xfrm>
        </p:spPr>
        <p:txBody>
          <a:bodyPr>
            <a:normAutofit fontScale="90000"/>
          </a:bodyPr>
          <a:lstStyle/>
          <a:p>
            <a:pPr algn="r"/>
            <a:br>
              <a:rPr lang="fa-IR" sz="3100" b="1" dirty="0">
                <a:solidFill>
                  <a:srgbClr val="7030A0"/>
                </a:solidFill>
                <a:cs typeface="B Traffic" pitchFamily="2" charset="-78"/>
              </a:rPr>
            </a:br>
            <a:br>
              <a:rPr lang="fa-IR" sz="3100" b="1" dirty="0">
                <a:solidFill>
                  <a:srgbClr val="7030A0"/>
                </a:solidFill>
                <a:cs typeface="B Traffic" pitchFamily="2" charset="-78"/>
              </a:rPr>
            </a:br>
            <a:br>
              <a:rPr lang="fa-IR" sz="3100" b="1" dirty="0">
                <a:solidFill>
                  <a:srgbClr val="7030A0"/>
                </a:solidFill>
                <a:cs typeface="B Traffic" pitchFamily="2" charset="-78"/>
              </a:rPr>
            </a:br>
            <a:br>
              <a:rPr lang="en-US" dirty="0"/>
            </a:br>
            <a:r>
              <a:rPr lang="ar-SA" sz="5400" b="1" dirty="0">
                <a:solidFill>
                  <a:srgbClr val="7030A0"/>
                </a:solidFill>
                <a:cs typeface="B Traffic" pitchFamily="2" charset="-78"/>
              </a:rPr>
              <a:t> </a:t>
            </a:r>
            <a:r>
              <a:rPr lang="ar-SA" sz="3600" b="1" dirty="0">
                <a:solidFill>
                  <a:srgbClr val="7030A0"/>
                </a:solidFill>
                <a:cs typeface="B Traffic" pitchFamily="2" charset="-78"/>
              </a:rPr>
              <a:t>اندازه گیری فشار خون</a:t>
            </a:r>
            <a:endParaRPr lang="fa-IR" dirty="0"/>
          </a:p>
        </p:txBody>
      </p:sp>
      <p:sp>
        <p:nvSpPr>
          <p:cNvPr id="3" name="Content Placeholder 2"/>
          <p:cNvSpPr>
            <a:spLocks noGrp="1"/>
          </p:cNvSpPr>
          <p:nvPr>
            <p:ph idx="1"/>
          </p:nvPr>
        </p:nvSpPr>
        <p:spPr>
          <a:xfrm>
            <a:off x="457200" y="1571612"/>
            <a:ext cx="8329642" cy="4752988"/>
          </a:xfrm>
        </p:spPr>
        <p:txBody>
          <a:bodyPr>
            <a:normAutofit/>
          </a:bodyPr>
          <a:lstStyle/>
          <a:p>
            <a:pPr lvl="0"/>
            <a:r>
              <a:rPr lang="fa-IR" sz="2700" b="1" dirty="0">
                <a:solidFill>
                  <a:schemeClr val="dk1"/>
                </a:solidFill>
                <a:cs typeface="B Nazanin" pitchFamily="2" charset="-78"/>
              </a:rPr>
              <a:t>در افرادی که فشارخون طبیعی دارند، حداقل هر دو سال یک بار باید فشارخون خود را کنترل کنند.</a:t>
            </a:r>
            <a:endParaRPr lang="en-US" sz="2700" b="1" dirty="0">
              <a:solidFill>
                <a:schemeClr val="dk1"/>
              </a:solidFill>
              <a:cs typeface="B Nazanin" pitchFamily="2" charset="-78"/>
            </a:endParaRPr>
          </a:p>
          <a:p>
            <a:pPr>
              <a:buNone/>
            </a:pPr>
            <a:endParaRPr lang="fa-IR" dirty="0"/>
          </a:p>
          <a:p>
            <a:pPr>
              <a:buNone/>
            </a:pPr>
            <a:endParaRPr lang="fa-IR" dirty="0"/>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1071570"/>
          </a:xfrm>
        </p:spPr>
        <p:txBody>
          <a:bodyPr>
            <a:noAutofit/>
          </a:bodyPr>
          <a:lstStyle/>
          <a:p>
            <a:pPr algn="r"/>
            <a:br>
              <a:rPr lang="fa-IR" sz="2800" b="1" dirty="0">
                <a:solidFill>
                  <a:srgbClr val="7030A0"/>
                </a:solidFill>
                <a:cs typeface="B Traffic" pitchFamily="2" charset="-78"/>
              </a:rPr>
            </a:br>
            <a:br>
              <a:rPr lang="fa-IR" sz="2800" b="1" dirty="0">
                <a:solidFill>
                  <a:srgbClr val="7030A0"/>
                </a:solidFill>
                <a:cs typeface="B Traffic" pitchFamily="2" charset="-78"/>
              </a:rPr>
            </a:br>
            <a:br>
              <a:rPr lang="fa-IR" sz="2800" b="1" dirty="0">
                <a:solidFill>
                  <a:srgbClr val="7030A0"/>
                </a:solidFill>
                <a:cs typeface="B Traffic" pitchFamily="2" charset="-78"/>
              </a:rPr>
            </a:br>
            <a:br>
              <a:rPr lang="fa-IR" sz="2800" b="1" dirty="0">
                <a:solidFill>
                  <a:srgbClr val="7030A0"/>
                </a:solidFill>
                <a:cs typeface="B Traffic" pitchFamily="2" charset="-78"/>
              </a:rPr>
            </a:br>
            <a:br>
              <a:rPr lang="fa-IR" sz="2800" b="1" dirty="0">
                <a:solidFill>
                  <a:srgbClr val="7030A0"/>
                </a:solidFill>
                <a:cs typeface="B Traffic" pitchFamily="2" charset="-78"/>
              </a:rPr>
            </a:br>
            <a:br>
              <a:rPr lang="fa-IR" sz="2800" b="1" dirty="0">
                <a:solidFill>
                  <a:srgbClr val="7030A0"/>
                </a:solidFill>
                <a:cs typeface="B Traffic" pitchFamily="2" charset="-78"/>
              </a:rPr>
            </a:br>
            <a:br>
              <a:rPr lang="fa-IR" sz="2800" b="1" dirty="0">
                <a:solidFill>
                  <a:srgbClr val="7030A0"/>
                </a:solidFill>
                <a:cs typeface="B Traffic" pitchFamily="2" charset="-78"/>
              </a:rPr>
            </a:br>
            <a:br>
              <a:rPr lang="fa-IR" sz="2800" b="1" dirty="0">
                <a:solidFill>
                  <a:srgbClr val="7030A0"/>
                </a:solidFill>
                <a:cs typeface="B Traffic" pitchFamily="2" charset="-78"/>
              </a:rPr>
            </a:br>
            <a:br>
              <a:rPr lang="fa-IR" sz="2800" b="1" dirty="0">
                <a:solidFill>
                  <a:srgbClr val="7030A0"/>
                </a:solidFill>
                <a:cs typeface="B Traffic" pitchFamily="2" charset="-78"/>
              </a:rPr>
            </a:br>
            <a:br>
              <a:rPr lang="fa-IR" sz="2800" b="1" dirty="0">
                <a:solidFill>
                  <a:srgbClr val="7030A0"/>
                </a:solidFill>
                <a:cs typeface="B Traffic" pitchFamily="2" charset="-78"/>
              </a:rPr>
            </a:br>
            <a:br>
              <a:rPr lang="fa-IR" sz="2800" b="1" dirty="0">
                <a:solidFill>
                  <a:srgbClr val="7030A0"/>
                </a:solidFill>
                <a:cs typeface="B Traffic" pitchFamily="2" charset="-78"/>
              </a:rPr>
            </a:br>
            <a:r>
              <a:rPr lang="ar-SA" sz="2800" b="1" dirty="0">
                <a:solidFill>
                  <a:srgbClr val="7030A0"/>
                </a:solidFill>
                <a:cs typeface="B Traffic" pitchFamily="2" charset="-78"/>
              </a:rPr>
              <a:t>رعايت نكات ضروري در اندازه گیری صحیح فشار خون</a:t>
            </a:r>
            <a:br>
              <a:rPr lang="en-US" sz="2800" b="1" dirty="0">
                <a:solidFill>
                  <a:srgbClr val="7030A0"/>
                </a:solidFill>
                <a:cs typeface="B Traffic" pitchFamily="2" charset="-78"/>
              </a:rPr>
            </a:br>
            <a:endParaRPr lang="fa-IR" sz="2800" b="1" dirty="0">
              <a:solidFill>
                <a:srgbClr val="7030A0"/>
              </a:solidFill>
              <a:cs typeface="B Traffic" pitchFamily="2" charset="-78"/>
            </a:endParaRPr>
          </a:p>
        </p:txBody>
      </p:sp>
      <p:sp>
        <p:nvSpPr>
          <p:cNvPr id="3" name="Content Placeholder 2"/>
          <p:cNvSpPr>
            <a:spLocks noGrp="1"/>
          </p:cNvSpPr>
          <p:nvPr>
            <p:ph idx="1"/>
          </p:nvPr>
        </p:nvSpPr>
        <p:spPr>
          <a:xfrm>
            <a:off x="285720" y="1714488"/>
            <a:ext cx="8572560" cy="4857784"/>
          </a:xfrm>
        </p:spPr>
        <p:txBody>
          <a:bodyPr>
            <a:normAutofit fontScale="70000" lnSpcReduction="20000"/>
          </a:bodyPr>
          <a:lstStyle/>
          <a:p>
            <a:pPr lvl="0" algn="just">
              <a:lnSpc>
                <a:spcPct val="120000"/>
              </a:lnSpc>
            </a:pPr>
            <a:r>
              <a:rPr lang="fa-IR" sz="3200" b="1" dirty="0">
                <a:solidFill>
                  <a:schemeClr val="dk1"/>
                </a:solidFill>
                <a:cs typeface="B Nazanin" pitchFamily="2" charset="-78"/>
              </a:rPr>
              <a:t>نیم ساعت قبل از اندازه گیری فشارخون، سیگار، چای ، قهوه و یا سایر نوشیدنی های انرژی زا استفاده نكنيد.</a:t>
            </a:r>
          </a:p>
          <a:p>
            <a:pPr lvl="0" algn="just">
              <a:lnSpc>
                <a:spcPct val="120000"/>
              </a:lnSpc>
              <a:buNone/>
            </a:pPr>
            <a:endParaRPr lang="en-US" sz="2100" b="1" dirty="0">
              <a:solidFill>
                <a:schemeClr val="dk1"/>
              </a:solidFill>
              <a:cs typeface="B Nazanin" pitchFamily="2" charset="-78"/>
            </a:endParaRPr>
          </a:p>
          <a:p>
            <a:pPr lvl="0" algn="just">
              <a:lnSpc>
                <a:spcPct val="120000"/>
              </a:lnSpc>
            </a:pPr>
            <a:r>
              <a:rPr lang="fa-IR" sz="3200" b="1" dirty="0">
                <a:solidFill>
                  <a:schemeClr val="dk1"/>
                </a:solidFill>
                <a:cs typeface="B Nazanin" pitchFamily="2" charset="-78"/>
              </a:rPr>
              <a:t>نیم ساعت قبل از اندازه گیری فشارخون، فعاليت بدني شديد نداشته باشيد.</a:t>
            </a:r>
          </a:p>
          <a:p>
            <a:pPr lvl="0" algn="just">
              <a:lnSpc>
                <a:spcPct val="120000"/>
              </a:lnSpc>
              <a:buNone/>
            </a:pPr>
            <a:endParaRPr lang="en-US" sz="1800" b="1" dirty="0">
              <a:solidFill>
                <a:schemeClr val="dk1"/>
              </a:solidFill>
              <a:cs typeface="B Nazanin" pitchFamily="2" charset="-78"/>
            </a:endParaRPr>
          </a:p>
          <a:p>
            <a:pPr lvl="0" algn="just">
              <a:lnSpc>
                <a:spcPct val="120000"/>
              </a:lnSpc>
            </a:pPr>
            <a:r>
              <a:rPr lang="fa-IR" sz="3200" b="1" dirty="0">
                <a:solidFill>
                  <a:schemeClr val="dk1"/>
                </a:solidFill>
                <a:cs typeface="B Nazanin" pitchFamily="2" charset="-78"/>
              </a:rPr>
              <a:t>ناشتا نباشيد.</a:t>
            </a:r>
          </a:p>
          <a:p>
            <a:pPr lvl="0" algn="just">
              <a:lnSpc>
                <a:spcPct val="120000"/>
              </a:lnSpc>
              <a:buNone/>
            </a:pPr>
            <a:endParaRPr lang="en-US" sz="2100" b="1" dirty="0">
              <a:solidFill>
                <a:schemeClr val="dk1"/>
              </a:solidFill>
              <a:cs typeface="B Nazanin" pitchFamily="2" charset="-78"/>
            </a:endParaRPr>
          </a:p>
          <a:p>
            <a:pPr lvl="0" algn="just">
              <a:lnSpc>
                <a:spcPct val="120000"/>
              </a:lnSpc>
            </a:pPr>
            <a:r>
              <a:rPr lang="fa-IR" sz="3200" b="1" dirty="0">
                <a:solidFill>
                  <a:schemeClr val="dk1"/>
                </a:solidFill>
                <a:cs typeface="B Nazanin" pitchFamily="2" charset="-78"/>
              </a:rPr>
              <a:t>قبل از اندازه گيري فشارخون مثانه خالي باشد.</a:t>
            </a:r>
          </a:p>
          <a:p>
            <a:pPr lvl="0" algn="just">
              <a:lnSpc>
                <a:spcPct val="120000"/>
              </a:lnSpc>
              <a:buNone/>
            </a:pPr>
            <a:endParaRPr lang="fa-IR" sz="2100" b="1" dirty="0">
              <a:solidFill>
                <a:schemeClr val="dk1"/>
              </a:solidFill>
              <a:cs typeface="B Nazanin" pitchFamily="2" charset="-78"/>
            </a:endParaRPr>
          </a:p>
          <a:p>
            <a:pPr lvl="0" algn="just">
              <a:lnSpc>
                <a:spcPct val="120000"/>
              </a:lnSpc>
            </a:pPr>
            <a:r>
              <a:rPr lang="fa-IR" sz="3200" b="1" dirty="0">
                <a:solidFill>
                  <a:schemeClr val="dk1"/>
                </a:solidFill>
                <a:cs typeface="B Nazanin" pitchFamily="2" charset="-78"/>
              </a:rPr>
              <a:t>در صورتي‌كه نياز است به ‌طور منظم فشارخون خود را اندازه گيري كنيد، بهتر است هر روز در يك زمان مشخص، اين‌كار را انجام دهيد.</a:t>
            </a:r>
          </a:p>
          <a:p>
            <a:pPr lvl="0" algn="just">
              <a:lnSpc>
                <a:spcPct val="120000"/>
              </a:lnSpc>
              <a:buNone/>
            </a:pPr>
            <a:endParaRPr lang="en-US" sz="2100" b="1" dirty="0">
              <a:solidFill>
                <a:schemeClr val="dk1"/>
              </a:solidFill>
              <a:cs typeface="B Nazanin" pitchFamily="2" charset="-78"/>
            </a:endParaRPr>
          </a:p>
          <a:p>
            <a:pPr lvl="0" algn="just">
              <a:lnSpc>
                <a:spcPct val="120000"/>
              </a:lnSpc>
            </a:pPr>
            <a:r>
              <a:rPr lang="fa-IR" sz="3200" b="1" dirty="0">
                <a:solidFill>
                  <a:schemeClr val="dk1"/>
                </a:solidFill>
                <a:cs typeface="B Nazanin" pitchFamily="2" charset="-78"/>
              </a:rPr>
              <a:t>برخي افراد در زمان ملاقات با پزشک فشارخون بالا دارند اما در منزل فشارخون طبیعی دارند، بنابراين اندازه گيري فشارخون در منزل مفيد است.</a:t>
            </a:r>
            <a:endParaRPr lang="en-US" sz="3200" b="1" dirty="0">
              <a:solidFill>
                <a:schemeClr val="dk1"/>
              </a:solidFill>
              <a:cs typeface="B Nazanin" pitchFamily="2" charset="-78"/>
            </a:endParaRPr>
          </a:p>
          <a:p>
            <a:pPr lvl="0"/>
            <a:endParaRPr lang="en-US" sz="3200" b="1" dirty="0">
              <a:solidFill>
                <a:schemeClr val="dk1"/>
              </a:solidFill>
              <a:cs typeface="B Nazanin" pitchFamily="2" charset="-78"/>
            </a:endParaRPr>
          </a:p>
          <a:p>
            <a:pPr lvl="0">
              <a:buNone/>
            </a:pPr>
            <a:endParaRPr lang="en-US" sz="3500" b="1" dirty="0">
              <a:solidFill>
                <a:schemeClr val="dk1"/>
              </a:solidFill>
              <a:cs typeface="B Nazanin" pitchFamily="2" charset="-78"/>
            </a:endParaRPr>
          </a:p>
          <a:p>
            <a:endParaRPr lang="fa-IR" dirty="0"/>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a:t>
            </a:r>
            <a:endParaRPr lang="en-US" dirty="0"/>
          </a:p>
        </p:txBody>
      </p:sp>
      <p:sp>
        <p:nvSpPr>
          <p:cNvPr id="3" name="Content Placeholder 2"/>
          <p:cNvSpPr>
            <a:spLocks noGrp="1"/>
          </p:cNvSpPr>
          <p:nvPr>
            <p:ph idx="1"/>
          </p:nvPr>
        </p:nvSpPr>
        <p:spPr/>
        <p:txBody>
          <a:bodyPr/>
          <a:lstStyle/>
          <a:p>
            <a:r>
              <a:rPr lang="fa-IR" sz="4400" dirty="0"/>
              <a:t>فشار خون روپوش سفید</a:t>
            </a:r>
          </a:p>
          <a:p>
            <a:endParaRPr lang="fa-IR" dirty="0"/>
          </a:p>
          <a:p>
            <a:endParaRPr lang="fa-IR" dirty="0"/>
          </a:p>
          <a:p>
            <a:r>
              <a:rPr lang="fa-IR" sz="4400" dirty="0"/>
              <a:t>فشار خون ماسک شده</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a:t>
            </a:r>
            <a:endParaRPr lang="en-US" dirty="0"/>
          </a:p>
        </p:txBody>
      </p:sp>
      <p:sp>
        <p:nvSpPr>
          <p:cNvPr id="3" name="Content Placeholder 2"/>
          <p:cNvSpPr>
            <a:spLocks noGrp="1"/>
          </p:cNvSpPr>
          <p:nvPr>
            <p:ph idx="1"/>
          </p:nvPr>
        </p:nvSpPr>
        <p:spPr/>
        <p:txBody>
          <a:bodyPr>
            <a:normAutofit/>
          </a:bodyPr>
          <a:lstStyle/>
          <a:p>
            <a:r>
              <a:rPr lang="fa-IR" sz="4800" dirty="0"/>
              <a:t>اثرات قلبی فشار خون</a:t>
            </a:r>
            <a:endParaRPr lang="en-US" sz="4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a:t>
            </a:r>
            <a:endParaRPr lang="en-US" dirty="0"/>
          </a:p>
        </p:txBody>
      </p:sp>
      <p:sp>
        <p:nvSpPr>
          <p:cNvPr id="3" name="Content Placeholder 2"/>
          <p:cNvSpPr>
            <a:spLocks noGrp="1"/>
          </p:cNvSpPr>
          <p:nvPr>
            <p:ph idx="1"/>
          </p:nvPr>
        </p:nvSpPr>
        <p:spPr/>
        <p:txBody>
          <a:bodyPr>
            <a:normAutofit/>
          </a:bodyPr>
          <a:lstStyle/>
          <a:p>
            <a:r>
              <a:rPr lang="fa-IR" sz="5400" dirty="0"/>
              <a:t> فشار خون ثانویه</a:t>
            </a:r>
            <a:endParaRPr lang="en-US" sz="5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 </a:t>
            </a:r>
            <a:endParaRPr lang="en-US" dirty="0"/>
          </a:p>
        </p:txBody>
      </p:sp>
      <p:sp>
        <p:nvSpPr>
          <p:cNvPr id="3" name="Content Placeholder 2"/>
          <p:cNvSpPr>
            <a:spLocks noGrp="1"/>
          </p:cNvSpPr>
          <p:nvPr>
            <p:ph idx="1"/>
          </p:nvPr>
        </p:nvSpPr>
        <p:spPr/>
        <p:txBody>
          <a:bodyPr>
            <a:normAutofit/>
          </a:bodyPr>
          <a:lstStyle/>
          <a:p>
            <a:pPr algn="ctr"/>
            <a:endParaRPr lang="fa-IR" sz="6000" dirty="0"/>
          </a:p>
          <a:p>
            <a:pPr algn="ctr">
              <a:buNone/>
            </a:pPr>
            <a:r>
              <a:rPr lang="fa-IR" sz="6000" dirty="0"/>
              <a:t>خسته نباشید</a:t>
            </a:r>
            <a:endParaRPr lang="en-US" sz="6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857256"/>
          </a:xfrm>
        </p:spPr>
        <p:txBody>
          <a:bodyPr>
            <a:normAutofit fontScale="90000"/>
          </a:bodyPr>
          <a:lstStyle/>
          <a:p>
            <a:pPr algn="r"/>
            <a:r>
              <a:rPr lang="fa-IR" sz="6700" b="1" dirty="0">
                <a:solidFill>
                  <a:srgbClr val="7030A0"/>
                </a:solidFill>
                <a:cs typeface="B Traffic" pitchFamily="2" charset="-78"/>
              </a:rPr>
              <a:t>فشارخون</a:t>
            </a:r>
            <a:r>
              <a:rPr lang="fa-IR" sz="4000" b="1" dirty="0">
                <a:solidFill>
                  <a:srgbClr val="7030A0"/>
                </a:solidFill>
                <a:cs typeface="B Traffic" pitchFamily="2" charset="-78"/>
              </a:rPr>
              <a:t> </a:t>
            </a:r>
          </a:p>
        </p:txBody>
      </p:sp>
      <p:sp>
        <p:nvSpPr>
          <p:cNvPr id="3" name="Content Placeholder 2"/>
          <p:cNvSpPr>
            <a:spLocks noGrp="1"/>
          </p:cNvSpPr>
          <p:nvPr>
            <p:ph idx="1"/>
          </p:nvPr>
        </p:nvSpPr>
        <p:spPr>
          <a:xfrm>
            <a:off x="357158" y="1643050"/>
            <a:ext cx="8501122" cy="4681550"/>
          </a:xfrm>
        </p:spPr>
        <p:txBody>
          <a:bodyPr>
            <a:normAutofit/>
          </a:bodyPr>
          <a:lstStyle/>
          <a:p>
            <a:pPr>
              <a:buNone/>
            </a:pPr>
            <a:r>
              <a:rPr lang="fa-IR" sz="4800" dirty="0">
                <a:solidFill>
                  <a:srgbClr val="FF0000"/>
                </a:solidFill>
              </a:rPr>
              <a:t>تعریف</a:t>
            </a:r>
          </a:p>
          <a:p>
            <a:pPr>
              <a:buNone/>
            </a:pPr>
            <a:endParaRPr lang="fa-IR" sz="4800" dirty="0">
              <a:solidFill>
                <a:srgbClr val="FF0000"/>
              </a:solidFill>
            </a:endParaRPr>
          </a:p>
          <a:p>
            <a:pPr>
              <a:buNone/>
            </a:pPr>
            <a:r>
              <a:rPr lang="fa-IR" sz="4800" dirty="0">
                <a:solidFill>
                  <a:srgbClr val="FF0000"/>
                </a:solidFill>
              </a:rPr>
              <a:t>شیوع </a:t>
            </a:r>
          </a:p>
          <a:p>
            <a:pPr>
              <a:buNone/>
            </a:pPr>
            <a:endParaRPr lang="fa-IR" sz="4800" dirty="0">
              <a:solidFill>
                <a:srgbClr val="FF0000"/>
              </a:solidFill>
            </a:endParaRPr>
          </a:p>
          <a:p>
            <a:pPr>
              <a:buNone/>
            </a:pPr>
            <a:r>
              <a:rPr lang="fa-IR" sz="4800" dirty="0">
                <a:solidFill>
                  <a:srgbClr val="FF0000"/>
                </a:solidFill>
              </a:rPr>
              <a:t>فاکتورهای محیطی</a:t>
            </a:r>
          </a:p>
        </p:txBody>
      </p:sp>
      <p:sp>
        <p:nvSpPr>
          <p:cNvPr id="6" name="Rectangle 5"/>
          <p:cNvSpPr/>
          <p:nvPr/>
        </p:nvSpPr>
        <p:spPr>
          <a:xfrm>
            <a:off x="5572132" y="6357958"/>
            <a:ext cx="1357322" cy="500066"/>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1" anchor="ctr"/>
          <a:lstStyle/>
          <a:p>
            <a:pPr algn="ctr"/>
            <a:endParaRPr lang="fa-IR"/>
          </a:p>
        </p:txBody>
      </p:sp>
    </p:spTree>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857232"/>
            <a:ext cx="8229600" cy="714372"/>
          </a:xfrm>
        </p:spPr>
        <p:txBody>
          <a:bodyPr>
            <a:normAutofit fontScale="90000"/>
          </a:bodyPr>
          <a:lstStyle/>
          <a:p>
            <a:pPr algn="r"/>
            <a:r>
              <a:rPr lang="fa-IR" sz="4400" b="1" dirty="0">
                <a:solidFill>
                  <a:srgbClr val="7030A0"/>
                </a:solidFill>
                <a:cs typeface="B Traffic" pitchFamily="2" charset="-78"/>
              </a:rPr>
              <a:t>اهمیت مسئله</a:t>
            </a:r>
            <a:endParaRPr lang="fa-IR" sz="4400" dirty="0">
              <a:solidFill>
                <a:srgbClr val="7030A0"/>
              </a:solidFill>
              <a:cs typeface="B Traffic" pitchFamily="2" charset="-78"/>
            </a:endParaRPr>
          </a:p>
        </p:txBody>
      </p:sp>
      <p:sp>
        <p:nvSpPr>
          <p:cNvPr id="3" name="Content Placeholder 2"/>
          <p:cNvSpPr>
            <a:spLocks noGrp="1"/>
          </p:cNvSpPr>
          <p:nvPr>
            <p:ph idx="1"/>
          </p:nvPr>
        </p:nvSpPr>
        <p:spPr>
          <a:xfrm>
            <a:off x="357158" y="1643050"/>
            <a:ext cx="8429684" cy="4525963"/>
          </a:xfrm>
        </p:spPr>
        <p:txBody>
          <a:bodyPr>
            <a:normAutofit fontScale="85000" lnSpcReduction="20000"/>
          </a:bodyPr>
          <a:lstStyle/>
          <a:p>
            <a:pPr algn="just">
              <a:lnSpc>
                <a:spcPct val="160000"/>
              </a:lnSpc>
            </a:pPr>
            <a:r>
              <a:rPr lang="fa-IR" sz="2800" b="1" dirty="0">
                <a:solidFill>
                  <a:schemeClr val="dk1"/>
                </a:solidFill>
                <a:cs typeface="B Nazanin" pitchFamily="2" charset="-78"/>
              </a:rPr>
              <a:t>فشارخون بالا، سومين عامل مرگ در دنيا است.</a:t>
            </a:r>
            <a:endParaRPr lang="en-US" sz="2800" b="1" dirty="0">
              <a:solidFill>
                <a:schemeClr val="dk1"/>
              </a:solidFill>
              <a:cs typeface="B Nazanin" pitchFamily="2" charset="-78"/>
            </a:endParaRPr>
          </a:p>
          <a:p>
            <a:pPr algn="just">
              <a:lnSpc>
                <a:spcPct val="160000"/>
              </a:lnSpc>
            </a:pPr>
            <a:r>
              <a:rPr lang="fa-IR" sz="2800" b="1" dirty="0">
                <a:solidFill>
                  <a:schemeClr val="dk1"/>
                </a:solidFill>
                <a:cs typeface="B Nazanin" pitchFamily="2" charset="-78"/>
              </a:rPr>
              <a:t>از هر 8 مرگ در دنيا، يك مرگ مربوط به فشارخون بالا است.</a:t>
            </a:r>
            <a:endParaRPr lang="en-US" sz="2800" b="1" dirty="0">
              <a:solidFill>
                <a:schemeClr val="dk1"/>
              </a:solidFill>
              <a:cs typeface="B Nazanin" pitchFamily="2" charset="-78"/>
            </a:endParaRPr>
          </a:p>
          <a:p>
            <a:pPr lvl="0" algn="just">
              <a:lnSpc>
                <a:spcPct val="160000"/>
              </a:lnSpc>
            </a:pPr>
            <a:r>
              <a:rPr lang="fa-IR" sz="2800" b="1" dirty="0">
                <a:solidFill>
                  <a:schemeClr val="dk1"/>
                </a:solidFill>
                <a:cs typeface="B Nazanin" pitchFamily="2" charset="-78"/>
              </a:rPr>
              <a:t>در ایران، تقریباً یک نفر از هر پنج نفر به فشارخون بالا مبتلا هستند.</a:t>
            </a:r>
            <a:endParaRPr lang="en-US" sz="2800" b="1" dirty="0">
              <a:solidFill>
                <a:schemeClr val="dk1"/>
              </a:solidFill>
              <a:cs typeface="B Nazanin" pitchFamily="2" charset="-78"/>
            </a:endParaRPr>
          </a:p>
          <a:p>
            <a:pPr lvl="0" algn="just">
              <a:lnSpc>
                <a:spcPct val="160000"/>
              </a:lnSpc>
            </a:pPr>
            <a:r>
              <a:rPr lang="fa-IR" sz="2800" b="1" dirty="0">
                <a:solidFill>
                  <a:schemeClr val="dk1"/>
                </a:solidFill>
                <a:cs typeface="B Nazanin" pitchFamily="2" charset="-78"/>
              </a:rPr>
              <a:t>تنها نيمي از موارد ابتلا به فشارخون شناسايي شده است كه از اين تعداد نيمي تحت درمان هستند. از بين افراد تحت درمان نيز تنها يك سوم از موارد فشارخون، تحت كنترل هستند.</a:t>
            </a:r>
            <a:endParaRPr lang="en-US" sz="2800" b="1" dirty="0">
              <a:solidFill>
                <a:schemeClr val="dk1"/>
              </a:solidFill>
              <a:cs typeface="B Nazanin" pitchFamily="2" charset="-78"/>
            </a:endParaRPr>
          </a:p>
          <a:p>
            <a:pPr algn="just">
              <a:lnSpc>
                <a:spcPct val="160000"/>
              </a:lnSpc>
            </a:pPr>
            <a:r>
              <a:rPr lang="fa-IR" sz="2800" b="1" dirty="0">
                <a:solidFill>
                  <a:schemeClr val="dk1"/>
                </a:solidFill>
                <a:cs typeface="B Nazanin" pitchFamily="2" charset="-78"/>
              </a:rPr>
              <a:t>شیوع فشار خون بالا در کودکان کمتر است، اما احتمال ابتلای کودکان نیز به فشارخون بالا وجود دارد.</a:t>
            </a:r>
          </a:p>
          <a:p>
            <a:pPr lvl="0" algn="just">
              <a:lnSpc>
                <a:spcPct val="150000"/>
              </a:lnSpc>
            </a:pPr>
            <a:endParaRPr lang="en-US" sz="2800" b="1" dirty="0">
              <a:solidFill>
                <a:schemeClr val="dk1"/>
              </a:solidFill>
              <a:cs typeface="B Nazanin" pitchFamily="2" charset="-78"/>
            </a:endParaRPr>
          </a:p>
          <a:p>
            <a:pPr lvl="0" algn="just"/>
            <a:endParaRPr lang="en-US" sz="3200" b="1" dirty="0">
              <a:solidFill>
                <a:schemeClr val="dk1"/>
              </a:solidFill>
              <a:cs typeface="B Nazanin" pitchFamily="2" charset="-78"/>
            </a:endParaRPr>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71504"/>
          </a:xfrm>
        </p:spPr>
        <p:txBody>
          <a:bodyPr>
            <a:normAutofit/>
          </a:bodyPr>
          <a:lstStyle/>
          <a:p>
            <a:pPr algn="r"/>
            <a:r>
              <a:rPr lang="ar-SA" sz="3200" b="1" dirty="0">
                <a:solidFill>
                  <a:srgbClr val="7030A0"/>
                </a:solidFill>
                <a:cs typeface="B Traffic" pitchFamily="2" charset="-78"/>
              </a:rPr>
              <a:t>علایم فشار خون بالا</a:t>
            </a:r>
            <a:endParaRPr lang="fa-IR" sz="3200" b="1" dirty="0">
              <a:solidFill>
                <a:srgbClr val="7030A0"/>
              </a:solidFill>
              <a:cs typeface="B Traffic" pitchFamily="2" charset="-78"/>
            </a:endParaRPr>
          </a:p>
        </p:txBody>
      </p:sp>
      <p:sp>
        <p:nvSpPr>
          <p:cNvPr id="3" name="Content Placeholder 2"/>
          <p:cNvSpPr>
            <a:spLocks noGrp="1"/>
          </p:cNvSpPr>
          <p:nvPr>
            <p:ph idx="1"/>
          </p:nvPr>
        </p:nvSpPr>
        <p:spPr>
          <a:xfrm>
            <a:off x="500034" y="1571612"/>
            <a:ext cx="8429684" cy="4786346"/>
          </a:xfrm>
        </p:spPr>
        <p:txBody>
          <a:bodyPr>
            <a:normAutofit lnSpcReduction="10000"/>
          </a:bodyPr>
          <a:lstStyle/>
          <a:p>
            <a:pPr algn="just">
              <a:buNone/>
            </a:pPr>
            <a:r>
              <a:rPr lang="fa-IR" sz="2700" b="1" dirty="0">
                <a:solidFill>
                  <a:schemeClr val="dk1"/>
                </a:solidFill>
                <a:cs typeface="B Nazanin" pitchFamily="2" charset="-78"/>
              </a:rPr>
              <a:t>سردرد در ناحيه پس سر</a:t>
            </a:r>
          </a:p>
          <a:p>
            <a:pPr algn="just">
              <a:buNone/>
            </a:pPr>
            <a:r>
              <a:rPr lang="fa-IR" sz="2700" b="1" dirty="0">
                <a:solidFill>
                  <a:schemeClr val="dk1"/>
                </a:solidFill>
                <a:cs typeface="B Nazanin" pitchFamily="2" charset="-78"/>
              </a:rPr>
              <a:t> سرگيجه</a:t>
            </a:r>
          </a:p>
          <a:p>
            <a:pPr algn="just">
              <a:buNone/>
            </a:pPr>
            <a:r>
              <a:rPr lang="fa-IR" sz="2700" b="1" dirty="0">
                <a:solidFill>
                  <a:schemeClr val="dk1"/>
                </a:solidFill>
                <a:cs typeface="B Nazanin" pitchFamily="2" charset="-78"/>
              </a:rPr>
              <a:t> تاری دید</a:t>
            </a:r>
          </a:p>
          <a:p>
            <a:pPr algn="just">
              <a:buNone/>
            </a:pPr>
            <a:r>
              <a:rPr lang="fa-IR" sz="2700" b="1" dirty="0">
                <a:solidFill>
                  <a:schemeClr val="dk1"/>
                </a:solidFill>
                <a:cs typeface="B Nazanin" pitchFamily="2" charset="-78"/>
              </a:rPr>
              <a:t> تپش قلب</a:t>
            </a:r>
          </a:p>
          <a:p>
            <a:pPr algn="just">
              <a:buNone/>
            </a:pPr>
            <a:r>
              <a:rPr lang="fa-IR" sz="2700" b="1" dirty="0">
                <a:solidFill>
                  <a:schemeClr val="dk1"/>
                </a:solidFill>
                <a:cs typeface="B Nazanin" pitchFamily="2" charset="-78"/>
              </a:rPr>
              <a:t> تنگي نفش شبانه و يا هنگام فعاليت</a:t>
            </a:r>
          </a:p>
          <a:p>
            <a:pPr algn="just">
              <a:buNone/>
            </a:pPr>
            <a:r>
              <a:rPr lang="fa-IR" sz="2700" b="1" dirty="0">
                <a:solidFill>
                  <a:schemeClr val="dk1"/>
                </a:solidFill>
                <a:cs typeface="B Nazanin" pitchFamily="2" charset="-78"/>
              </a:rPr>
              <a:t> درد قفسه سینه</a:t>
            </a:r>
          </a:p>
          <a:p>
            <a:pPr algn="just">
              <a:buNone/>
            </a:pPr>
            <a:r>
              <a:rPr lang="fa-IR" sz="2700" b="1" dirty="0">
                <a:solidFill>
                  <a:schemeClr val="dk1"/>
                </a:solidFill>
                <a:cs typeface="B Nazanin" pitchFamily="2" charset="-78"/>
              </a:rPr>
              <a:t> ادرارکردن بیش از یک‌ بار در طول شب</a:t>
            </a:r>
          </a:p>
          <a:p>
            <a:pPr algn="just">
              <a:buNone/>
            </a:pPr>
            <a:endParaRPr lang="fa-IR" sz="2700" b="1" dirty="0">
              <a:solidFill>
                <a:schemeClr val="dk1"/>
              </a:solidFill>
              <a:cs typeface="B Nazanin" pitchFamily="2" charset="-78"/>
            </a:endParaRPr>
          </a:p>
          <a:p>
            <a:pPr algn="just"/>
            <a:r>
              <a:rPr lang="fa-IR" sz="2800" b="1" dirty="0">
                <a:solidFill>
                  <a:srgbClr val="FF0000"/>
                </a:solidFill>
                <a:cs typeface="B Nazanin" pitchFamily="2" charset="-78"/>
              </a:rPr>
              <a:t>فشارخون بالا معمولاً علامتی ایجاد نمیکند. به همین دلیل به فشار خون بالا، </a:t>
            </a:r>
            <a:r>
              <a:rPr lang="fa-IR" sz="2800" b="1" i="1" u="sng" dirty="0">
                <a:solidFill>
                  <a:srgbClr val="00B050"/>
                </a:solidFill>
                <a:cs typeface="B Nazanin" pitchFamily="2" charset="-78"/>
              </a:rPr>
              <a:t>« قاتل خاموش» </a:t>
            </a:r>
            <a:r>
              <a:rPr lang="fa-IR" sz="2800" b="1" dirty="0">
                <a:solidFill>
                  <a:srgbClr val="FF0000"/>
                </a:solidFill>
                <a:cs typeface="B Nazanin" pitchFamily="2" charset="-78"/>
              </a:rPr>
              <a:t>هم می گویند.</a:t>
            </a:r>
          </a:p>
          <a:p>
            <a:pPr algn="just">
              <a:buNone/>
            </a:pPr>
            <a:endParaRPr lang="fa-IR" sz="2700" b="1" dirty="0">
              <a:solidFill>
                <a:schemeClr val="dk1"/>
              </a:solidFill>
              <a:cs typeface="B Nazanin" pitchFamily="2" charset="-78"/>
            </a:endParaRPr>
          </a:p>
          <a:p>
            <a:pPr algn="just">
              <a:buNone/>
            </a:pPr>
            <a:endParaRPr lang="en-US" sz="1600" b="1" dirty="0">
              <a:solidFill>
                <a:schemeClr val="dk1"/>
              </a:solidFill>
              <a:cs typeface="B Nazanin" pitchFamily="2" charset="-78"/>
            </a:endParaRPr>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71504"/>
          </a:xfrm>
        </p:spPr>
        <p:txBody>
          <a:bodyPr>
            <a:normAutofit/>
          </a:bodyPr>
          <a:lstStyle/>
          <a:p>
            <a:pPr algn="r"/>
            <a:r>
              <a:rPr lang="fa-IR" sz="3200" b="1" dirty="0">
                <a:solidFill>
                  <a:srgbClr val="7030A0"/>
                </a:solidFill>
                <a:cs typeface="B Traffic" pitchFamily="2" charset="-78"/>
              </a:rPr>
              <a:t>فشار خون سیستولی جوانان</a:t>
            </a:r>
          </a:p>
        </p:txBody>
      </p:sp>
      <p:sp>
        <p:nvSpPr>
          <p:cNvPr id="3" name="Content Placeholder 2"/>
          <p:cNvSpPr>
            <a:spLocks noGrp="1"/>
          </p:cNvSpPr>
          <p:nvPr>
            <p:ph idx="1"/>
          </p:nvPr>
        </p:nvSpPr>
        <p:spPr>
          <a:xfrm>
            <a:off x="500034" y="1571612"/>
            <a:ext cx="8429684" cy="4786346"/>
          </a:xfrm>
        </p:spPr>
        <p:txBody>
          <a:bodyPr>
            <a:normAutofit/>
          </a:bodyPr>
          <a:lstStyle/>
          <a:p>
            <a:pPr algn="just">
              <a:buNone/>
            </a:pPr>
            <a:r>
              <a:rPr lang="fa-IR" sz="2700" b="1" dirty="0">
                <a:solidFill>
                  <a:schemeClr val="dk1"/>
                </a:solidFill>
                <a:cs typeface="B Nazanin" pitchFamily="2" charset="-78"/>
              </a:rPr>
              <a:t>مکانیسم</a:t>
            </a:r>
          </a:p>
          <a:p>
            <a:pPr algn="just">
              <a:buNone/>
            </a:pPr>
            <a:endParaRPr lang="fa-IR" sz="2700" b="1" dirty="0">
              <a:solidFill>
                <a:schemeClr val="dk1"/>
              </a:solidFill>
              <a:cs typeface="B Nazanin" pitchFamily="2" charset="-78"/>
            </a:endParaRPr>
          </a:p>
          <a:p>
            <a:pPr algn="just">
              <a:buNone/>
            </a:pPr>
            <a:r>
              <a:rPr lang="fa-IR" sz="2700" b="1" dirty="0">
                <a:solidFill>
                  <a:schemeClr val="dk1"/>
                </a:solidFill>
                <a:cs typeface="B Nazanin" pitchFamily="2" charset="-78"/>
              </a:rPr>
              <a:t>علل</a:t>
            </a:r>
          </a:p>
          <a:p>
            <a:pPr algn="just">
              <a:buNone/>
            </a:pPr>
            <a:endParaRPr lang="fa-IR" sz="2700" b="1" dirty="0">
              <a:solidFill>
                <a:schemeClr val="dk1"/>
              </a:solidFill>
              <a:cs typeface="B Nazanin" pitchFamily="2" charset="-78"/>
            </a:endParaRPr>
          </a:p>
          <a:p>
            <a:pPr algn="just">
              <a:buNone/>
            </a:pPr>
            <a:r>
              <a:rPr lang="fa-IR" sz="2700" b="1" dirty="0">
                <a:solidFill>
                  <a:schemeClr val="dk1"/>
                </a:solidFill>
                <a:cs typeface="B Nazanin" pitchFamily="2" charset="-78"/>
              </a:rPr>
              <a:t>پروگنوز</a:t>
            </a:r>
          </a:p>
          <a:p>
            <a:pPr algn="just">
              <a:buNone/>
            </a:pPr>
            <a:endParaRPr lang="en-US" sz="1600" b="1" dirty="0">
              <a:solidFill>
                <a:schemeClr val="dk1"/>
              </a:solidFill>
              <a:cs typeface="B Nazanin" pitchFamily="2" charset="-78"/>
            </a:endParaRPr>
          </a:p>
        </p:txBody>
      </p:sp>
    </p:spTree>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71504"/>
          </a:xfrm>
        </p:spPr>
        <p:txBody>
          <a:bodyPr>
            <a:normAutofit/>
          </a:bodyPr>
          <a:lstStyle/>
          <a:p>
            <a:pPr algn="r"/>
            <a:r>
              <a:rPr lang="fa-IR" sz="3200" b="1" dirty="0">
                <a:solidFill>
                  <a:srgbClr val="7030A0"/>
                </a:solidFill>
                <a:cs typeface="B Traffic" pitchFamily="2" charset="-78"/>
              </a:rPr>
              <a:t>فشار خون دیاستولی میانسالی </a:t>
            </a:r>
          </a:p>
        </p:txBody>
      </p:sp>
      <p:sp>
        <p:nvSpPr>
          <p:cNvPr id="3" name="Content Placeholder 2"/>
          <p:cNvSpPr>
            <a:spLocks noGrp="1"/>
          </p:cNvSpPr>
          <p:nvPr>
            <p:ph idx="1"/>
          </p:nvPr>
        </p:nvSpPr>
        <p:spPr>
          <a:xfrm>
            <a:off x="500034" y="1571612"/>
            <a:ext cx="8429684" cy="4786346"/>
          </a:xfrm>
        </p:spPr>
        <p:txBody>
          <a:bodyPr>
            <a:normAutofit/>
          </a:bodyPr>
          <a:lstStyle/>
          <a:p>
            <a:pPr algn="just">
              <a:buNone/>
            </a:pPr>
            <a:r>
              <a:rPr lang="fa-IR" sz="2700" b="1" dirty="0">
                <a:solidFill>
                  <a:schemeClr val="dk1"/>
                </a:solidFill>
                <a:cs typeface="B Nazanin" pitchFamily="2" charset="-78"/>
              </a:rPr>
              <a:t>شیوع</a:t>
            </a:r>
          </a:p>
          <a:p>
            <a:pPr algn="just">
              <a:buNone/>
            </a:pPr>
            <a:endParaRPr lang="fa-IR" sz="2700" b="1" dirty="0">
              <a:solidFill>
                <a:schemeClr val="dk1"/>
              </a:solidFill>
              <a:cs typeface="B Nazanin" pitchFamily="2" charset="-78"/>
            </a:endParaRPr>
          </a:p>
          <a:p>
            <a:pPr algn="just">
              <a:buNone/>
            </a:pPr>
            <a:r>
              <a:rPr lang="fa-IR" sz="2700" b="1" dirty="0">
                <a:solidFill>
                  <a:schemeClr val="dk1"/>
                </a:solidFill>
                <a:cs typeface="B Nazanin" pitchFamily="2" charset="-78"/>
              </a:rPr>
              <a:t>مکانیسم</a:t>
            </a:r>
          </a:p>
          <a:p>
            <a:pPr algn="just">
              <a:buNone/>
            </a:pPr>
            <a:endParaRPr lang="fa-IR" sz="2700" b="1" dirty="0">
              <a:solidFill>
                <a:schemeClr val="dk1"/>
              </a:solidFill>
              <a:cs typeface="B Nazanin" pitchFamily="2" charset="-78"/>
            </a:endParaRPr>
          </a:p>
          <a:p>
            <a:pPr algn="just">
              <a:buNone/>
            </a:pPr>
            <a:r>
              <a:rPr lang="fa-IR" sz="2700" b="1" dirty="0">
                <a:solidFill>
                  <a:schemeClr val="dk1"/>
                </a:solidFill>
                <a:cs typeface="B Nazanin" pitchFamily="2" charset="-78"/>
              </a:rPr>
              <a:t>پروگنوز</a:t>
            </a:r>
          </a:p>
          <a:p>
            <a:pPr algn="just">
              <a:buNone/>
            </a:pPr>
            <a:endParaRPr lang="en-US" sz="1600" b="1" dirty="0">
              <a:solidFill>
                <a:schemeClr val="dk1"/>
              </a:solidFill>
              <a:cs typeface="B Nazanin" pitchFamily="2" charset="-78"/>
            </a:endParaRPr>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71504"/>
          </a:xfrm>
        </p:spPr>
        <p:txBody>
          <a:bodyPr>
            <a:normAutofit/>
          </a:bodyPr>
          <a:lstStyle/>
          <a:p>
            <a:pPr algn="r"/>
            <a:r>
              <a:rPr lang="fa-IR" sz="3200" b="1" dirty="0">
                <a:solidFill>
                  <a:srgbClr val="7030A0"/>
                </a:solidFill>
                <a:cs typeface="B Traffic" pitchFamily="2" charset="-78"/>
              </a:rPr>
              <a:t>فشار خون ایزوله سیستولی افراد مسن</a:t>
            </a:r>
          </a:p>
        </p:txBody>
      </p:sp>
      <p:sp>
        <p:nvSpPr>
          <p:cNvPr id="3" name="Content Placeholder 2"/>
          <p:cNvSpPr>
            <a:spLocks noGrp="1"/>
          </p:cNvSpPr>
          <p:nvPr>
            <p:ph idx="1"/>
          </p:nvPr>
        </p:nvSpPr>
        <p:spPr>
          <a:xfrm>
            <a:off x="500034" y="1571612"/>
            <a:ext cx="8429684" cy="4786346"/>
          </a:xfrm>
        </p:spPr>
        <p:txBody>
          <a:bodyPr>
            <a:normAutofit/>
          </a:bodyPr>
          <a:lstStyle/>
          <a:p>
            <a:pPr algn="just">
              <a:buNone/>
            </a:pPr>
            <a:r>
              <a:rPr lang="fa-IR" sz="2700" b="1" dirty="0">
                <a:solidFill>
                  <a:schemeClr val="dk1"/>
                </a:solidFill>
                <a:cs typeface="B Nazanin" pitchFamily="2" charset="-78"/>
              </a:rPr>
              <a:t>شیوع</a:t>
            </a:r>
          </a:p>
          <a:p>
            <a:pPr algn="just">
              <a:buNone/>
            </a:pPr>
            <a:endParaRPr lang="fa-IR" sz="2700" b="1" dirty="0">
              <a:solidFill>
                <a:schemeClr val="dk1"/>
              </a:solidFill>
              <a:cs typeface="B Nazanin" pitchFamily="2" charset="-78"/>
            </a:endParaRPr>
          </a:p>
          <a:p>
            <a:pPr algn="just">
              <a:buNone/>
            </a:pPr>
            <a:r>
              <a:rPr lang="fa-IR" sz="2700" b="1" dirty="0">
                <a:solidFill>
                  <a:schemeClr val="dk1"/>
                </a:solidFill>
                <a:cs typeface="B Nazanin" pitchFamily="2" charset="-78"/>
              </a:rPr>
              <a:t>مکانیسم</a:t>
            </a:r>
          </a:p>
          <a:p>
            <a:pPr algn="just">
              <a:buNone/>
            </a:pPr>
            <a:endParaRPr lang="fa-IR" sz="2700" b="1" dirty="0">
              <a:solidFill>
                <a:schemeClr val="dk1"/>
              </a:solidFill>
              <a:cs typeface="B Nazanin" pitchFamily="2" charset="-78"/>
            </a:endParaRPr>
          </a:p>
          <a:p>
            <a:pPr algn="just">
              <a:buNone/>
            </a:pPr>
            <a:endParaRPr lang="fa-IR" sz="2700" b="1" dirty="0">
              <a:solidFill>
                <a:schemeClr val="dk1"/>
              </a:solidFill>
              <a:cs typeface="B Nazanin" pitchFamily="2" charset="-78"/>
            </a:endParaRPr>
          </a:p>
          <a:p>
            <a:pPr algn="just">
              <a:buNone/>
            </a:pPr>
            <a:endParaRPr lang="en-US" sz="1600" b="1" dirty="0">
              <a:solidFill>
                <a:schemeClr val="dk1"/>
              </a:solidFill>
              <a:cs typeface="B Nazanin" pitchFamily="2" charset="-78"/>
            </a:endParaRPr>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85794"/>
            <a:ext cx="8229600" cy="571504"/>
          </a:xfrm>
        </p:spPr>
        <p:txBody>
          <a:bodyPr>
            <a:normAutofit/>
          </a:bodyPr>
          <a:lstStyle/>
          <a:p>
            <a:pPr algn="r"/>
            <a:r>
              <a:rPr lang="fa-IR" sz="3200" b="1" dirty="0">
                <a:solidFill>
                  <a:srgbClr val="7030A0"/>
                </a:solidFill>
                <a:cs typeface="B Traffic" pitchFamily="2" charset="-78"/>
              </a:rPr>
              <a:t>   </a:t>
            </a:r>
          </a:p>
        </p:txBody>
      </p:sp>
      <p:sp>
        <p:nvSpPr>
          <p:cNvPr id="3" name="Content Placeholder 2"/>
          <p:cNvSpPr>
            <a:spLocks noGrp="1"/>
          </p:cNvSpPr>
          <p:nvPr>
            <p:ph idx="1"/>
          </p:nvPr>
        </p:nvSpPr>
        <p:spPr>
          <a:xfrm>
            <a:off x="500034" y="1571612"/>
            <a:ext cx="8429684" cy="4786346"/>
          </a:xfrm>
        </p:spPr>
        <p:txBody>
          <a:bodyPr>
            <a:normAutofit/>
          </a:bodyPr>
          <a:lstStyle/>
          <a:p>
            <a:pPr algn="just">
              <a:buNone/>
            </a:pPr>
            <a:r>
              <a:rPr lang="fa-IR" sz="2700" b="1" dirty="0">
                <a:solidFill>
                  <a:schemeClr val="dk1"/>
                </a:solidFill>
                <a:cs typeface="B Nazanin" pitchFamily="2" charset="-78"/>
              </a:rPr>
              <a:t>فشار خون مرتبط با چاقی</a:t>
            </a:r>
          </a:p>
          <a:p>
            <a:pPr algn="just">
              <a:buNone/>
            </a:pPr>
            <a:endParaRPr lang="fa-IR" sz="2700" b="1" dirty="0">
              <a:solidFill>
                <a:schemeClr val="dk1"/>
              </a:solidFill>
              <a:cs typeface="B Nazanin" pitchFamily="2" charset="-78"/>
            </a:endParaRPr>
          </a:p>
          <a:p>
            <a:pPr algn="just">
              <a:buNone/>
            </a:pPr>
            <a:endParaRPr lang="fa-IR" sz="2700" b="1" dirty="0">
              <a:solidFill>
                <a:schemeClr val="dk1"/>
              </a:solidFill>
              <a:cs typeface="B Nazanin" pitchFamily="2" charset="-78"/>
            </a:endParaRPr>
          </a:p>
          <a:p>
            <a:pPr algn="just">
              <a:buNone/>
            </a:pPr>
            <a:r>
              <a:rPr lang="fa-IR" sz="2700" b="1" dirty="0">
                <a:solidFill>
                  <a:schemeClr val="dk1"/>
                </a:solidFill>
                <a:cs typeface="B Nazanin" pitchFamily="2" charset="-78"/>
              </a:rPr>
              <a:t>آپنه خواب</a:t>
            </a:r>
          </a:p>
          <a:p>
            <a:pPr algn="just">
              <a:buNone/>
            </a:pPr>
            <a:endParaRPr lang="fa-IR" sz="2700" b="1" dirty="0">
              <a:solidFill>
                <a:schemeClr val="dk1"/>
              </a:solidFill>
              <a:cs typeface="B Nazanin" pitchFamily="2" charset="-78"/>
            </a:endParaRPr>
          </a:p>
          <a:p>
            <a:pPr algn="just">
              <a:buNone/>
            </a:pPr>
            <a:endParaRPr lang="fa-IR" sz="2700" b="1" dirty="0">
              <a:solidFill>
                <a:schemeClr val="dk1"/>
              </a:solidFill>
              <a:cs typeface="B Nazanin" pitchFamily="2" charset="-78"/>
            </a:endParaRPr>
          </a:p>
          <a:p>
            <a:pPr algn="just">
              <a:buNone/>
            </a:pPr>
            <a:endParaRPr lang="fa-IR" sz="2700" b="1" dirty="0">
              <a:solidFill>
                <a:schemeClr val="dk1"/>
              </a:solidFill>
              <a:cs typeface="B Nazanin" pitchFamily="2" charset="-78"/>
            </a:endParaRPr>
          </a:p>
          <a:p>
            <a:pPr algn="just">
              <a:buNone/>
            </a:pPr>
            <a:endParaRPr lang="en-US" sz="1600" b="1" dirty="0">
              <a:solidFill>
                <a:schemeClr val="dk1"/>
              </a:solidFill>
              <a:cs typeface="B Nazanin" pitchFamily="2" charset="-78"/>
            </a:endParaRPr>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7232"/>
            <a:ext cx="8229600" cy="714380"/>
          </a:xfrm>
        </p:spPr>
        <p:txBody>
          <a:bodyPr>
            <a:normAutofit fontScale="90000"/>
          </a:bodyPr>
          <a:lstStyle/>
          <a:p>
            <a:pPr algn="r"/>
            <a:br>
              <a:rPr lang="fa-IR" sz="3100" b="1" dirty="0">
                <a:solidFill>
                  <a:srgbClr val="7030A0"/>
                </a:solidFill>
                <a:cs typeface="B Traffic" pitchFamily="2" charset="-78"/>
              </a:rPr>
            </a:br>
            <a:br>
              <a:rPr lang="fa-IR" sz="3100" b="1" dirty="0">
                <a:solidFill>
                  <a:srgbClr val="7030A0"/>
                </a:solidFill>
                <a:cs typeface="B Traffic" pitchFamily="2" charset="-78"/>
              </a:rPr>
            </a:br>
            <a:br>
              <a:rPr lang="fa-IR" sz="3100" b="1" dirty="0">
                <a:solidFill>
                  <a:srgbClr val="7030A0"/>
                </a:solidFill>
                <a:cs typeface="B Traffic" pitchFamily="2" charset="-78"/>
              </a:rPr>
            </a:br>
            <a:br>
              <a:rPr lang="en-US" dirty="0"/>
            </a:br>
            <a:r>
              <a:rPr lang="ar-SA" sz="5400" b="1" dirty="0">
                <a:solidFill>
                  <a:srgbClr val="7030A0"/>
                </a:solidFill>
                <a:cs typeface="B Traffic" pitchFamily="2" charset="-78"/>
              </a:rPr>
              <a:t> </a:t>
            </a:r>
            <a:r>
              <a:rPr lang="ar-SA" sz="3600" b="1" dirty="0">
                <a:solidFill>
                  <a:srgbClr val="7030A0"/>
                </a:solidFill>
                <a:cs typeface="B Traffic" pitchFamily="2" charset="-78"/>
              </a:rPr>
              <a:t>اندازه گیری فشار خون</a:t>
            </a:r>
            <a:endParaRPr lang="fa-IR" dirty="0"/>
          </a:p>
        </p:txBody>
      </p:sp>
      <p:sp>
        <p:nvSpPr>
          <p:cNvPr id="3" name="Content Placeholder 2"/>
          <p:cNvSpPr>
            <a:spLocks noGrp="1"/>
          </p:cNvSpPr>
          <p:nvPr>
            <p:ph idx="1"/>
          </p:nvPr>
        </p:nvSpPr>
        <p:spPr>
          <a:xfrm>
            <a:off x="457200" y="1571612"/>
            <a:ext cx="8329642" cy="4752988"/>
          </a:xfrm>
        </p:spPr>
        <p:txBody>
          <a:bodyPr>
            <a:normAutofit/>
          </a:bodyPr>
          <a:lstStyle/>
          <a:p>
            <a:pPr lvl="0"/>
            <a:r>
              <a:rPr lang="fa-IR" sz="2700" b="1" dirty="0">
                <a:solidFill>
                  <a:schemeClr val="dk1"/>
                </a:solidFill>
                <a:cs typeface="B Nazanin" pitchFamily="2" charset="-78"/>
              </a:rPr>
              <a:t>تنها راه تشخيص فشارخون بالا، اندازه گيري آن با دستگاه فشارسنج است.</a:t>
            </a:r>
            <a:endParaRPr lang="en-US" sz="2700" b="1" dirty="0">
              <a:solidFill>
                <a:schemeClr val="dk1"/>
              </a:solidFill>
              <a:cs typeface="B Nazanin" pitchFamily="2" charset="-78"/>
            </a:endParaRPr>
          </a:p>
          <a:p>
            <a:pPr lvl="0"/>
            <a:r>
              <a:rPr lang="fa-IR" sz="2700" b="1" dirty="0">
                <a:solidFill>
                  <a:schemeClr val="dk1"/>
                </a:solidFill>
                <a:cs typeface="B Nazanin" pitchFamily="2" charset="-78"/>
              </a:rPr>
              <a:t>با يك‌بار اندازه گيري فشارخون، نمي‌توان فشارخون بالا را تشخيص داد. </a:t>
            </a:r>
            <a:endParaRPr lang="en-US" sz="2700" b="1" dirty="0">
              <a:solidFill>
                <a:schemeClr val="dk1"/>
              </a:solidFill>
              <a:cs typeface="B Nazanin" pitchFamily="2" charset="-78"/>
            </a:endParaRPr>
          </a:p>
          <a:p>
            <a:pPr>
              <a:buNone/>
            </a:pPr>
            <a:endParaRPr lang="fa-IR" dirty="0"/>
          </a:p>
        </p:txBody>
      </p:sp>
      <p:sp>
        <p:nvSpPr>
          <p:cNvPr id="6" name="Rectangle 5"/>
          <p:cNvSpPr/>
          <p:nvPr/>
        </p:nvSpPr>
        <p:spPr>
          <a:xfrm>
            <a:off x="4929190" y="5929330"/>
            <a:ext cx="2714644" cy="64294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1" anchor="ctr"/>
          <a:lstStyle/>
          <a:p>
            <a:pPr algn="ctr"/>
            <a:endParaRPr lang="fa-IR"/>
          </a:p>
        </p:txBody>
      </p:sp>
    </p:spTree>
  </p:cSld>
  <p:clrMapOvr>
    <a:masterClrMapping/>
  </p:clrMapOvr>
  <p:transition>
    <p:fade thruBlk="1"/>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418</TotalTime>
  <Words>421</Words>
  <Application>Microsoft Office PowerPoint</Application>
  <PresentationFormat>On-screen Show (4:3)</PresentationFormat>
  <Paragraphs>91</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Calibri</vt:lpstr>
      <vt:lpstr>Constantia</vt:lpstr>
      <vt:lpstr>Wingdings 2</vt:lpstr>
      <vt:lpstr>Flow</vt:lpstr>
      <vt:lpstr>PowerPoint Presentation</vt:lpstr>
      <vt:lpstr>فشارخون </vt:lpstr>
      <vt:lpstr>اهمیت مسئله</vt:lpstr>
      <vt:lpstr>علایم فشار خون بالا</vt:lpstr>
      <vt:lpstr>فشار خون سیستولی جوانان</vt:lpstr>
      <vt:lpstr>فشار خون دیاستولی میانسالی </vt:lpstr>
      <vt:lpstr>فشار خون ایزوله سیستولی افراد مسن</vt:lpstr>
      <vt:lpstr>   </vt:lpstr>
      <vt:lpstr>     اندازه گیری فشار خون</vt:lpstr>
      <vt:lpstr>     اندازه گیری فشار خون</vt:lpstr>
      <vt:lpstr>           رعايت نكات ضروري در اندازه گیری صحیح فشار خون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alaei-ma</dc:creator>
  <cp:lastModifiedBy>Mis-Salimi</cp:lastModifiedBy>
  <cp:revision>59</cp:revision>
  <dcterms:created xsi:type="dcterms:W3CDTF">2013-10-07T10:25:44Z</dcterms:created>
  <dcterms:modified xsi:type="dcterms:W3CDTF">2022-01-08T06:56:21Z</dcterms:modified>
</cp:coreProperties>
</file>