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6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BB1B9CF4-15F0-48B9-A0DA-1C7B59570FB3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1FC6021C-A3CD-40E1-BE4A-96078A3F38E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0194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68947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257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1939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81515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26787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3529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129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61524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110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0499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8003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2135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0003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6021C-A3CD-40E1-BE4A-96078A3F38E5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077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7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2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4663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84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14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62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37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9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34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9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0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6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4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1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1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65D223E5-0DEE-4C0F-8050-E212A4C1C05D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2163CC5-1E7A-46AC-9687-7AE53660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749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000" y="88901"/>
            <a:ext cx="11874500" cy="676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9621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TYPICAL ANTIPSYCHOTICS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/>
              <a:t>عوارض دارویی:</a:t>
            </a:r>
          </a:p>
          <a:p>
            <a:pPr marL="0" indent="0" algn="r" rtl="1">
              <a:buNone/>
            </a:pPr>
            <a:r>
              <a:rPr lang="fa-IR" b="1" dirty="0"/>
              <a:t>۱-اختلالات حرکتی ناشی از دارو</a:t>
            </a:r>
            <a:r>
              <a:rPr lang="fa-IR" dirty="0"/>
              <a:t>:</a:t>
            </a:r>
            <a:r>
              <a:rPr lang="fa-IR" sz="2400" dirty="0"/>
              <a:t>پارکینسونیسم ،دیستونی حاد،آکاتژیا،سندروم نورولپتیک حاد،ترمور وضعیتی،تاردیودیسکینزی،میوکلونوس شبانه ،سندروم پای بی قرارو سندروم های هیپرترمیک</a:t>
            </a:r>
          </a:p>
          <a:p>
            <a:pPr marL="0" indent="0" algn="r" rtl="1">
              <a:buNone/>
            </a:pPr>
            <a:r>
              <a:rPr lang="fa-IR" sz="2400" b="1" dirty="0"/>
              <a:t>۲-</a:t>
            </a:r>
            <a:r>
              <a:rPr lang="fa-IR" b="1" dirty="0"/>
              <a:t>عوارض قلبی-عروقی:</a:t>
            </a:r>
          </a:p>
          <a:p>
            <a:pPr marL="0" indent="0" algn="r" rtl="1">
              <a:buNone/>
            </a:pPr>
            <a:r>
              <a:rPr lang="fa-IR" sz="2400" dirty="0"/>
              <a:t>کاهش قدرت عضلانی قلب،افزایش مدت فعالیت دهلیزی بطنی و تغییرات </a:t>
            </a:r>
            <a:r>
              <a:rPr lang="en-US" sz="2400" dirty="0"/>
              <a:t>EKG</a:t>
            </a:r>
            <a:r>
              <a:rPr lang="fa-IR" sz="2400" dirty="0"/>
              <a:t>مثل طولانی شدن </a:t>
            </a:r>
            <a:r>
              <a:rPr lang="en-US" sz="2400" dirty="0"/>
              <a:t>QT</a:t>
            </a:r>
            <a:r>
              <a:rPr lang="fa-IR" sz="2400" dirty="0"/>
              <a:t>و</a:t>
            </a:r>
            <a:r>
              <a:rPr lang="en-US" sz="2400" dirty="0"/>
              <a:t>PR</a:t>
            </a:r>
            <a:r>
              <a:rPr lang="fa-IR" sz="2400" dirty="0"/>
              <a:t>وافت قطعه </a:t>
            </a:r>
            <a:r>
              <a:rPr lang="en-US" sz="2400" dirty="0"/>
              <a:t>ST</a:t>
            </a:r>
            <a:r>
              <a:rPr lang="fa-IR" sz="2400" dirty="0"/>
              <a:t>وتخت شدن موج</a:t>
            </a:r>
            <a:r>
              <a:rPr lang="en-US" sz="2400" dirty="0"/>
              <a:t>T </a:t>
            </a:r>
            <a:r>
              <a:rPr lang="fa-IR" sz="2400" dirty="0"/>
              <a:t>به خصوص در داروهای </a:t>
            </a:r>
            <a:r>
              <a:rPr lang="en-US" sz="2400" dirty="0"/>
              <a:t>Low Potent</a:t>
            </a:r>
            <a:r>
              <a:rPr lang="fa-IR" sz="2400" dirty="0"/>
              <a:t> مثل تیوریدازین و کلرپرومازین ،خطر مرگ ناگهانی،هیپوتانسیون ارتواستاتیک(</a:t>
            </a:r>
            <a:r>
              <a:rPr lang="fa-IR" sz="2000" dirty="0"/>
              <a:t>ناشی ازبلوک آدرنرزیک)</a:t>
            </a:r>
            <a:endParaRPr lang="fa-IR" sz="2400" dirty="0"/>
          </a:p>
          <a:p>
            <a:pPr marL="0" indent="0" algn="r" rtl="1">
              <a:buNone/>
            </a:pPr>
            <a:r>
              <a:rPr lang="fa-IR" b="1" dirty="0"/>
              <a:t>۳-عوارض گوارشی:</a:t>
            </a:r>
            <a:r>
              <a:rPr lang="fa-IR" sz="2400" b="1" dirty="0"/>
              <a:t>بیشتر </a:t>
            </a:r>
            <a:r>
              <a:rPr lang="fa-IR" sz="2400" dirty="0"/>
              <a:t>ناشی از اثرات آنتی کلینرژیک(</a:t>
            </a:r>
            <a:r>
              <a:rPr lang="fa-IR" sz="2000" dirty="0"/>
              <a:t>خشکی دهان،یبوست و به میزان خیلی کمتر تهوع و استفراغ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763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TYPICAL ANTIPSYCHOTICS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fa-IR" dirty="0"/>
              <a:t>ادامه عوارض دارویی:</a:t>
            </a:r>
          </a:p>
          <a:p>
            <a:pPr marL="0" indent="0" algn="r" rtl="1">
              <a:buNone/>
            </a:pPr>
            <a:r>
              <a:rPr lang="fa-IR" b="1" i="1" dirty="0"/>
              <a:t>۴-کبد:</a:t>
            </a:r>
            <a:r>
              <a:rPr lang="fa-IR" sz="2400" dirty="0"/>
              <a:t>افزایش گذرا در آنزیمهای کبدی و به ندرت یرقان کلستاتیک یا انسدادی(</a:t>
            </a:r>
            <a:r>
              <a:rPr lang="fa-IR" sz="1800" dirty="0"/>
              <a:t>کلرپرومازین)</a:t>
            </a:r>
          </a:p>
          <a:p>
            <a:pPr marL="0" indent="0" algn="r" rtl="1">
              <a:buNone/>
            </a:pPr>
            <a:endParaRPr lang="fa-IR" sz="1800" dirty="0"/>
          </a:p>
          <a:p>
            <a:pPr marL="0" indent="0" algn="r" rtl="1">
              <a:buNone/>
            </a:pPr>
            <a:r>
              <a:rPr lang="fa-IR" b="1" i="1" dirty="0"/>
              <a:t>۵-خون:</a:t>
            </a:r>
            <a:r>
              <a:rPr lang="fa-IR" sz="2400" dirty="0"/>
              <a:t>افت موقت و گذرای لوکوسیتها و به ندرت آگرانولوسیتوز و ترومبوسیتوپنی و پان سیتوپنی</a:t>
            </a:r>
          </a:p>
          <a:p>
            <a:pPr marL="0" indent="0" algn="r" rtl="1">
              <a:buNone/>
            </a:pPr>
            <a:endParaRPr lang="fa-IR" b="1" i="1" dirty="0"/>
          </a:p>
          <a:p>
            <a:pPr marL="0" indent="0" algn="r" rtl="1">
              <a:buNone/>
            </a:pPr>
            <a:r>
              <a:rPr lang="fa-IR" b="1" i="1" dirty="0"/>
              <a:t>۶-سیستم کلیوی:</a:t>
            </a:r>
            <a:r>
              <a:rPr lang="fa-IR" sz="2400" dirty="0"/>
              <a:t>احتباس ادراری</a:t>
            </a:r>
          </a:p>
          <a:p>
            <a:pPr marL="0" indent="0" algn="r" rtl="1">
              <a:buNone/>
            </a:pPr>
            <a:r>
              <a:rPr lang="fa-IR" b="1" i="1" dirty="0"/>
              <a:t>۶-پوستی و چشمی:</a:t>
            </a:r>
            <a:r>
              <a:rPr lang="fa-IR" sz="2400" dirty="0"/>
              <a:t>تاری دید و میدریاز و بثورات پوستی ماکولوپاپولر و فتوسنسیویتی</a:t>
            </a:r>
          </a:p>
          <a:p>
            <a:pPr marL="0" indent="0" algn="r" rtl="1">
              <a:buNone/>
            </a:pPr>
            <a:r>
              <a:rPr lang="fa-IR" dirty="0"/>
              <a:t>۷-تاثیر در حاملگی و شیر دهی و تنظیم دمای بدن وآستانه تشنج</a:t>
            </a:r>
          </a:p>
          <a:p>
            <a:pPr marL="0" indent="0" algn="r" rtl="1">
              <a:buNone/>
            </a:pPr>
            <a:r>
              <a:rPr lang="fa-IR" sz="2400" b="1" i="1" dirty="0"/>
              <a:t>۷</a:t>
            </a:r>
            <a:endParaRPr lang="fa-IR" b="1" i="1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11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Atypical Antipsychotic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عوارض:</a:t>
            </a:r>
          </a:p>
          <a:p>
            <a:pPr marL="0" indent="0" algn="r" rtl="1">
              <a:buNone/>
            </a:pPr>
            <a:endParaRPr lang="fa-IR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سندروم متابولیک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چاقی</a:t>
            </a:r>
          </a:p>
          <a:p>
            <a:pPr marL="0" indent="0" algn="r" rtl="1">
              <a:buNone/>
            </a:pP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عوارضی مثل داروهای نسل اول(تیپیک)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rtl="1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5579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0875"/>
          </a:xfrm>
        </p:spPr>
        <p:txBody>
          <a:bodyPr/>
          <a:lstStyle/>
          <a:p>
            <a:pPr algn="ctr" rtl="1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Medication-induced movement disorders</a:t>
            </a:r>
            <a:br>
              <a:rPr lang="en-US" dirty="0"/>
            </a:br>
            <a:r>
              <a:rPr lang="en-US" dirty="0"/>
              <a:t>                     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other adverse effects of medication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en-US" b="1" dirty="0"/>
              <a:t>-1</a:t>
            </a:r>
            <a:r>
              <a:rPr lang="fa-IR" b="1" dirty="0"/>
              <a:t>پارکینسونیسم ناشی از نورولپتیک(</a:t>
            </a:r>
            <a:r>
              <a:rPr lang="en-US" dirty="0"/>
              <a:t>Drug-induced parkinsonism</a:t>
            </a:r>
            <a:r>
              <a:rPr lang="fa-IR" dirty="0"/>
              <a:t>)</a:t>
            </a:r>
          </a:p>
          <a:p>
            <a:pPr marL="0" indent="0" algn="r" rtl="1">
              <a:buNone/>
            </a:pPr>
            <a:r>
              <a:rPr lang="en-US" b="1" dirty="0"/>
              <a:t>-2</a:t>
            </a:r>
            <a:r>
              <a:rPr lang="fa-IR" b="1" dirty="0"/>
              <a:t>سندروم نورولپتیک بدخیم(</a:t>
            </a:r>
            <a:r>
              <a:rPr lang="en-US" dirty="0" err="1"/>
              <a:t>Nuroleptic</a:t>
            </a:r>
            <a:r>
              <a:rPr lang="en-US" dirty="0"/>
              <a:t> malignant syndrome</a:t>
            </a:r>
            <a:r>
              <a:rPr lang="fa-IR" dirty="0"/>
              <a:t>)</a:t>
            </a:r>
          </a:p>
          <a:p>
            <a:pPr marL="0" indent="0" algn="r" rtl="1">
              <a:buNone/>
            </a:pPr>
            <a:r>
              <a:rPr lang="en-US" b="1" dirty="0"/>
              <a:t>-3</a:t>
            </a:r>
            <a:r>
              <a:rPr lang="fa-IR" b="1" dirty="0"/>
              <a:t>دیستونی ناشی از دارو(</a:t>
            </a:r>
            <a:r>
              <a:rPr lang="en-US" dirty="0"/>
              <a:t>Drug induced dystonia</a:t>
            </a:r>
            <a:r>
              <a:rPr lang="fa-IR" dirty="0"/>
              <a:t>)</a:t>
            </a:r>
            <a:endParaRPr lang="en-US" dirty="0"/>
          </a:p>
          <a:p>
            <a:pPr marL="0" indent="0" algn="r" rtl="1">
              <a:buNone/>
            </a:pPr>
            <a:r>
              <a:rPr lang="en-US" b="1" dirty="0"/>
              <a:t>-4</a:t>
            </a:r>
            <a:r>
              <a:rPr lang="fa-IR" b="1" dirty="0"/>
              <a:t>آکاتژیای حاد ناشی از دارو(</a:t>
            </a:r>
            <a:r>
              <a:rPr lang="en-US" dirty="0"/>
              <a:t>Drug-induced acute akathisia</a:t>
            </a:r>
            <a:r>
              <a:rPr lang="fa-IR" dirty="0"/>
              <a:t>)</a:t>
            </a:r>
            <a:r>
              <a:rPr lang="en-US" dirty="0"/>
              <a:t>   </a:t>
            </a:r>
          </a:p>
          <a:p>
            <a:pPr marL="0" indent="0" algn="r" rtl="1">
              <a:buNone/>
            </a:pPr>
            <a:r>
              <a:rPr lang="en-US" b="1" dirty="0"/>
              <a:t>-5</a:t>
            </a:r>
            <a:r>
              <a:rPr lang="fa-IR" b="1" dirty="0"/>
              <a:t>دیسکینزی تاخیری(</a:t>
            </a:r>
            <a:r>
              <a:rPr lang="en-US" dirty="0"/>
              <a:t>Tardive dyskinesia</a:t>
            </a:r>
            <a:r>
              <a:rPr lang="fa-IR" dirty="0"/>
              <a:t>)</a:t>
            </a:r>
            <a:endParaRPr lang="en-US" dirty="0"/>
          </a:p>
          <a:p>
            <a:pPr marL="0" indent="0" algn="r" rtl="1">
              <a:buNone/>
            </a:pPr>
            <a:r>
              <a:rPr lang="en-US" dirty="0"/>
              <a:t>-6</a:t>
            </a:r>
            <a:r>
              <a:rPr lang="fa-IR" b="1" dirty="0"/>
              <a:t>ترمور وضعیتی ناشی از دارو(</a:t>
            </a:r>
            <a:r>
              <a:rPr lang="en-US" dirty="0"/>
              <a:t>Drug-induced postural tremor</a:t>
            </a:r>
            <a:r>
              <a:rPr lang="fa-IR" dirty="0"/>
              <a:t>)</a:t>
            </a:r>
          </a:p>
          <a:p>
            <a:pPr marL="0" indent="0" algn="r" rtl="1">
              <a:buNone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-7</a:t>
            </a:r>
            <a:r>
              <a:rPr lang="fa-I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اختلالات حرکتی دیگر مثل</a:t>
            </a:r>
            <a:r>
              <a:rPr lang="fa-IR" dirty="0"/>
              <a:t>: تاردیو دیستونیا،تاردیوآکاتژیا،میوکلونوس شبانه،سندروم پای بی قرار....)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17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743200"/>
            <a:ext cx="10353762" cy="3048000"/>
          </a:xfrm>
        </p:spPr>
        <p:txBody>
          <a:bodyPr>
            <a:normAutofit/>
          </a:bodyPr>
          <a:lstStyle/>
          <a:p>
            <a:pPr marL="36900" indent="0" algn="ctr" rtl="1">
              <a:buNone/>
            </a:pPr>
            <a:r>
              <a:rPr lang="fa-IR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 تشکر فراوان از توجه شما </a:t>
            </a:r>
          </a:p>
          <a:p>
            <a:pPr marL="36900" indent="0" algn="ctr" rtl="1">
              <a:buNone/>
            </a:pPr>
            <a:endParaRPr lang="fa-IR" sz="6000" dirty="0"/>
          </a:p>
          <a:p>
            <a:pPr marL="36900" indent="0" algn="ctr" rtl="1">
              <a:buNone/>
            </a:pPr>
            <a:endParaRPr lang="fa-IR" sz="6000" dirty="0"/>
          </a:p>
          <a:p>
            <a:pPr marL="36900" indent="0" algn="ctr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2605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Psychotropic Medications side effects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a-I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دکتر نورالله یادگاری</a:t>
            </a:r>
          </a:p>
          <a:p>
            <a:r>
              <a:rPr lang="fa-I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روانپزشک</a:t>
            </a:r>
          </a:p>
          <a:p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اسفند۱۴۰۰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409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Medications that mostly use in psychiatry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100" y="18129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fa-I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گروه های دارویی شایع مورد استفاده در درمان اختلالات روانی:</a:t>
            </a:r>
          </a:p>
          <a:p>
            <a:pPr marL="0" indent="0" algn="r">
              <a:buNone/>
            </a:pPr>
            <a:r>
              <a:rPr lang="en-US" dirty="0"/>
              <a:t>            </a:t>
            </a:r>
            <a:r>
              <a:rPr lang="en-US" b="1" i="1" u="sng" dirty="0"/>
              <a:t>   Antipsychotics</a:t>
            </a:r>
            <a:r>
              <a:rPr lang="en-US" dirty="0"/>
              <a:t>                                                                  </a:t>
            </a:r>
          </a:p>
          <a:p>
            <a:pPr lvl="1" algn="r" rtl="1"/>
            <a:r>
              <a:rPr lang="en-US" dirty="0"/>
              <a:t>FGA</a:t>
            </a:r>
          </a:p>
          <a:p>
            <a:pPr lvl="2" algn="r" rtl="1"/>
            <a:r>
              <a:rPr lang="en-US" dirty="0"/>
              <a:t>Low potency</a:t>
            </a:r>
          </a:p>
          <a:p>
            <a:pPr lvl="2" algn="r" rtl="1"/>
            <a:r>
              <a:rPr lang="en-US" dirty="0"/>
              <a:t>High Potency</a:t>
            </a:r>
          </a:p>
          <a:p>
            <a:pPr lvl="1" algn="r" rtl="1"/>
            <a:r>
              <a:rPr lang="en-US" dirty="0"/>
              <a:t>SGA</a:t>
            </a:r>
          </a:p>
          <a:p>
            <a:pPr algn="r" rtl="1"/>
            <a:r>
              <a:rPr lang="en-US" b="1" i="1" u="sng" dirty="0"/>
              <a:t>Antidepressants and Anti-anxiety</a:t>
            </a:r>
          </a:p>
          <a:p>
            <a:pPr lvl="1" algn="r" rtl="1"/>
            <a:r>
              <a:rPr lang="en-US" dirty="0"/>
              <a:t>SSRI</a:t>
            </a:r>
          </a:p>
          <a:p>
            <a:pPr lvl="1" algn="r" rtl="1"/>
            <a:r>
              <a:rPr lang="en-US" dirty="0"/>
              <a:t>TCA</a:t>
            </a:r>
          </a:p>
          <a:p>
            <a:pPr lvl="1" algn="r" rtl="1"/>
            <a:r>
              <a:rPr lang="en-US" dirty="0"/>
              <a:t>MAOI</a:t>
            </a:r>
          </a:p>
          <a:p>
            <a:pPr lvl="1" algn="r" rtl="1"/>
            <a:r>
              <a:rPr lang="en-US" dirty="0"/>
              <a:t>SNRI</a:t>
            </a:r>
          </a:p>
          <a:p>
            <a:pPr lvl="1" algn="r" rtl="1"/>
            <a:r>
              <a:rPr lang="en-US" dirty="0"/>
              <a:t>OTHER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44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Medications that mostly use in psychiatry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en-US" b="1" i="1" u="sng" dirty="0"/>
              <a:t>Mood Stabilizers</a:t>
            </a:r>
          </a:p>
          <a:p>
            <a:pPr marL="457200" lvl="1" indent="0" algn="r">
              <a:buNone/>
            </a:pPr>
            <a:r>
              <a:rPr lang="en-US" dirty="0"/>
              <a:t>Lithium</a:t>
            </a:r>
          </a:p>
          <a:p>
            <a:pPr marL="457200" lvl="1" indent="0" algn="r">
              <a:buNone/>
            </a:pPr>
            <a:r>
              <a:rPr lang="en-US" dirty="0"/>
              <a:t>VPA</a:t>
            </a:r>
          </a:p>
          <a:p>
            <a:pPr marL="457200" lvl="1" indent="0" algn="r">
              <a:buNone/>
            </a:pPr>
            <a:r>
              <a:rPr lang="en-US" dirty="0"/>
              <a:t>CBZ</a:t>
            </a:r>
          </a:p>
          <a:p>
            <a:pPr marL="457200" lvl="1" indent="0" algn="r">
              <a:buNone/>
            </a:pPr>
            <a:r>
              <a:rPr lang="en-US" dirty="0"/>
              <a:t>LTG</a:t>
            </a:r>
          </a:p>
          <a:p>
            <a:pPr algn="r" rtl="1"/>
            <a:r>
              <a:rPr lang="en-US" b="1" i="1" u="sng" dirty="0"/>
              <a:t>Sedative Hypnotics</a:t>
            </a:r>
          </a:p>
          <a:p>
            <a:pPr marL="457200" lvl="1" indent="0" algn="r">
              <a:buNone/>
            </a:pPr>
            <a:r>
              <a:rPr lang="en-US" dirty="0"/>
              <a:t>Benzodiazepines</a:t>
            </a:r>
          </a:p>
          <a:p>
            <a:pPr marL="457200" lvl="1" indent="0" algn="r">
              <a:buNone/>
            </a:pPr>
            <a:r>
              <a:rPr lang="en-US" dirty="0"/>
              <a:t>Non-Benzodiazepine</a:t>
            </a:r>
          </a:p>
          <a:p>
            <a:pPr algn="r" rtl="1"/>
            <a:r>
              <a:rPr lang="en-US" b="1" i="1" u="sng" dirty="0"/>
              <a:t>Stimulants and Cognitive Enhancer </a:t>
            </a:r>
          </a:p>
          <a:p>
            <a:pPr algn="r" rtl="1"/>
            <a:r>
              <a:rPr lang="en-US" b="1" i="1" u="sng" dirty="0"/>
              <a:t>ECT  And </a:t>
            </a:r>
            <a:r>
              <a:rPr lang="en-US" b="1" i="1" u="sng" dirty="0" err="1"/>
              <a:t>rTMS</a:t>
            </a:r>
            <a:r>
              <a:rPr lang="en-US" b="1" i="1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8364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داروهای ضد افسردگی و اضطرابی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داروهای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SSRI ,SNRI</a:t>
            </a:r>
            <a:r>
              <a:rPr lang="fa-I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r" rtl="1">
              <a:buNone/>
            </a:pP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Fluoxetin</a:t>
            </a: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:کپسول 10و20میلی گرمی وشربت20میلی در5سی سی(دوز درمانی10تا40)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sertraline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:قرص 50و100میلی گرمی(دوز درمانی50تا 150)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Citalopram</a:t>
            </a: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:قرص 20و40 میلی گرمی وقطره 40 میلی گرمی(دوز درمانی20تا60)</a:t>
            </a:r>
          </a:p>
          <a:p>
            <a:pPr marL="0" indent="0" algn="r" rtl="1">
              <a:buNone/>
            </a:pP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Fluvoxamine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:قرص 50 و100میلی گرم(دوز درمانی 100 تا 300میلی گرم)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Paroxetine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Venlafaxine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:قرص وکپسول 37/5و75میلی گرم(</a:t>
            </a:r>
            <a:r>
              <a:rPr lang="fa-IR" sz="2400" dirty="0"/>
              <a:t>دوز درمانی 150 تا375)</a:t>
            </a:r>
          </a:p>
          <a:p>
            <a:pPr marL="0" indent="0" algn="r" rtl="1">
              <a:buNone/>
            </a:pPr>
            <a:r>
              <a:rPr lang="fa-IR" sz="2400" dirty="0"/>
              <a:t>7-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Duloxetin</a:t>
            </a: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:قرص 20و30میلی گرم(دوز درمانی60تا120میلیگرم)</a:t>
            </a:r>
          </a:p>
          <a:p>
            <a:pPr marL="0" indent="0" algn="r" rtl="1">
              <a:buNone/>
            </a:pP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8-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Escitalopram</a:t>
            </a: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(قرص 10میلی گرمی)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rtl="1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-9</a:t>
            </a: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میلناسیپران ،دس ونلافاکسین،ویلازودون،ورتیوکستین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8280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داروهای ضد افسردگی و اضطرابی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عوارض داروهای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SSRI ,SNRI</a:t>
            </a:r>
            <a:r>
              <a:rPr lang="fa-I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گوارشی</a:t>
            </a:r>
            <a:r>
              <a:rPr lang="fa-IR" dirty="0"/>
              <a:t>:تهوع،اسهال،یبوست،نفخ ودردشکمی،خونریزی گوارشی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اختلال جنسی: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تنفسی:</a:t>
            </a:r>
            <a:r>
              <a:rPr lang="fa-IR" dirty="0"/>
              <a:t>رینیت وسینوزیت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اتونومیک و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CNS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fa-IR" dirty="0"/>
              <a:t>خشکی دهان ،تعریق،سبکی سر،بلانت شدن هیجانات،فراموشی،خمیازه،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اختلال خواب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افزایش وزن ودیابت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عوارض قلبی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هیپوناترمی</a:t>
            </a:r>
          </a:p>
          <a:p>
            <a:pPr marL="0" indent="0" algn="r" rtl="1">
              <a:buNone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سندروم ترک</a:t>
            </a:r>
          </a:p>
          <a:p>
            <a:pPr marL="0" indent="0" algn="r" rtl="1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405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داروهای ضد افسردگی و اضطرابی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endParaRPr lang="fa-IR" dirty="0"/>
          </a:p>
          <a:p>
            <a:pPr algn="r" rtl="1"/>
            <a:r>
              <a:rPr lang="fa-IR" b="1" u="sng" dirty="0"/>
              <a:t>عوارض شایع واولیه </a:t>
            </a:r>
            <a:r>
              <a:rPr lang="en-US" b="1" u="sng" dirty="0"/>
              <a:t>SSRI</a:t>
            </a:r>
            <a:endParaRPr lang="fa-IR" b="1" u="sng" dirty="0"/>
          </a:p>
          <a:p>
            <a:pPr marL="137160" indent="0" algn="r" rtl="1">
              <a:buNone/>
            </a:pPr>
            <a:endParaRPr lang="fa-IR" dirty="0"/>
          </a:p>
          <a:p>
            <a:pPr marL="137160" indent="0" algn="r" rtl="1">
              <a:buNone/>
            </a:pPr>
            <a:r>
              <a:rPr lang="fa-IR" dirty="0"/>
              <a:t>سبکی سر؛بی خوابی و خواب آلودگی،افزایش اضطراب،تهوع واسهال</a:t>
            </a:r>
          </a:p>
          <a:p>
            <a:pPr marL="137160" indent="0" algn="r" rtl="1">
              <a:buNone/>
            </a:pPr>
            <a:r>
              <a:rPr lang="fa-IR" dirty="0"/>
              <a:t>این عوارض معمولا با ادامه مصرف برطرف می شوند.</a:t>
            </a:r>
          </a:p>
          <a:p>
            <a:pPr marL="137160" indent="0" algn="r" rtl="1">
              <a:buNone/>
            </a:pPr>
            <a:r>
              <a:rPr lang="fa-IR" dirty="0"/>
              <a:t>تعریق و خمیازه ونفخ شکم</a:t>
            </a:r>
          </a:p>
          <a:p>
            <a:pPr marL="137160" indent="0" algn="r" rtl="1">
              <a:buNone/>
            </a:pPr>
            <a:endParaRPr lang="fa-IR" dirty="0"/>
          </a:p>
          <a:p>
            <a:pPr marL="137160" indent="0" algn="r" rtl="1">
              <a:buNone/>
            </a:pPr>
            <a:r>
              <a:rPr lang="fa-IR" dirty="0"/>
              <a:t>یک عارضه مهم وشایع  اختلال جنسی است که معمولا به آن تحمل ایجاد نمی شود</a:t>
            </a:r>
          </a:p>
          <a:p>
            <a:pPr marL="137160" indent="0" algn="r" rtl="1">
              <a:buNone/>
            </a:pPr>
            <a:r>
              <a:rPr lang="fa-IR" dirty="0"/>
              <a:t>و وابسته به دوز است.</a:t>
            </a:r>
          </a:p>
          <a:p>
            <a:pPr marL="137160" indent="0" algn="r" rtl="1">
              <a:buNone/>
            </a:pPr>
            <a:r>
              <a:rPr lang="fa-IR" dirty="0"/>
              <a:t>راه های کمتر کردن عوارض جنسی</a:t>
            </a:r>
          </a:p>
          <a:p>
            <a:pPr marL="137160" indent="0" algn="r" rtl="1">
              <a:buNone/>
            </a:pPr>
            <a:r>
              <a:rPr lang="fa-IR" b="1" u="sng" dirty="0"/>
              <a:t>عوارض ناشایع ونادر:</a:t>
            </a:r>
          </a:p>
          <a:p>
            <a:pPr marL="137160" indent="0" algn="r" rtl="1">
              <a:buNone/>
            </a:pPr>
            <a:r>
              <a:rPr lang="fa-IR" dirty="0"/>
              <a:t>سندروم سرتونین،سندروم نورولپتیک بدخیم،هیپوناترمی،آگرانولوسیتوز،استیوپورز.....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48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ANTIPSYCHOTICS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Typical(first Generation)</a:t>
            </a:r>
            <a:r>
              <a:rPr lang="fa-I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rtl="1">
              <a:buNone/>
            </a:pPr>
            <a:r>
              <a:rPr lang="fa-IR" dirty="0"/>
              <a:t>کلرپرومازین،تیوریدازین،پرفنازین،تری فلوپرازین، تیوتکسین ،فلوپنتیکسول ،فلوفنازین،هالوپریدول وپیموزاید </a:t>
            </a:r>
          </a:p>
          <a:p>
            <a:pPr marL="0" indent="0" algn="r">
              <a:buNone/>
            </a:pPr>
            <a:endParaRPr lang="fa-IR" sz="2400" dirty="0"/>
          </a:p>
          <a:p>
            <a:pPr marL="0" indent="0" algn="r">
              <a:buNone/>
            </a:pPr>
            <a:r>
              <a:rPr lang="fa-IR" dirty="0"/>
              <a:t>: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Atypical(second Generation)</a:t>
            </a:r>
            <a:endParaRPr lang="fa-IR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i="1" dirty="0"/>
              <a:t>کلوزاپین،ریسپریدون،اولانزاپین،کوییتیاپین،</a:t>
            </a:r>
            <a:r>
              <a:rPr lang="fa-IR" sz="2400" i="1" dirty="0"/>
              <a:t>آریپیپرازول</a:t>
            </a:r>
          </a:p>
          <a:p>
            <a:pPr marL="0" indent="0" algn="r">
              <a:buNone/>
            </a:pPr>
            <a:r>
              <a:rPr lang="fa-IR" dirty="0"/>
              <a:t>(</a:t>
            </a:r>
            <a:r>
              <a:rPr lang="fa-IR" sz="2400" i="1" dirty="0"/>
              <a:t>زیپراسیدون،ایلوپریدون،آسناپین،لورازیدون،کاریپرازین وبرکسی پیپرازول)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940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fa-IR" dirty="0"/>
              <a:t>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ANTIPSYCHOTICS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TW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 of action</a:t>
            </a:r>
          </a:p>
          <a:p>
            <a:pPr>
              <a:buNone/>
            </a:pPr>
            <a:endParaRPr lang="en-GB" altLang="zh-TW" dirty="0"/>
          </a:p>
          <a:p>
            <a:pPr lvl="1"/>
            <a:r>
              <a:rPr lang="en-GB" altLang="zh-TW" dirty="0"/>
              <a:t>Blocks receptors for </a:t>
            </a:r>
            <a:r>
              <a:rPr lang="en-GB" altLang="zh-TW" sz="3200" b="1" i="1" dirty="0"/>
              <a:t>dopamine,</a:t>
            </a:r>
            <a:r>
              <a:rPr lang="en-GB" altLang="zh-TW" dirty="0"/>
              <a:t> acetylcholine, histamine and norepinephrine</a:t>
            </a:r>
          </a:p>
          <a:p>
            <a:pPr lvl="1">
              <a:buNone/>
            </a:pPr>
            <a:endParaRPr lang="en-GB" altLang="zh-TW" dirty="0"/>
          </a:p>
          <a:p>
            <a:pPr lvl="1"/>
            <a:r>
              <a:rPr lang="en-GB" altLang="zh-TW" dirty="0"/>
              <a:t>Current theory suggests </a:t>
            </a:r>
            <a:r>
              <a:rPr lang="en-GB" altLang="zh-TW" sz="3200" b="1" i="1" dirty="0"/>
              <a:t>dopamine2 (D2) </a:t>
            </a:r>
            <a:r>
              <a:rPr lang="en-GB" altLang="zh-TW" dirty="0"/>
              <a:t>receptors suppresses psychotic symptoms</a:t>
            </a:r>
          </a:p>
          <a:p>
            <a:pPr lvl="1">
              <a:buNone/>
            </a:pPr>
            <a:endParaRPr lang="en-GB" altLang="zh-TW" dirty="0"/>
          </a:p>
          <a:p>
            <a:r>
              <a:rPr lang="en-GB" altLang="zh-TW" b="1" i="1" dirty="0"/>
              <a:t>All typical antipsychotics block D2 receptors</a:t>
            </a:r>
          </a:p>
        </p:txBody>
      </p:sp>
    </p:spTree>
    <p:extLst>
      <p:ext uri="{BB962C8B-B14F-4D97-AF65-F5344CB8AC3E}">
        <p14:creationId xmlns:p14="http://schemas.microsoft.com/office/powerpoint/2010/main" val="2970656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287</TotalTime>
  <Words>713</Words>
  <Application>Microsoft Office PowerPoint</Application>
  <PresentationFormat>Widescreen</PresentationFormat>
  <Paragraphs>131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Calisto MT</vt:lpstr>
      <vt:lpstr>Wingdings 2</vt:lpstr>
      <vt:lpstr>Slate</vt:lpstr>
      <vt:lpstr>PowerPoint Presentation</vt:lpstr>
      <vt:lpstr>Psychotropic Medications side effects</vt:lpstr>
      <vt:lpstr>Medications that mostly use in psychiatry</vt:lpstr>
      <vt:lpstr>Medications that mostly use in psychiatry</vt:lpstr>
      <vt:lpstr>داروهای ضد افسردگی و اضطرابی</vt:lpstr>
      <vt:lpstr>داروهای ضد افسردگی و اضطرابی</vt:lpstr>
      <vt:lpstr>داروهای ضد افسردگی و اضطرابی</vt:lpstr>
      <vt:lpstr>ANTIPSYCHOTICS</vt:lpstr>
      <vt:lpstr>  ANTIPSYCHOTICS</vt:lpstr>
      <vt:lpstr> TYPICAL ANTIPSYCHOTICS</vt:lpstr>
      <vt:lpstr>TYPICAL ANTIPSYCHOTICS</vt:lpstr>
      <vt:lpstr>Atypical Antipsychotic</vt:lpstr>
      <vt:lpstr>Medication-induced movement disorders                       and other adverse effects of medication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Antipsychoic side effects</dc:title>
  <dc:creator>Asus</dc:creator>
  <cp:lastModifiedBy>Mis-Salimi</cp:lastModifiedBy>
  <cp:revision>29</cp:revision>
  <dcterms:created xsi:type="dcterms:W3CDTF">2022-02-24T15:35:43Z</dcterms:created>
  <dcterms:modified xsi:type="dcterms:W3CDTF">2022-02-27T09:33:26Z</dcterms:modified>
</cp:coreProperties>
</file>